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80"/>
  </p:notesMasterIdLst>
  <p:handoutMasterIdLst>
    <p:handoutMasterId r:id="rId81"/>
  </p:handoutMasterIdLst>
  <p:sldIdLst>
    <p:sldId id="331" r:id="rId5"/>
    <p:sldId id="2101" r:id="rId6"/>
    <p:sldId id="2102" r:id="rId7"/>
    <p:sldId id="2103" r:id="rId8"/>
    <p:sldId id="2097" r:id="rId9"/>
    <p:sldId id="2093" r:id="rId10"/>
    <p:sldId id="1614" r:id="rId11"/>
    <p:sldId id="1615" r:id="rId12"/>
    <p:sldId id="1503" r:id="rId13"/>
    <p:sldId id="1504" r:id="rId14"/>
    <p:sldId id="1522" r:id="rId15"/>
    <p:sldId id="2095" r:id="rId16"/>
    <p:sldId id="1505" r:id="rId17"/>
    <p:sldId id="1523" r:id="rId18"/>
    <p:sldId id="1506" r:id="rId19"/>
    <p:sldId id="1509" r:id="rId20"/>
    <p:sldId id="1511" r:id="rId21"/>
    <p:sldId id="1515" r:id="rId22"/>
    <p:sldId id="1516" r:id="rId23"/>
    <p:sldId id="1507" r:id="rId24"/>
    <p:sldId id="1524" r:id="rId25"/>
    <p:sldId id="1513" r:id="rId26"/>
    <p:sldId id="2096" r:id="rId27"/>
    <p:sldId id="1512" r:id="rId28"/>
    <p:sldId id="1514" r:id="rId29"/>
    <p:sldId id="2099" r:id="rId30"/>
    <p:sldId id="2104" r:id="rId31"/>
    <p:sldId id="2100" r:id="rId32"/>
    <p:sldId id="2098" r:id="rId33"/>
    <p:sldId id="341" r:id="rId34"/>
    <p:sldId id="333" r:id="rId35"/>
    <p:sldId id="339" r:id="rId36"/>
    <p:sldId id="340" r:id="rId37"/>
    <p:sldId id="345" r:id="rId38"/>
    <p:sldId id="348" r:id="rId39"/>
    <p:sldId id="349" r:id="rId40"/>
    <p:sldId id="350" r:id="rId41"/>
    <p:sldId id="372" r:id="rId42"/>
    <p:sldId id="371" r:id="rId43"/>
    <p:sldId id="353" r:id="rId44"/>
    <p:sldId id="354" r:id="rId45"/>
    <p:sldId id="355" r:id="rId46"/>
    <p:sldId id="356" r:id="rId47"/>
    <p:sldId id="357" r:id="rId48"/>
    <p:sldId id="342" r:id="rId49"/>
    <p:sldId id="365" r:id="rId50"/>
    <p:sldId id="366" r:id="rId51"/>
    <p:sldId id="367" r:id="rId52"/>
    <p:sldId id="343" r:id="rId53"/>
    <p:sldId id="368" r:id="rId54"/>
    <p:sldId id="36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 id="2105" r:id="rId71"/>
    <p:sldId id="2111" r:id="rId72"/>
    <p:sldId id="2106" r:id="rId73"/>
    <p:sldId id="2107" r:id="rId74"/>
    <p:sldId id="2108" r:id="rId75"/>
    <p:sldId id="2109" r:id="rId76"/>
    <p:sldId id="370" r:id="rId77"/>
    <p:sldId id="336" r:id="rId78"/>
    <p:sldId id="338" r:id="rId79"/>
  </p:sldIdLst>
  <p:sldSz cx="14630400" cy="8229600"/>
  <p:notesSz cx="6858000" cy="9144000"/>
  <p:defaultText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userDrawn="1">
          <p15:clr>
            <a:srgbClr val="A4A3A4"/>
          </p15:clr>
        </p15:guide>
        <p15:guide id="2" orient="horz" pos="4637" userDrawn="1">
          <p15:clr>
            <a:srgbClr val="A4A3A4"/>
          </p15:clr>
        </p15:guide>
        <p15:guide id="3" orient="horz" pos="3859" userDrawn="1">
          <p15:clr>
            <a:srgbClr val="A4A3A4"/>
          </p15:clr>
        </p15:guide>
        <p15:guide id="4" orient="horz" pos="5114" userDrawn="1">
          <p15:clr>
            <a:srgbClr val="A4A3A4"/>
          </p15:clr>
        </p15:guide>
        <p15:guide id="5" orient="horz" pos="2160" userDrawn="1">
          <p15:clr>
            <a:srgbClr val="A4A3A4"/>
          </p15:clr>
        </p15:guide>
        <p15:guide id="6" orient="horz" pos="2205" userDrawn="1">
          <p15:clr>
            <a:srgbClr val="A4A3A4"/>
          </p15:clr>
        </p15:guide>
        <p15:guide id="7" orient="horz" pos="3325" userDrawn="1">
          <p15:clr>
            <a:srgbClr val="A4A3A4"/>
          </p15:clr>
        </p15:guide>
        <p15:guide id="8" orient="horz" pos="200" userDrawn="1">
          <p15:clr>
            <a:srgbClr val="A4A3A4"/>
          </p15:clr>
        </p15:guide>
        <p15:guide id="9" orient="horz" pos="3370" userDrawn="1">
          <p15:clr>
            <a:srgbClr val="A4A3A4"/>
          </p15:clr>
        </p15:guide>
        <p15:guide id="10" orient="horz" pos="4574" userDrawn="1">
          <p15:clr>
            <a:srgbClr val="A4A3A4"/>
          </p15:clr>
        </p15:guide>
        <p15:guide id="11" pos="1536" userDrawn="1">
          <p15:clr>
            <a:srgbClr val="A4A3A4"/>
          </p15:clr>
        </p15:guide>
        <p15:guide id="12" pos="2808" userDrawn="1">
          <p15:clr>
            <a:srgbClr val="A4A3A4"/>
          </p15:clr>
        </p15:guide>
        <p15:guide id="13" pos="4613" userDrawn="1">
          <p15:clr>
            <a:srgbClr val="A4A3A4"/>
          </p15:clr>
        </p15:guide>
        <p15:guide id="14" pos="4030" userDrawn="1">
          <p15:clr>
            <a:srgbClr val="A4A3A4"/>
          </p15:clr>
        </p15:guide>
        <p15:guide id="15" pos="7664" userDrawn="1">
          <p15:clr>
            <a:srgbClr val="A4A3A4"/>
          </p15:clr>
        </p15:guide>
        <p15:guide id="16" pos="3979" userDrawn="1">
          <p15:clr>
            <a:srgbClr val="A4A3A4"/>
          </p15:clr>
        </p15:guide>
        <p15:guide id="17" pos="2755" userDrawn="1">
          <p15:clr>
            <a:srgbClr val="A4A3A4"/>
          </p15:clr>
        </p15:guide>
        <p15:guide id="18" pos="1579" userDrawn="1">
          <p15:clr>
            <a:srgbClr val="A4A3A4"/>
          </p15:clr>
        </p15:guide>
        <p15:guide id="19" pos="7709" userDrawn="1">
          <p15:clr>
            <a:srgbClr val="A4A3A4"/>
          </p15:clr>
        </p15:guide>
        <p15:guide id="20" pos="5211" userDrawn="1">
          <p15:clr>
            <a:srgbClr val="A4A3A4"/>
          </p15:clr>
        </p15:guide>
        <p15:guide id="21" userDrawn="1">
          <p15:clr>
            <a:srgbClr val="A4A3A4"/>
          </p15:clr>
        </p15:guide>
        <p15:guide id="22" pos="5256" userDrawn="1">
          <p15:clr>
            <a:srgbClr val="A4A3A4"/>
          </p15:clr>
        </p15:guide>
        <p15:guide id="23" pos="6435" userDrawn="1">
          <p15:clr>
            <a:srgbClr val="A4A3A4"/>
          </p15:clr>
        </p15:guide>
        <p15:guide id="24" pos="6485" userDrawn="1">
          <p15:clr>
            <a:srgbClr val="A4A3A4"/>
          </p15:clr>
        </p15:guide>
        <p15:guide id="25" pos="8870" userDrawn="1">
          <p15:clr>
            <a:srgbClr val="A4A3A4"/>
          </p15:clr>
        </p15:guide>
        <p15:guide id="26" pos="352" userDrawn="1">
          <p15:clr>
            <a:srgbClr val="A4A3A4"/>
          </p15:clr>
        </p15:guide>
        <p15:guide id="27" pos="557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414042"/>
    <a:srgbClr val="D67516"/>
    <a:srgbClr val="DE7E17"/>
    <a:srgbClr val="EA8C1B"/>
    <a:srgbClr val="F6991F"/>
    <a:srgbClr val="232F3E"/>
    <a:srgbClr val="595A5D"/>
    <a:srgbClr val="4F81BD"/>
    <a:srgbClr val="0C9B2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ACBE0-536D-4B46-A0D0-8F1D0EF98886}" v="5" dt="2023-05-09T04:37:2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5055" autoAdjust="0"/>
  </p:normalViewPr>
  <p:slideViewPr>
    <p:cSldViewPr snapToGrid="0" showGuides="1">
      <p:cViewPr varScale="1">
        <p:scale>
          <a:sx n="71" d="100"/>
          <a:sy n="71" d="100"/>
        </p:scale>
        <p:origin x="76" y="184"/>
      </p:cViewPr>
      <p:guideLst>
        <p:guide orient="horz" pos="1030"/>
        <p:guide orient="horz" pos="4637"/>
        <p:guide orient="horz" pos="3859"/>
        <p:guide orient="horz" pos="5114"/>
        <p:guide orient="horz" pos="2160"/>
        <p:guide orient="horz" pos="2205"/>
        <p:guide orient="horz" pos="3325"/>
        <p:guide orient="horz" pos="200"/>
        <p:guide orient="horz" pos="3370"/>
        <p:guide orient="horz" pos="4574"/>
        <p:guide pos="1536"/>
        <p:guide pos="2808"/>
        <p:guide pos="4613"/>
        <p:guide pos="4030"/>
        <p:guide pos="7664"/>
        <p:guide pos="3979"/>
        <p:guide pos="2755"/>
        <p:guide pos="1579"/>
        <p:guide pos="7709"/>
        <p:guide pos="5211"/>
        <p:guide/>
        <p:guide pos="5256"/>
        <p:guide pos="6435"/>
        <p:guide pos="6485"/>
        <p:guide pos="8870"/>
        <p:guide pos="352"/>
        <p:guide pos="557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109" d="100"/>
          <a:sy n="109" d="100"/>
        </p:scale>
        <p:origin x="3176"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454-9044-9AC9-FA2F8F93ECD9}"/>
              </c:ext>
            </c:extLst>
          </c:dPt>
          <c:val>
            <c:numRef>
              <c:f>Sheet1!$B$2:$B$4</c:f>
              <c:numCache>
                <c:formatCode>General</c:formatCode>
                <c:ptCount val="3"/>
                <c:pt idx="0">
                  <c:v>10</c:v>
                </c:pt>
                <c:pt idx="1">
                  <c:v>90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Sheet1!$A$2:$A$4</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h-TH"/>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rgbClr val="FFC000"/>
              </a:solidFill>
              <a:ln w="19050">
                <a:noFill/>
              </a:ln>
              <a:effectLst/>
            </c:spPr>
            <c:extLst>
              <c:ext xmlns:c16="http://schemas.microsoft.com/office/drawing/2014/chart" uri="{C3380CC4-5D6E-409C-BE32-E72D297353CC}">
                <c16:uniqueId val="{00000001-D585-F94D-8223-7A776FAB9D3B}"/>
              </c:ext>
            </c:extLst>
          </c:dPt>
          <c:dPt>
            <c:idx val="1"/>
            <c:bubble3D val="0"/>
            <c:spPr>
              <a:solidFill>
                <a:schemeClr val="bg1">
                  <a:lumMod val="75000"/>
                  <a:lumOff val="25000"/>
                </a:schemeClr>
              </a:solidFill>
              <a:ln w="19050">
                <a:noFill/>
              </a:ln>
              <a:effectLst/>
            </c:spPr>
            <c:extLst>
              <c:ext xmlns:c16="http://schemas.microsoft.com/office/drawing/2014/chart" uri="{C3380CC4-5D6E-409C-BE32-E72D297353CC}">
                <c16:uniqueId val="{00000003-D585-F94D-8223-7A776FAB9D3B}"/>
              </c:ext>
            </c:extLst>
          </c:dPt>
          <c:val>
            <c:numRef>
              <c:f>Sheet1!$B$2:$B$3</c:f>
              <c:numCache>
                <c:formatCode>General</c:formatCode>
                <c:ptCount val="2"/>
                <c:pt idx="0">
                  <c:v>90</c:v>
                </c:pt>
                <c:pt idx="1">
                  <c:v>10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Sales</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Yes</c:v>
                      </c:pt>
                      <c:pt idx="1">
                        <c:v>No</c:v>
                      </c:pt>
                    </c:strCache>
                  </c:strRef>
                </c15:cat>
              </c15:filteredCategoryTitle>
            </c:ext>
            <c:ext xmlns:c16="http://schemas.microsoft.com/office/drawing/2014/chart" uri="{C3380CC4-5D6E-409C-BE32-E72D297353CC}">
              <c16:uniqueId val="{00000004-D585-F94D-8223-7A776FAB9D3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th-T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EAAF34-71F8-6342-832E-C583FEB3FB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A700CEA-93F0-3648-8636-3ECA00800B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887149-AF03-6142-908A-3DD284EAF54B}" type="datetimeFigureOut">
              <a:rPr lang="en-US" smtClean="0"/>
              <a:t>5/9/2023</a:t>
            </a:fld>
            <a:endParaRPr lang="en-US"/>
          </a:p>
        </p:txBody>
      </p:sp>
      <p:sp>
        <p:nvSpPr>
          <p:cNvPr id="4" name="Footer Placeholder 3">
            <a:extLst>
              <a:ext uri="{FF2B5EF4-FFF2-40B4-BE49-F238E27FC236}">
                <a16:creationId xmlns:a16="http://schemas.microsoft.com/office/drawing/2014/main" id="{15D72482-B212-B34F-AAFC-10B8C8EF77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0B9C6E-4611-5A44-8B47-37FCE89DE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AC043-34FA-4C46-BDAD-AE3E2DBAD1A4}" type="slidenum">
              <a:rPr lang="en-US" smtClean="0"/>
              <a:t>‹#›</a:t>
            </a:fld>
            <a:endParaRPr lang="en-US"/>
          </a:p>
        </p:txBody>
      </p:sp>
    </p:spTree>
    <p:extLst>
      <p:ext uri="{BB962C8B-B14F-4D97-AF65-F5344CB8AC3E}">
        <p14:creationId xmlns:p14="http://schemas.microsoft.com/office/powerpoint/2010/main" val="2463646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5/9/2023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731520" rtl="0" eaLnBrk="1" latinLnBrk="0" hangingPunct="1">
      <a:defRPr sz="1920" b="0" i="0" kern="1200">
        <a:solidFill>
          <a:schemeClr val="tx1"/>
        </a:solidFill>
        <a:latin typeface="Amazon Ember Regular" charset="0"/>
        <a:ea typeface="+mn-ea"/>
        <a:cs typeface="+mn-cs"/>
      </a:defRPr>
    </a:lvl1pPr>
    <a:lvl2pPr marL="731520" algn="l" defTabSz="731520" rtl="0" eaLnBrk="1" latinLnBrk="0" hangingPunct="1">
      <a:defRPr sz="1920" b="0" i="0" kern="1200">
        <a:solidFill>
          <a:schemeClr val="tx1"/>
        </a:solidFill>
        <a:latin typeface="Amazon Ember Regular" charset="0"/>
        <a:ea typeface="+mn-ea"/>
        <a:cs typeface="+mn-cs"/>
      </a:defRPr>
    </a:lvl2pPr>
    <a:lvl3pPr marL="1463040" algn="l" defTabSz="731520" rtl="0" eaLnBrk="1" latinLnBrk="0" hangingPunct="1">
      <a:defRPr sz="1920" b="0" i="0" kern="1200">
        <a:solidFill>
          <a:schemeClr val="tx1"/>
        </a:solidFill>
        <a:latin typeface="Amazon Ember Regular" charset="0"/>
        <a:ea typeface="+mn-ea"/>
        <a:cs typeface="+mn-cs"/>
      </a:defRPr>
    </a:lvl3pPr>
    <a:lvl4pPr marL="2194560" algn="l" defTabSz="731520" rtl="0" eaLnBrk="1" latinLnBrk="0" hangingPunct="1">
      <a:defRPr sz="1920" b="0" i="0" kern="1200">
        <a:solidFill>
          <a:schemeClr val="tx1"/>
        </a:solidFill>
        <a:latin typeface="Amazon Ember Regular" charset="0"/>
        <a:ea typeface="+mn-ea"/>
        <a:cs typeface="+mn-cs"/>
      </a:defRPr>
    </a:lvl4pPr>
    <a:lvl5pPr marL="2926080" algn="l" defTabSz="731520" rtl="0" eaLnBrk="1" latinLnBrk="0" hangingPunct="1">
      <a:defRPr sz="1920" b="0" i="0" kern="1200">
        <a:solidFill>
          <a:schemeClr val="tx1"/>
        </a:solidFill>
        <a:latin typeface="Amazon Ember Regular" charset="0"/>
        <a:ea typeface="+mn-ea"/>
        <a:cs typeface="+mn-cs"/>
      </a:defRPr>
    </a:lvl5pPr>
    <a:lvl6pPr marL="3657600" algn="l" defTabSz="731520" rtl="0" eaLnBrk="1" latinLnBrk="0" hangingPunct="1">
      <a:defRPr sz="1920" kern="1200">
        <a:solidFill>
          <a:schemeClr val="tx1"/>
        </a:solidFill>
        <a:latin typeface="+mn-lt"/>
        <a:ea typeface="+mn-ea"/>
        <a:cs typeface="+mn-cs"/>
      </a:defRPr>
    </a:lvl6pPr>
    <a:lvl7pPr marL="4389120" algn="l" defTabSz="731520" rtl="0" eaLnBrk="1" latinLnBrk="0" hangingPunct="1">
      <a:defRPr sz="1920" kern="1200">
        <a:solidFill>
          <a:schemeClr val="tx1"/>
        </a:solidFill>
        <a:latin typeface="+mn-lt"/>
        <a:ea typeface="+mn-ea"/>
        <a:cs typeface="+mn-cs"/>
      </a:defRPr>
    </a:lvl7pPr>
    <a:lvl8pPr marL="5120640" algn="l" defTabSz="731520" rtl="0" eaLnBrk="1" latinLnBrk="0" hangingPunct="1">
      <a:defRPr sz="1920" kern="1200">
        <a:solidFill>
          <a:schemeClr val="tx1"/>
        </a:solidFill>
        <a:latin typeface="+mn-lt"/>
        <a:ea typeface="+mn-ea"/>
        <a:cs typeface="+mn-cs"/>
      </a:defRPr>
    </a:lvl8pPr>
    <a:lvl9pPr marL="5852160" algn="l" defTabSz="731520" rtl="0" eaLnBrk="1" latinLnBrk="0" hangingPunct="1">
      <a:defRPr sz="192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770305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ReInvent 2018</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A8E1BB1-B036-4140-B110-296DC0701D04}"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5/9/2023 1:03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076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165228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960465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40194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47</a:t>
            </a:fld>
            <a:endParaRPr lang="en-US" dirty="0"/>
          </a:p>
        </p:txBody>
      </p:sp>
    </p:spTree>
    <p:extLst>
      <p:ext uri="{BB962C8B-B14F-4D97-AF65-F5344CB8AC3E}">
        <p14:creationId xmlns:p14="http://schemas.microsoft.com/office/powerpoint/2010/main" val="1420239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48</a:t>
            </a:fld>
            <a:endParaRPr lang="en-US" dirty="0"/>
          </a:p>
        </p:txBody>
      </p:sp>
    </p:spTree>
    <p:extLst>
      <p:ext uri="{BB962C8B-B14F-4D97-AF65-F5344CB8AC3E}">
        <p14:creationId xmlns:p14="http://schemas.microsoft.com/office/powerpoint/2010/main" val="550675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75964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heard us talk about shared responsibility in the past.  Simply stated, a shared responsibility model implies there are parts of the system that AWS is responsible for and there are parts of the systems that you as a customer must take responsibility for. In many cases we provide tools and there is a rich ecosystem of open source and commercial products that makes it easier for all of you to own your side of the responsibility box.</a:t>
            </a:r>
          </a:p>
          <a:p>
            <a:br>
              <a:rPr lang="en-US" dirty="0"/>
            </a:br>
            <a:r>
              <a:rPr lang="en-US" dirty="0"/>
              <a:t>There is no one hard line on where this line is drawn between the two parts of shared </a:t>
            </a:r>
            <a:r>
              <a:rPr lang="en-US" dirty="0" err="1"/>
              <a:t>responisbility</a:t>
            </a:r>
            <a:r>
              <a:rPr lang="en-US" dirty="0"/>
              <a:t>.  One one side of the spectrum you can leverage the power and flexibility of EC2 to run your own database.  You can use something like RDS to simplify the management of the database or use RDS Aurora to completely offload the database storage infrastructure to an AWS managed backend.  Alternatively you can move to a fully managed database like DynamoDB where you create tables, put data in those tables, and query the data.  There is no infrastructure to manage.  QoS is part of the the database service with sufficient knobs and dials to give you the right level of control.</a:t>
            </a:r>
          </a:p>
          <a:p>
            <a:endParaRPr lang="en-US" dirty="0"/>
          </a:p>
          <a:p>
            <a:r>
              <a:rPr lang="en-US" dirty="0"/>
              <a:t>The question we keep asking ourselves is: how can we draw this line in a way that allows our customers to innovate on business problems, but makes the underlying infrastructure less visible.  Any time you spend </a:t>
            </a:r>
            <a:r>
              <a:rPr lang="en-US" dirty="0" err="1"/>
              <a:t>coraling</a:t>
            </a:r>
            <a:r>
              <a:rPr lang="en-US" dirty="0"/>
              <a:t> infrastructure is undifferentiated heavy lifting.  Over the last 12 years as more and more people start in the cloud or move major applications to the cloud, this definition of "undifferentiated </a:t>
            </a:r>
            <a:r>
              <a:rPr lang="en-US" dirty="0" err="1"/>
              <a:t>havy</a:t>
            </a:r>
            <a:r>
              <a:rPr lang="en-US" dirty="0"/>
              <a:t> lifting has evolved"</a:t>
            </a:r>
          </a:p>
          <a:p>
            <a:endParaRPr lang="en-US" dirty="0"/>
          </a:p>
          <a:p>
            <a:endParaRPr lang="en-US" dirty="0"/>
          </a:p>
        </p:txBody>
      </p:sp>
      <p:sp>
        <p:nvSpPr>
          <p:cNvPr id="4" name="Header Placeholder 3"/>
          <p:cNvSpPr>
            <a:spLocks noGrp="1"/>
          </p:cNvSpPr>
          <p:nvPr>
            <p:ph type="hdr" sz="quarter" idx="10"/>
          </p:nvPr>
        </p:nvSpPr>
        <p:spPr/>
        <p:txBody>
          <a:bodyPr/>
          <a:lstStyle/>
          <a:p>
            <a:r>
              <a:rPr lang="en-US"/>
              <a:t>ReInvent 2018</a:t>
            </a:r>
            <a:endParaRPr lang="en-US" dirty="0"/>
          </a:p>
        </p:txBody>
      </p:sp>
      <p:sp>
        <p:nvSpPr>
          <p:cNvPr id="5" name="Footer Placeholder 4"/>
          <p:cNvSpPr>
            <a:spLocks noGrp="1"/>
          </p:cNvSpPr>
          <p:nvPr>
            <p:ph type="ftr" sz="quarter" idx="11"/>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76631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474623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The model of compute is simple: you have an event coming from an AWS service or an invocation, a request coming from an endpoint or a change on a resource and your code gets executed.</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This code can be built with virtually any kind of language. We, out of the box, support and manage these ones but you can build you custom runtime.</a:t>
            </a:r>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From this code, do what your business need! Connect to services, public endpoints, calculations, DBs, transformation. Basically, code.</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15 mins execution limit</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r>
              <a:rPr lang="en-US" baseline="0" dirty="0"/>
              <a:t>Event driven</a:t>
            </a:r>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pPr marL="0" marR="0" lvl="0" indent="0" algn="l" defTabSz="1097212" rtl="0" eaLnBrk="1" fontAlgn="auto" latinLnBrk="0" hangingPunct="1">
              <a:lnSpc>
                <a:spcPct val="90000"/>
              </a:lnSpc>
              <a:spcBef>
                <a:spcPts val="0"/>
              </a:spcBef>
              <a:spcAft>
                <a:spcPts val="400"/>
              </a:spcAft>
              <a:buClrTx/>
              <a:buSzTx/>
              <a:buFontTx/>
              <a:buNone/>
              <a:tabLst/>
              <a:defRPr/>
            </a:pPr>
            <a:endParaRPr lang="en-US" baseline="0" dirty="0"/>
          </a:p>
          <a:p>
            <a:endParaRPr lang="en-US" dirty="0"/>
          </a:p>
        </p:txBody>
      </p:sp>
      <p:sp>
        <p:nvSpPr>
          <p:cNvPr id="4" name="Header Placeholder 3"/>
          <p:cNvSpPr>
            <a:spLocks noGrp="1"/>
          </p:cNvSpPr>
          <p:nvPr>
            <p:ph type="hdr" sz="quarter"/>
          </p:nvPr>
        </p:nvSpPr>
        <p:spPr/>
        <p:txBody>
          <a:bodyPr/>
          <a:lstStyle/>
          <a:p>
            <a:r>
              <a:rPr lang="en-US"/>
              <a:t>ReInvent 2018</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643502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155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44527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71339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ReInvent 2018</a:t>
            </a:r>
          </a:p>
        </p:txBody>
      </p:sp>
      <p:sp>
        <p:nvSpPr>
          <p:cNvPr id="5" name="Footer Placeholder 4"/>
          <p:cNvSpPr>
            <a:spLocks noGrp="1"/>
          </p:cNvSpPr>
          <p:nvPr>
            <p:ph type="ftr" sz="quarter" idx="11"/>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fld id="{CA8E1BB1-B036-4140-B110-296DC0701D04}" type="datetime8">
              <a:rPr lang="en-US" smtClean="0"/>
              <a:pPr/>
              <a:t>5/9/2023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52208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_TwoSpeakers">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79ABD2-77EF-0C4F-B055-29A37E0C20F7}"/>
              </a:ext>
            </a:extLst>
          </p:cNvPr>
          <p:cNvPicPr>
            <a:picLocks noChangeAspect="1"/>
          </p:cNvPicPr>
          <p:nvPr userDrawn="1"/>
        </p:nvPicPr>
        <p:blipFill>
          <a:blip r:embed="rId2"/>
          <a:srcRect/>
          <a:stretch/>
        </p:blipFill>
        <p:spPr>
          <a:xfrm>
            <a:off x="0" y="0"/>
            <a:ext cx="14630400" cy="8229600"/>
          </a:xfrm>
          <a:prstGeom prst="rect">
            <a:avLst/>
          </a:prstGeom>
        </p:spPr>
      </p:pic>
      <p:sp>
        <p:nvSpPr>
          <p:cNvPr id="6" name="Text Placeholder 11"/>
          <p:cNvSpPr>
            <a:spLocks noGrp="1"/>
          </p:cNvSpPr>
          <p:nvPr>
            <p:ph type="body" sz="quarter" idx="10" hasCustomPrompt="1"/>
          </p:nvPr>
        </p:nvSpPr>
        <p:spPr>
          <a:xfrm>
            <a:off x="548640" y="5950356"/>
            <a:ext cx="5892800" cy="996597"/>
          </a:xfrm>
          <a:prstGeom prst="rect">
            <a:avLst/>
          </a:prstGeom>
        </p:spPr>
        <p:txBody>
          <a:bodyPr>
            <a:normAutofit/>
          </a:bodyPr>
          <a:lstStyle>
            <a:lvl1pPr marL="0" indent="0" algn="l">
              <a:buNone/>
              <a:defRPr sz="2600" baseline="0"/>
            </a:lvl1pPr>
          </a:lstStyle>
          <a:p>
            <a:pPr lvl="0"/>
            <a:r>
              <a:rPr lang="en-US" dirty="0"/>
              <a:t>Click to edit presenter, team</a:t>
            </a:r>
          </a:p>
          <a:p>
            <a:pPr lvl="0"/>
            <a:r>
              <a:rPr lang="en-US" dirty="0"/>
              <a:t>Click to edit date, location</a:t>
            </a:r>
          </a:p>
        </p:txBody>
      </p:sp>
      <p:sp>
        <p:nvSpPr>
          <p:cNvPr id="10" name="Text Placeholder 8"/>
          <p:cNvSpPr>
            <a:spLocks noGrp="1"/>
          </p:cNvSpPr>
          <p:nvPr>
            <p:ph type="body" sz="quarter" idx="12" hasCustomPrompt="1"/>
          </p:nvPr>
        </p:nvSpPr>
        <p:spPr>
          <a:xfrm>
            <a:off x="548640" y="3053166"/>
            <a:ext cx="11719981" cy="1191259"/>
          </a:xfrm>
          <a:prstGeom prst="rect">
            <a:avLst/>
          </a:prstGeom>
        </p:spPr>
        <p:txBody>
          <a:bodyPr>
            <a:noAutofit/>
          </a:bodyPr>
          <a:lstStyle>
            <a:lvl1pPr marL="0" indent="0" algn="l">
              <a:buNone/>
              <a:defRPr sz="6400" b="1" i="0" baseline="0">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dirty="0"/>
              <a:t>Click to edit title</a:t>
            </a:r>
          </a:p>
        </p:txBody>
      </p:sp>
      <p:pic>
        <p:nvPicPr>
          <p:cNvPr id="8" name="Picture 7">
            <a:extLst>
              <a:ext uri="{FF2B5EF4-FFF2-40B4-BE49-F238E27FC236}">
                <a16:creationId xmlns:a16="http://schemas.microsoft.com/office/drawing/2014/main" id="{6ABE7688-93D3-3843-8B4C-CDAEDFF5A68A}"/>
              </a:ext>
            </a:extLst>
          </p:cNvPr>
          <p:cNvPicPr>
            <a:picLocks noChangeAspect="1"/>
          </p:cNvPicPr>
          <p:nvPr userDrawn="1"/>
        </p:nvPicPr>
        <p:blipFill>
          <a:blip r:embed="rId3"/>
          <a:stretch>
            <a:fillRect/>
          </a:stretch>
        </p:blipFill>
        <p:spPr>
          <a:xfrm>
            <a:off x="538863" y="722244"/>
            <a:ext cx="2888779" cy="813816"/>
          </a:xfrm>
          <a:prstGeom prst="rect">
            <a:avLst/>
          </a:prstGeom>
        </p:spPr>
      </p:pic>
      <p:sp>
        <p:nvSpPr>
          <p:cNvPr id="12" name="Text Placeholder 11"/>
          <p:cNvSpPr>
            <a:spLocks noGrp="1"/>
          </p:cNvSpPr>
          <p:nvPr>
            <p:ph type="body" sz="quarter" idx="13" hasCustomPrompt="1"/>
          </p:nvPr>
        </p:nvSpPr>
        <p:spPr>
          <a:xfrm>
            <a:off x="548640" y="4253721"/>
            <a:ext cx="9666531" cy="1231243"/>
          </a:xfrm>
          <a:prstGeom prst="rect">
            <a:avLst/>
          </a:prstGeom>
        </p:spPr>
        <p:txBody>
          <a:bodyPr/>
          <a:lstStyle>
            <a:lvl1pPr marL="0" indent="0" algn="l">
              <a:buNone/>
              <a:defRPr sz="2900"/>
            </a:lvl1pPr>
          </a:lstStyle>
          <a:p>
            <a:pPr lvl="0"/>
            <a:r>
              <a:rPr lang="en-US" dirty="0"/>
              <a:t>Click to edit subtitle</a:t>
            </a:r>
          </a:p>
        </p:txBody>
      </p:sp>
      <p:sp>
        <p:nvSpPr>
          <p:cNvPr id="7" name="TextBox 6">
            <a:extLst>
              <a:ext uri="{FF2B5EF4-FFF2-40B4-BE49-F238E27FC236}">
                <a16:creationId xmlns:a16="http://schemas.microsoft.com/office/drawing/2014/main" id="{8FA84D03-8133-8347-8776-300EBD9F8B8C}"/>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22170408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_Image_Center">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13514832" cy="5338152"/>
          </a:xfrm>
          <a:prstGeom prst="rect">
            <a:avLst/>
          </a:prstGeom>
        </p:spPr>
        <p:txBody>
          <a:bodyPr/>
          <a:lstStyle/>
          <a:p>
            <a:endParaRPr lang="en-US"/>
          </a:p>
        </p:txBody>
      </p:sp>
    </p:spTree>
    <p:extLst>
      <p:ext uri="{BB962C8B-B14F-4D97-AF65-F5344CB8AC3E}">
        <p14:creationId xmlns:p14="http://schemas.microsoft.com/office/powerpoint/2010/main" val="3345301845"/>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_Bleed_Image">
    <p:bg>
      <p:bgRef idx="1001">
        <a:schemeClr val="bg2"/>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0" y="1"/>
            <a:ext cx="14630400" cy="8229598"/>
          </a:xfrm>
          <a:prstGeom prst="rect">
            <a:avLst/>
          </a:prstGeom>
        </p:spPr>
        <p:txBody>
          <a:bodyPr/>
          <a:lstStyle/>
          <a:p>
            <a:endParaRPr lang="en-US" dirty="0"/>
          </a:p>
        </p:txBody>
      </p:sp>
      <p:sp>
        <p:nvSpPr>
          <p:cNvPr id="11" name="Title 1"/>
          <p:cNvSpPr>
            <a:spLocks noGrp="1"/>
          </p:cNvSpPr>
          <p:nvPr>
            <p:ph type="title"/>
          </p:nvPr>
        </p:nvSpPr>
        <p:spPr>
          <a:xfrm>
            <a:off x="548640" y="183898"/>
            <a:ext cx="13510260" cy="873186"/>
          </a:xfrm>
        </p:spPr>
        <p:txBody>
          <a:bodyPr>
            <a:normAutofit/>
          </a:bodyPr>
          <a:lstStyle>
            <a:lvl1pPr>
              <a:defRPr sz="38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43516696"/>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p>
            <a:r>
              <a:rPr lang="en-US" dirty="0"/>
              <a:t>Click to edit Master title style</a:t>
            </a:r>
          </a:p>
        </p:txBody>
      </p:sp>
      <p:sp>
        <p:nvSpPr>
          <p:cNvPr id="4" name="Rectangle 3">
            <a:extLst>
              <a:ext uri="{FF2B5EF4-FFF2-40B4-BE49-F238E27FC236}">
                <a16:creationId xmlns:a16="http://schemas.microsoft.com/office/drawing/2014/main" id="{1A65E46D-C0D2-7642-AF47-40070CB7653A}"/>
              </a:ext>
            </a:extLst>
          </p:cNvPr>
          <p:cNvSpPr/>
          <p:nvPr userDrawn="1"/>
        </p:nvSpPr>
        <p:spPr>
          <a:xfrm>
            <a:off x="0" y="1645920"/>
            <a:ext cx="14630400" cy="5329645"/>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4608" dirty="0"/>
          </a:p>
        </p:txBody>
      </p:sp>
      <p:sp>
        <p:nvSpPr>
          <p:cNvPr id="15" name="Picture Placeholder 2"/>
          <p:cNvSpPr>
            <a:spLocks noGrp="1"/>
          </p:cNvSpPr>
          <p:nvPr>
            <p:ph type="pic" sz="quarter" idx="16"/>
          </p:nvPr>
        </p:nvSpPr>
        <p:spPr>
          <a:xfrm>
            <a:off x="946674" y="2502419"/>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4328298"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7709922"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11091547" y="2502419"/>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19" name="Picture Placeholder 2">
            <a:extLst>
              <a:ext uri="{FF2B5EF4-FFF2-40B4-BE49-F238E27FC236}">
                <a16:creationId xmlns:a16="http://schemas.microsoft.com/office/drawing/2014/main" id="{F1543634-A736-BA4B-A10A-31EE0B13FC13}"/>
              </a:ext>
            </a:extLst>
          </p:cNvPr>
          <p:cNvSpPr>
            <a:spLocks noGrp="1"/>
          </p:cNvSpPr>
          <p:nvPr>
            <p:ph type="pic" sz="quarter" idx="20"/>
          </p:nvPr>
        </p:nvSpPr>
        <p:spPr>
          <a:xfrm>
            <a:off x="946674"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0" name="Picture Placeholder 2">
            <a:extLst>
              <a:ext uri="{FF2B5EF4-FFF2-40B4-BE49-F238E27FC236}">
                <a16:creationId xmlns:a16="http://schemas.microsoft.com/office/drawing/2014/main" id="{31DBC551-9315-1F45-A672-93EB06007494}"/>
              </a:ext>
            </a:extLst>
          </p:cNvPr>
          <p:cNvSpPr>
            <a:spLocks noGrp="1"/>
          </p:cNvSpPr>
          <p:nvPr>
            <p:ph type="pic" sz="quarter" idx="21"/>
          </p:nvPr>
        </p:nvSpPr>
        <p:spPr>
          <a:xfrm>
            <a:off x="4328298"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1" name="Picture Placeholder 2">
            <a:extLst>
              <a:ext uri="{FF2B5EF4-FFF2-40B4-BE49-F238E27FC236}">
                <a16:creationId xmlns:a16="http://schemas.microsoft.com/office/drawing/2014/main" id="{AB66963A-7841-B341-A47C-7BEFE1F8B8CA}"/>
              </a:ext>
            </a:extLst>
          </p:cNvPr>
          <p:cNvSpPr>
            <a:spLocks noGrp="1"/>
          </p:cNvSpPr>
          <p:nvPr>
            <p:ph type="pic" sz="quarter" idx="22"/>
          </p:nvPr>
        </p:nvSpPr>
        <p:spPr>
          <a:xfrm>
            <a:off x="7709922" y="4696978"/>
            <a:ext cx="2028989" cy="1518157"/>
          </a:xfrm>
          <a:prstGeom prst="rect">
            <a:avLst/>
          </a:prstGeom>
        </p:spPr>
        <p:txBody>
          <a:bodyPr>
            <a:normAutofit/>
          </a:bodyPr>
          <a:lstStyle>
            <a:lvl1pPr>
              <a:defRPr sz="2240">
                <a:solidFill>
                  <a:schemeClr val="bg1"/>
                </a:solidFill>
              </a:defRPr>
            </a:lvl1pPr>
          </a:lstStyle>
          <a:p>
            <a:r>
              <a:rPr lang="en-US"/>
              <a:t>Drag picture to placeholder or click icon to add</a:t>
            </a:r>
            <a:endParaRPr lang="en-US" dirty="0"/>
          </a:p>
        </p:txBody>
      </p:sp>
      <p:sp>
        <p:nvSpPr>
          <p:cNvPr id="22" name="Picture Placeholder 2">
            <a:extLst>
              <a:ext uri="{FF2B5EF4-FFF2-40B4-BE49-F238E27FC236}">
                <a16:creationId xmlns:a16="http://schemas.microsoft.com/office/drawing/2014/main" id="{7E808491-1004-3A44-87DD-41D21C9E39C3}"/>
              </a:ext>
            </a:extLst>
          </p:cNvPr>
          <p:cNvSpPr>
            <a:spLocks noGrp="1"/>
          </p:cNvSpPr>
          <p:nvPr>
            <p:ph type="pic" sz="quarter" idx="23"/>
          </p:nvPr>
        </p:nvSpPr>
        <p:spPr>
          <a:xfrm>
            <a:off x="11091547" y="4696978"/>
            <a:ext cx="2028989" cy="1518157"/>
          </a:xfrm>
          <a:prstGeom prst="rect">
            <a:avLst/>
          </a:prstGeom>
        </p:spPr>
        <p:txBody>
          <a:bodyPr>
            <a:normAutofit/>
          </a:bodyPr>
          <a:lstStyle>
            <a:lvl1pPr>
              <a:defRPr sz="2240">
                <a:solidFill>
                  <a:schemeClr val="bg1"/>
                </a:solidFill>
              </a:defRPr>
            </a:lvl1pPr>
          </a:lstStyle>
          <a:p>
            <a:r>
              <a:rPr lang="en-US" dirty="0"/>
              <a:t>Drag picture to placeholder or click icon to add</a:t>
            </a:r>
          </a:p>
        </p:txBody>
      </p:sp>
    </p:spTree>
    <p:extLst>
      <p:ext uri="{BB962C8B-B14F-4D97-AF65-F5344CB8AC3E}">
        <p14:creationId xmlns:p14="http://schemas.microsoft.com/office/powerpoint/2010/main" val="2302505678"/>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hite_Logo_Customer_Wall">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9" name="Picture Placeholder 2"/>
          <p:cNvSpPr>
            <a:spLocks noGrp="1"/>
          </p:cNvSpPr>
          <p:nvPr>
            <p:ph type="pic" sz="quarter" idx="20"/>
          </p:nvPr>
        </p:nvSpPr>
        <p:spPr>
          <a:xfrm>
            <a:off x="543902" y="1873467"/>
            <a:ext cx="3078480" cy="1761067"/>
          </a:xfrm>
          <a:prstGeom prst="rect">
            <a:avLst/>
          </a:prstGeom>
        </p:spPr>
        <p:txBody>
          <a:bodyPr>
            <a:normAutofit/>
          </a:bodyPr>
          <a:lstStyle>
            <a:lvl1pPr>
              <a:defRPr sz="2200">
                <a:solidFill>
                  <a:srgbClr val="C2C2C1"/>
                </a:solidFill>
              </a:defRPr>
            </a:lvl1pPr>
          </a:lstStyle>
          <a:p>
            <a:r>
              <a:rPr lang="en-US" dirty="0"/>
              <a:t>Drag picture to placeholder or click icon to add</a:t>
            </a:r>
          </a:p>
        </p:txBody>
      </p:sp>
      <p:sp>
        <p:nvSpPr>
          <p:cNvPr id="10" name="Picture Placeholder 2"/>
          <p:cNvSpPr>
            <a:spLocks noGrp="1"/>
          </p:cNvSpPr>
          <p:nvPr>
            <p:ph type="pic" sz="quarter" idx="21"/>
          </p:nvPr>
        </p:nvSpPr>
        <p:spPr>
          <a:xfrm>
            <a:off x="5566893"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10599958" y="1873467"/>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543902"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5566893"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10599958" y="4451796"/>
            <a:ext cx="3078480" cy="1761067"/>
          </a:xfrm>
          <a:prstGeom prst="rect">
            <a:avLst/>
          </a:prstGeom>
        </p:spPr>
        <p:txBody>
          <a:bodyPr>
            <a:normAutofit/>
          </a:bodyPr>
          <a:lstStyle>
            <a:lvl1pPr>
              <a:defRPr sz="2200">
                <a:solidFill>
                  <a:srgbClr val="C2C2C1"/>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able Placeholder 3">
            <a:extLst>
              <a:ext uri="{FF2B5EF4-FFF2-40B4-BE49-F238E27FC236}">
                <a16:creationId xmlns:a16="http://schemas.microsoft.com/office/drawing/2014/main" id="{D7DA888D-68DB-9B44-9614-56AAAAE93DF7}"/>
              </a:ext>
            </a:extLst>
          </p:cNvPr>
          <p:cNvSpPr>
            <a:spLocks noGrp="1"/>
          </p:cNvSpPr>
          <p:nvPr>
            <p:ph type="tbl" sz="quarter" idx="10"/>
          </p:nvPr>
        </p:nvSpPr>
        <p:spPr>
          <a:xfrm>
            <a:off x="548640" y="1645920"/>
            <a:ext cx="13510260" cy="5003800"/>
          </a:xfrm>
          <a:prstGeom prst="rect">
            <a:avLst/>
          </a:prstGeom>
        </p:spPr>
        <p:txBody>
          <a:bodyPr/>
          <a:lstStyle/>
          <a:p>
            <a:endParaRPr lang="en-US" dirty="0"/>
          </a:p>
        </p:txBody>
      </p:sp>
    </p:spTree>
    <p:extLst>
      <p:ext uri="{BB962C8B-B14F-4D97-AF65-F5344CB8AC3E}">
        <p14:creationId xmlns:p14="http://schemas.microsoft.com/office/powerpoint/2010/main" val="263696881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r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3186"/>
          </a:xfrm>
        </p:spPr>
        <p:txBody>
          <a:bodyPr/>
          <a:lstStyle>
            <a:lvl1pPr>
              <a:defRPr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Chart Placeholder 5">
            <a:extLst>
              <a:ext uri="{FF2B5EF4-FFF2-40B4-BE49-F238E27FC236}">
                <a16:creationId xmlns:a16="http://schemas.microsoft.com/office/drawing/2014/main" id="{B3C77AD1-4897-A546-B977-5EB6406DD175}"/>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1547361944"/>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6" name="Chart Placeholder 5">
            <a:extLst>
              <a:ext uri="{FF2B5EF4-FFF2-40B4-BE49-F238E27FC236}">
                <a16:creationId xmlns:a16="http://schemas.microsoft.com/office/drawing/2014/main" id="{A878172D-692F-8A47-81EA-89C129774DB9}"/>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46706907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ne_Char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39" y="183898"/>
            <a:ext cx="13509463" cy="87230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Chart Placeholder 5">
            <a:extLst>
              <a:ext uri="{FF2B5EF4-FFF2-40B4-BE49-F238E27FC236}">
                <a16:creationId xmlns:a16="http://schemas.microsoft.com/office/drawing/2014/main" id="{08142378-5C5C-8B40-AD27-B9BE74F6EA71}"/>
              </a:ext>
            </a:extLst>
          </p:cNvPr>
          <p:cNvSpPr>
            <a:spLocks noGrp="1"/>
          </p:cNvSpPr>
          <p:nvPr>
            <p:ph type="chart" sz="quarter" idx="10"/>
          </p:nvPr>
        </p:nvSpPr>
        <p:spPr>
          <a:xfrm>
            <a:off x="548640" y="1645920"/>
            <a:ext cx="13510260" cy="5445760"/>
          </a:xfrm>
          <a:prstGeom prst="rect">
            <a:avLst/>
          </a:prstGeom>
        </p:spPr>
        <p:txBody>
          <a:bodyPr/>
          <a:lstStyle/>
          <a:p>
            <a:endParaRPr lang="en-US" dirty="0"/>
          </a:p>
        </p:txBody>
      </p:sp>
    </p:spTree>
    <p:extLst>
      <p:ext uri="{BB962C8B-B14F-4D97-AF65-F5344CB8AC3E}">
        <p14:creationId xmlns:p14="http://schemas.microsoft.com/office/powerpoint/2010/main" val="308330463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ivider_Slide_and_Subtitle">
    <p:bg>
      <p:bgRef idx="1001">
        <a:schemeClr val="bg2"/>
      </p:bgRef>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1BB08B99-C266-CB41-AD06-12C934901626}"/>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hasCustomPrompt="1"/>
          </p:nvPr>
        </p:nvSpPr>
        <p:spPr>
          <a:xfrm>
            <a:off x="548640" y="3108960"/>
            <a:ext cx="12435840" cy="1488168"/>
          </a:xfrm>
        </p:spPr>
        <p:txBody>
          <a:bodyPr anchor="ctr">
            <a:noAutofit/>
          </a:bodyPr>
          <a:lstStyle>
            <a:lvl1pPr algn="l">
              <a:defRPr sz="9600" b="1" cap="none">
                <a:solidFill>
                  <a:schemeClr val="tx1"/>
                </a:solidFill>
              </a:defRPr>
            </a:lvl1pPr>
          </a:lstStyle>
          <a:p>
            <a:r>
              <a:rPr lang="en-US" dirty="0"/>
              <a:t>Q&amp;A</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EA1CB315-EA7C-8547-8BE6-AB87B5DD5FFB}"/>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341482030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Divider_Slide_and_Subtitl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340E26-B0F6-0540-8F51-9CF877A48E26}"/>
              </a:ext>
            </a:extLst>
          </p:cNvPr>
          <p:cNvSpPr/>
          <p:nvPr userDrawn="1"/>
        </p:nvSpPr>
        <p:spPr>
          <a:xfrm>
            <a:off x="12984480" y="7351776"/>
            <a:ext cx="1328928" cy="68275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Thank you!</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5B69008D-B32B-6543-BFC2-D908D36396FB}"/>
              </a:ext>
            </a:extLst>
          </p:cNvPr>
          <p:cNvPicPr>
            <a:picLocks noChangeAspect="1"/>
          </p:cNvPicPr>
          <p:nvPr userDrawn="1"/>
        </p:nvPicPr>
        <p:blipFill>
          <a:blip r:embed="rId2"/>
          <a:srcRect/>
          <a:stretch/>
        </p:blipFill>
        <p:spPr>
          <a:xfrm>
            <a:off x="0" y="0"/>
            <a:ext cx="14630400" cy="8229600"/>
          </a:xfrm>
          <a:prstGeom prst="rect">
            <a:avLst/>
          </a:prstGeom>
        </p:spPr>
      </p:pic>
      <p:pic>
        <p:nvPicPr>
          <p:cNvPr id="8" name="Picture 7">
            <a:extLst>
              <a:ext uri="{FF2B5EF4-FFF2-40B4-BE49-F238E27FC236}">
                <a16:creationId xmlns:a16="http://schemas.microsoft.com/office/drawing/2014/main" id="{E6089694-61B4-6E41-AA1D-76CFD023B2B1}"/>
              </a:ext>
            </a:extLst>
          </p:cNvPr>
          <p:cNvPicPr>
            <a:picLocks noChangeAspect="1"/>
          </p:cNvPicPr>
          <p:nvPr userDrawn="1"/>
        </p:nvPicPr>
        <p:blipFill>
          <a:blip r:embed="rId3"/>
          <a:stretch>
            <a:fillRect/>
          </a:stretch>
        </p:blipFill>
        <p:spPr>
          <a:xfrm>
            <a:off x="548640" y="726156"/>
            <a:ext cx="2888779" cy="813816"/>
          </a:xfrm>
          <a:prstGeom prst="rect">
            <a:avLst/>
          </a:prstGeom>
        </p:spPr>
      </p:pic>
    </p:spTree>
    <p:extLst>
      <p:ext uri="{BB962C8B-B14F-4D97-AF65-F5344CB8AC3E}">
        <p14:creationId xmlns:p14="http://schemas.microsoft.com/office/powerpoint/2010/main" val="3192394863"/>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548640" y="183898"/>
            <a:ext cx="13510260" cy="993392"/>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548640" y="1645920"/>
            <a:ext cx="13510260" cy="4686301"/>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48651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_Pag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647E4-E7F7-9646-880C-2CDC95018CBE}"/>
              </a:ext>
            </a:extLst>
          </p:cNvPr>
          <p:cNvSpPr>
            <a:spLocks noGrp="1"/>
          </p:cNvSpPr>
          <p:nvPr>
            <p:ph type="title"/>
          </p:nvPr>
        </p:nvSpPr>
        <p:spPr>
          <a:xfrm>
            <a:off x="548639" y="183898"/>
            <a:ext cx="13514832" cy="904122"/>
          </a:xfrm>
        </p:spPr>
        <p:txBody>
          <a:bodyPr/>
          <a:lstStyle>
            <a:lvl1pPr>
              <a:defRPr>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4" name="TextBox 3">
            <a:extLst>
              <a:ext uri="{FF2B5EF4-FFF2-40B4-BE49-F238E27FC236}">
                <a16:creationId xmlns:a16="http://schemas.microsoft.com/office/drawing/2014/main" id="{C680CA43-5C49-A347-BAC4-268F3B7F1BC4}"/>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6" name="Picture 5">
            <a:extLst>
              <a:ext uri="{FF2B5EF4-FFF2-40B4-BE49-F238E27FC236}">
                <a16:creationId xmlns:a16="http://schemas.microsoft.com/office/drawing/2014/main" id="{D4C6BDD9-3457-3649-BABC-2BE1BB7CBBBE}"/>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38183881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able_of_Content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4832" cy="873186"/>
          </a:xfrm>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544947" y="1645920"/>
            <a:ext cx="13514832" cy="5686282"/>
          </a:xfrm>
          <a:prstGeom prst="rect">
            <a:avLst/>
          </a:prstGeom>
        </p:spPr>
        <p:txBody>
          <a:bodyPr/>
          <a:lstStyle>
            <a:lvl1pPr marL="0" indent="0">
              <a:buNone/>
              <a:defRPr>
                <a:solidFill>
                  <a:schemeClr val="tx2"/>
                </a:solidFill>
              </a:defRPr>
            </a:lvl1pPr>
            <a:lvl2pPr marL="1188720" indent="-457200">
              <a:buFont typeface="Arial"/>
              <a:buChar char="•"/>
              <a:defRPr>
                <a:solidFill>
                  <a:schemeClr val="tx2"/>
                </a:solidFill>
              </a:defRPr>
            </a:lvl2pPr>
            <a:lvl3pPr marL="1828800" indent="-365760">
              <a:buFont typeface="Arial"/>
              <a:buChar cha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95596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ow_to_Use">
    <p:bg>
      <p:bgRef idx="1001">
        <a:schemeClr val="bg2"/>
      </p:bgRef>
    </p:bg>
    <p:spTree>
      <p:nvGrpSpPr>
        <p:cNvPr id="1" name=""/>
        <p:cNvGrpSpPr/>
        <p:nvPr/>
      </p:nvGrpSpPr>
      <p:grpSpPr>
        <a:xfrm>
          <a:off x="0" y="0"/>
          <a:ext cx="0" cy="0"/>
          <a:chOff x="0" y="0"/>
          <a:chExt cx="0" cy="0"/>
        </a:xfrm>
      </p:grpSpPr>
      <p:sp>
        <p:nvSpPr>
          <p:cNvPr id="4" name="TextBox 3"/>
          <p:cNvSpPr txBox="1"/>
          <p:nvPr userDrawn="1"/>
        </p:nvSpPr>
        <p:spPr>
          <a:xfrm>
            <a:off x="4516341" y="-4548146"/>
            <a:ext cx="184731" cy="801438"/>
          </a:xfrm>
          <a:prstGeom prst="rect">
            <a:avLst/>
          </a:prstGeom>
          <a:noFill/>
        </p:spPr>
        <p:txBody>
          <a:bodyPr wrap="none" rtlCol="0">
            <a:spAutoFit/>
          </a:bodyPr>
          <a:lstStyle/>
          <a:p>
            <a:endParaRPr lang="en-US" sz="4608" dirty="0"/>
          </a:p>
        </p:txBody>
      </p:sp>
      <p:sp>
        <p:nvSpPr>
          <p:cNvPr id="2" name="Rectangle 1">
            <a:extLst>
              <a:ext uri="{FF2B5EF4-FFF2-40B4-BE49-F238E27FC236}">
                <a16:creationId xmlns:a16="http://schemas.microsoft.com/office/drawing/2014/main" id="{4D133B37-BB08-4347-B71D-D01F225ECB4D}"/>
              </a:ext>
            </a:extLst>
          </p:cNvPr>
          <p:cNvSpPr/>
          <p:nvPr userDrawn="1"/>
        </p:nvSpPr>
        <p:spPr>
          <a:xfrm>
            <a:off x="0" y="0"/>
            <a:ext cx="14630400" cy="82296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userDrawn="1"/>
        </p:nvSpPr>
        <p:spPr>
          <a:xfrm>
            <a:off x="11897959" y="9767944"/>
            <a:ext cx="184731" cy="801438"/>
          </a:xfrm>
          <a:prstGeom prst="rect">
            <a:avLst/>
          </a:prstGeom>
          <a:noFill/>
        </p:spPr>
        <p:txBody>
          <a:bodyPr wrap="none" rtlCol="0">
            <a:spAutoFit/>
          </a:bodyPr>
          <a:lstStyle/>
          <a:p>
            <a:endParaRPr lang="en-US" sz="4608"/>
          </a:p>
        </p:txBody>
      </p:sp>
      <p:sp>
        <p:nvSpPr>
          <p:cNvPr id="9" name="TextBox 8">
            <a:extLst>
              <a:ext uri="{FF2B5EF4-FFF2-40B4-BE49-F238E27FC236}">
                <a16:creationId xmlns:a16="http://schemas.microsoft.com/office/drawing/2014/main" id="{1B954A5E-A2DC-9041-9311-DBC4F345DE43}"/>
              </a:ext>
            </a:extLst>
          </p:cNvPr>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pic>
        <p:nvPicPr>
          <p:cNvPr id="7" name="Picture 6">
            <a:extLst>
              <a:ext uri="{FF2B5EF4-FFF2-40B4-BE49-F238E27FC236}">
                <a16:creationId xmlns:a16="http://schemas.microsoft.com/office/drawing/2014/main" id="{BF618416-8FF4-644B-A48C-DF3E2DC36CC5}"/>
              </a:ext>
            </a:extLst>
          </p:cNvPr>
          <p:cNvPicPr>
            <a:picLocks noChangeAspect="1"/>
          </p:cNvPicPr>
          <p:nvPr userDrawn="1"/>
        </p:nvPicPr>
        <p:blipFill>
          <a:blip r:embed="rId2"/>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26676074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050943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_and_Bullete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endParaRPr lang="en-US" dirty="0"/>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lvl1pPr marL="457200" indent="-457200">
              <a:buFont typeface="Arial" panose="020B0604020202020204" pitchFamily="34" charset="0"/>
              <a:buChar char="•"/>
              <a:defRPr/>
            </a:lvl1pPr>
            <a:lvl2pPr marL="746288" indent="-342900">
              <a:buFont typeface="Arial" panose="020B0604020202020204" pitchFamily="34" charset="0"/>
              <a:buChar char="•"/>
              <a:defRPr/>
            </a:lvl2pPr>
            <a:lvl3pPr marL="1015213" indent="-342900">
              <a:buFont typeface="Arial" panose="020B0604020202020204" pitchFamily="34" charset="0"/>
              <a:buChar char="•"/>
              <a:defRPr/>
            </a:lvl3pPr>
            <a:lvl4pPr marL="1284138" indent="-342900">
              <a:buFont typeface="Arial" panose="020B0604020202020204" pitchFamily="34" charset="0"/>
              <a:buChar char="•"/>
              <a:defRPr/>
            </a:lvl4pPr>
            <a:lvl5pPr marL="1553063" indent="-3429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06104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_Column_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82880" tIns="146304" rIns="182880" bIns="146304" rtlCol="0" anchor="t">
            <a:noAutofit/>
          </a:bodyPr>
          <a:lstStyle>
            <a:lvl1pPr>
              <a:defRPr lang="en-US" dirty="0"/>
            </a:lvl1pPr>
          </a:lstStyle>
          <a:p>
            <a:pPr lvl="0"/>
            <a:r>
              <a:rPr lang="en-US"/>
              <a:t>Click to edit Master title style</a:t>
            </a:r>
            <a:endParaRPr lang="en-US" dirty="0"/>
          </a:p>
        </p:txBody>
      </p:sp>
      <p:sp>
        <p:nvSpPr>
          <p:cNvPr id="6" name="Text Placeholder 5"/>
          <p:cNvSpPr>
            <a:spLocks noGrp="1"/>
          </p:cNvSpPr>
          <p:nvPr>
            <p:ph type="body" sz="quarter" idx="10" hasCustomPrompt="1"/>
          </p:nvPr>
        </p:nvSpPr>
        <p:spPr>
          <a:xfrm>
            <a:off x="323088"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531060" y="1427011"/>
            <a:ext cx="6305572" cy="2708434"/>
          </a:xfrm>
        </p:spPr>
        <p:txBody>
          <a:bodyPr vert="horz" wrap="square" lIns="182880" tIns="146304" rIns="182880" bIns="146304" rtlCol="0">
            <a:spAutoFit/>
          </a:bodyPr>
          <a:lstStyle>
            <a:lvl1pPr marL="457200" indent="-457200">
              <a:buFont typeface="Arial" panose="020B0604020202020204" pitchFamily="34" charset="0"/>
              <a:buChar char="•"/>
              <a:defRPr lang="en-US" dirty="0"/>
            </a:lvl1pPr>
            <a:lvl2pPr marL="746288" indent="-342900">
              <a:buFont typeface="Arial" panose="020B0604020202020204" pitchFamily="34" charset="0"/>
              <a:buChar char="•"/>
              <a:defRPr lang="en-US" dirty="0"/>
            </a:lvl2pPr>
            <a:lvl3pPr marL="1015213" indent="-342900">
              <a:buFont typeface="Arial" panose="020B0604020202020204" pitchFamily="34" charset="0"/>
              <a:buChar char="•"/>
              <a:defRPr lang="en-US" dirty="0"/>
            </a:lvl3pPr>
            <a:lvl4pPr marL="1284138" indent="-342900">
              <a:buFont typeface="Arial" panose="020B0604020202020204" pitchFamily="34" charset="0"/>
              <a:buChar char="•"/>
              <a:defRPr lang="en-US" dirty="0"/>
            </a:lvl4pPr>
            <a:lvl5pPr marL="1553063" indent="-34290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74746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Quote_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67A3C2-37C9-654E-BE79-A6757E51857C}"/>
              </a:ext>
            </a:extLst>
          </p:cNvPr>
          <p:cNvPicPr>
            <a:picLocks noChangeAspect="1"/>
          </p:cNvPicPr>
          <p:nvPr userDrawn="1"/>
        </p:nvPicPr>
        <p:blipFill rotWithShape="1">
          <a:blip r:embed="rId2"/>
          <a:srcRect l="17935" r="18573"/>
          <a:stretch/>
        </p:blipFill>
        <p:spPr>
          <a:xfrm>
            <a:off x="0" y="-1"/>
            <a:ext cx="14630399" cy="8229599"/>
          </a:xfrm>
          <a:prstGeom prst="rect">
            <a:avLst/>
          </a:prstGeom>
        </p:spPr>
      </p:pic>
      <p:sp>
        <p:nvSpPr>
          <p:cNvPr id="5" name="Title 4"/>
          <p:cNvSpPr>
            <a:spLocks noGrp="1"/>
          </p:cNvSpPr>
          <p:nvPr>
            <p:ph type="title" hasCustomPrompt="1"/>
          </p:nvPr>
        </p:nvSpPr>
        <p:spPr bwMode="white">
          <a:xfrm>
            <a:off x="323850" y="2225993"/>
            <a:ext cx="12910746" cy="2692450"/>
          </a:xfrm>
        </p:spPr>
        <p:txBody>
          <a:bodyPr lIns="182880" tIns="146304" rIns="182880" bIns="146304"/>
          <a:lstStyle>
            <a:lvl1pPr marL="171450" indent="-171450" algn="l">
              <a:defRPr sz="6000">
                <a:solidFill>
                  <a:schemeClr val="tx1"/>
                </a:solidFill>
              </a:defRPr>
            </a:lvl1pPr>
          </a:lstStyle>
          <a:p>
            <a:r>
              <a:rPr lang="en-US" dirty="0"/>
              <a:t>“Lorem ipsum dolor sit amet, consectetuer adipiscing </a:t>
            </a:r>
            <a:r>
              <a:rPr lang="en-US" dirty="0" err="1"/>
              <a:t>elit</a:t>
            </a:r>
            <a:r>
              <a:rPr lang="en-US" dirty="0"/>
              <a:t>. Maecenas </a:t>
            </a:r>
            <a:r>
              <a:rPr lang="en-US" dirty="0" err="1"/>
              <a:t>porttitor</a:t>
            </a:r>
            <a:r>
              <a:rPr lang="en-US" dirty="0"/>
              <a:t> congue </a:t>
            </a:r>
            <a:r>
              <a:rPr lang="en-US" dirty="0" err="1"/>
              <a:t>massa</a:t>
            </a:r>
            <a:r>
              <a:rPr lang="en-US" dirty="0"/>
              <a:t>.” </a:t>
            </a:r>
          </a:p>
        </p:txBody>
      </p:sp>
      <p:sp>
        <p:nvSpPr>
          <p:cNvPr id="7" name="Text Placeholder 6"/>
          <p:cNvSpPr>
            <a:spLocks noGrp="1"/>
          </p:cNvSpPr>
          <p:nvPr>
            <p:ph type="body" sz="quarter" idx="10" hasCustomPrompt="1"/>
          </p:nvPr>
        </p:nvSpPr>
        <p:spPr bwMode="white">
          <a:xfrm>
            <a:off x="6233160" y="5454968"/>
            <a:ext cx="7001828" cy="683264"/>
          </a:xfrm>
        </p:spPr>
        <p:txBody>
          <a:bodyPr lIns="182880" tIns="146304" rIns="182880" bIns="146304"/>
          <a:lstStyle>
            <a:lvl1pPr marL="228600" indent="0" algn="r">
              <a:buNone/>
              <a:defRPr sz="2800" b="1">
                <a:solidFill>
                  <a:schemeClr val="tx1"/>
                </a:solidFill>
                <a:latin typeface="+mn-lt"/>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7696006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p:nvPr>
        </p:nvSpPr>
        <p:spPr/>
        <p:txBody>
          <a:bodyPr vert="horz" wrap="square" lIns="182880" tIns="146304" rIns="182880" bIns="146304" rtlCol="0" anchor="t">
            <a:noAutofit/>
          </a:bodyPr>
          <a:lstStyle>
            <a:lvl1pPr>
              <a:defRPr lang="en-US"/>
            </a:lvl1pPr>
          </a:lstStyle>
          <a:p>
            <a:pPr lvl="0"/>
            <a:r>
              <a:rPr lang="en-US"/>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089" y="1427015"/>
            <a:ext cx="13984225" cy="2265236"/>
          </a:xfrm>
          <a:prstGeom prst="rect">
            <a:avLst/>
          </a:prstGeom>
        </p:spPr>
        <p:txBody>
          <a:bodyPr vert="horz" wrap="square" lIns="182880" tIns="146304" rIns="182880" bIns="146304"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35085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8863" y="183898"/>
            <a:ext cx="13128486" cy="872307"/>
          </a:xfrm>
        </p:spPr>
        <p:txBody>
          <a:bodyPr/>
          <a:lstStyle/>
          <a:p>
            <a:r>
              <a:rPr lang="en-US"/>
              <a:t>Click to edit Master title style</a:t>
            </a:r>
            <a:endParaRPr lang="en-US" dirty="0"/>
          </a:p>
        </p:txBody>
      </p:sp>
    </p:spTree>
    <p:extLst>
      <p:ext uri="{BB962C8B-B14F-4D97-AF65-F5344CB8AC3E}">
        <p14:creationId xmlns:p14="http://schemas.microsoft.com/office/powerpoint/2010/main" val="339566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80" b="0" i="0">
                <a:solidFill>
                  <a:srgbClr val="444949"/>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sz="3360" b="0" i="0">
                <a:solidFill>
                  <a:srgbClr val="444949"/>
                </a:solidFill>
                <a:latin typeface="Gill Sans MT"/>
                <a:cs typeface="Gill Sans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5/9/2023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374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_Slide_and_Sub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86548D8-D9FB-054A-9AD0-44D0696002ED}"/>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7" name="Text Placeholder 6">
            <a:extLst>
              <a:ext uri="{FF2B5EF4-FFF2-40B4-BE49-F238E27FC236}">
                <a16:creationId xmlns:a16="http://schemas.microsoft.com/office/drawing/2014/main" id="{A9C2E74A-1C76-BA45-B688-EBC1722762EA}"/>
              </a:ext>
            </a:extLst>
          </p:cNvPr>
          <p:cNvSpPr>
            <a:spLocks noGrp="1"/>
          </p:cNvSpPr>
          <p:nvPr>
            <p:ph type="body" sz="quarter" idx="10"/>
          </p:nvPr>
        </p:nvSpPr>
        <p:spPr>
          <a:xfrm>
            <a:off x="548640" y="4752341"/>
            <a:ext cx="8219440" cy="783078"/>
          </a:xfrm>
          <a:prstGeom prst="rect">
            <a:avLst/>
          </a:prstGeom>
        </p:spPr>
        <p:txBody>
          <a:bodyPr/>
          <a:lstStyle>
            <a:lvl1pPr>
              <a:defRPr sz="2900"/>
            </a:lvl1pPr>
            <a:lvl2pPr marL="731520" indent="0">
              <a:buNone/>
              <a:defRPr/>
            </a:lvl2pPr>
          </a:lstStyle>
          <a:p>
            <a:pPr lvl="0"/>
            <a:r>
              <a:rPr lang="en-US" dirty="0"/>
              <a:t>Edit Master text styles</a:t>
            </a:r>
          </a:p>
        </p:txBody>
      </p:sp>
      <p:pic>
        <p:nvPicPr>
          <p:cNvPr id="5" name="Picture 4">
            <a:extLst>
              <a:ext uri="{FF2B5EF4-FFF2-40B4-BE49-F238E27FC236}">
                <a16:creationId xmlns:a16="http://schemas.microsoft.com/office/drawing/2014/main" id="{70F85F5D-40E1-6744-8534-75BB85754C67}"/>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_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21DCCE-A66B-3244-9665-1280DD6FC4DE}"/>
              </a:ext>
            </a:extLst>
          </p:cNvPr>
          <p:cNvPicPr>
            <a:picLocks noChangeAspect="1"/>
          </p:cNvPicPr>
          <p:nvPr userDrawn="1"/>
        </p:nvPicPr>
        <p:blipFill>
          <a:blip r:embed="rId2"/>
          <a:srcRect/>
          <a:stretch/>
        </p:blipFill>
        <p:spPr>
          <a:xfrm>
            <a:off x="0" y="0"/>
            <a:ext cx="14630400" cy="8229600"/>
          </a:xfrm>
          <a:prstGeom prst="rect">
            <a:avLst/>
          </a:prstGeom>
        </p:spPr>
      </p:pic>
      <p:sp>
        <p:nvSpPr>
          <p:cNvPr id="2" name="Title 1"/>
          <p:cNvSpPr>
            <a:spLocks noGrp="1"/>
          </p:cNvSpPr>
          <p:nvPr>
            <p:ph type="title"/>
          </p:nvPr>
        </p:nvSpPr>
        <p:spPr>
          <a:xfrm>
            <a:off x="548640" y="3108960"/>
            <a:ext cx="12435840" cy="1488168"/>
          </a:xfrm>
        </p:spPr>
        <p:txBody>
          <a:bodyPr anchor="ctr">
            <a:noAutofit/>
          </a:bodyPr>
          <a:lstStyle>
            <a:lvl1pPr algn="l">
              <a:defRPr sz="6400" b="1" i="0" cap="none">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pic>
        <p:nvPicPr>
          <p:cNvPr id="5" name="Picture 4">
            <a:extLst>
              <a:ext uri="{FF2B5EF4-FFF2-40B4-BE49-F238E27FC236}">
                <a16:creationId xmlns:a16="http://schemas.microsoft.com/office/drawing/2014/main" id="{50932BF9-75CC-CC43-90A8-0283B2A70F5D}"/>
              </a:ext>
            </a:extLst>
          </p:cNvPr>
          <p:cNvPicPr>
            <a:picLocks noChangeAspect="1"/>
          </p:cNvPicPr>
          <p:nvPr userDrawn="1"/>
        </p:nvPicPr>
        <p:blipFill>
          <a:blip r:embed="rId3"/>
          <a:stretch>
            <a:fillRect/>
          </a:stretch>
        </p:blipFill>
        <p:spPr>
          <a:xfrm>
            <a:off x="12565728" y="7531058"/>
            <a:ext cx="1493077" cy="420624"/>
          </a:xfrm>
          <a:prstGeom prst="rect">
            <a:avLst/>
          </a:prstGeom>
        </p:spPr>
      </p:pic>
    </p:spTree>
    <p:extLst>
      <p:ext uri="{BB962C8B-B14F-4D97-AF65-F5344CB8AC3E}">
        <p14:creationId xmlns:p14="http://schemas.microsoft.com/office/powerpoint/2010/main" val="4029020389"/>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_Bulleted_Lis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1460" cy="873186"/>
          </a:xfrm>
        </p:spPr>
        <p:txBody>
          <a:bodyPr/>
          <a:lstStyle/>
          <a:p>
            <a:r>
              <a:rPr lang="en-US" dirty="0"/>
              <a:t>Click to edit Master title style</a:t>
            </a:r>
          </a:p>
        </p:txBody>
      </p:sp>
      <p:sp>
        <p:nvSpPr>
          <p:cNvPr id="3" name="Content Placeholder 2"/>
          <p:cNvSpPr>
            <a:spLocks noGrp="1"/>
          </p:cNvSpPr>
          <p:nvPr>
            <p:ph sz="half" idx="1"/>
          </p:nvPr>
        </p:nvSpPr>
        <p:spPr>
          <a:xfrm>
            <a:off x="548640" y="1645920"/>
            <a:ext cx="13510260" cy="5431155"/>
          </a:xfrm>
          <a:prstGeom prst="rect">
            <a:avLst/>
          </a:prstGeom>
        </p:spPr>
        <p:txBody>
          <a:bodyPr>
            <a:normAutofit/>
          </a:bodyPr>
          <a:lstStyle>
            <a:lvl1pPr>
              <a:defRPr sz="3200"/>
            </a:lvl1pPr>
            <a:lvl2pPr>
              <a:defRPr sz="2900"/>
            </a:lvl2pPr>
            <a:lvl3pPr>
              <a:defRPr sz="2600"/>
            </a:lvl3pPr>
            <a:lvl4pPr marL="2194560" indent="0">
              <a:buNone/>
              <a:defRPr sz="2600"/>
            </a:lvl4pPr>
            <a:lvl5pPr>
              <a:defRPr sz="2560"/>
            </a:lvl5pPr>
            <a:lvl6pPr>
              <a:defRPr sz="2880"/>
            </a:lvl6pPr>
            <a:lvl7pPr>
              <a:defRPr sz="2880"/>
            </a:lvl7pPr>
            <a:lvl8pPr>
              <a:defRPr sz="2880"/>
            </a:lvl8pPr>
            <a:lvl9pPr>
              <a:defRPr sz="28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2639658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_Bulleted_Sections">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E6C5D45-2516-944B-852E-9416AD28710B}"/>
              </a:ext>
            </a:extLst>
          </p:cNvPr>
          <p:cNvSpPr>
            <a:spLocks noGrp="1"/>
          </p:cNvSpPr>
          <p:nvPr>
            <p:ph type="body" sz="quarter" idx="10"/>
          </p:nvPr>
        </p:nvSpPr>
        <p:spPr>
          <a:xfrm>
            <a:off x="548639"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0680DD99-A52C-8C44-9396-106AF36BB473}"/>
              </a:ext>
            </a:extLst>
          </p:cNvPr>
          <p:cNvSpPr>
            <a:spLocks noGrp="1"/>
          </p:cNvSpPr>
          <p:nvPr>
            <p:ph type="body" sz="quarter" idx="11"/>
          </p:nvPr>
        </p:nvSpPr>
        <p:spPr>
          <a:xfrm>
            <a:off x="7658100" y="1645920"/>
            <a:ext cx="6400800" cy="5089616"/>
          </a:xfrm>
          <a:prstGeom prst="rect">
            <a:avLst/>
          </a:prstGeom>
        </p:spPr>
        <p:txBody>
          <a:bodyPr/>
          <a:lstStyle>
            <a:lvl5pPr>
              <a:defRPr sz="19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51929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nd_Imag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8" name="Picture Placeholder 7">
            <a:extLst>
              <a:ext uri="{FF2B5EF4-FFF2-40B4-BE49-F238E27FC236}">
                <a16:creationId xmlns:a16="http://schemas.microsoft.com/office/drawing/2014/main" id="{758B8829-AB11-E54F-AFFF-11D6AD397DEB}"/>
              </a:ext>
            </a:extLst>
          </p:cNvPr>
          <p:cNvSpPr>
            <a:spLocks noGrp="1"/>
          </p:cNvSpPr>
          <p:nvPr>
            <p:ph type="pic" sz="quarter" idx="11"/>
          </p:nvPr>
        </p:nvSpPr>
        <p:spPr>
          <a:xfrm>
            <a:off x="7658100" y="1645920"/>
            <a:ext cx="6400800" cy="5088346"/>
          </a:xfrm>
          <a:prstGeom prst="rect">
            <a:avLst/>
          </a:prstGeom>
        </p:spPr>
        <p:txBody>
          <a:bodyPr/>
          <a:lstStyle/>
          <a:p>
            <a:endParaRPr lang="en-US"/>
          </a:p>
        </p:txBody>
      </p:sp>
      <p:sp>
        <p:nvSpPr>
          <p:cNvPr id="10" name="Text Placeholder 9">
            <a:extLst>
              <a:ext uri="{FF2B5EF4-FFF2-40B4-BE49-F238E27FC236}">
                <a16:creationId xmlns:a16="http://schemas.microsoft.com/office/drawing/2014/main" id="{3305C376-814F-9B49-99E8-6F17D4026FAD}"/>
              </a:ext>
            </a:extLst>
          </p:cNvPr>
          <p:cNvSpPr>
            <a:spLocks noGrp="1"/>
          </p:cNvSpPr>
          <p:nvPr>
            <p:ph type="body" sz="quarter" idx="12" hasCustomPrompt="1"/>
          </p:nvPr>
        </p:nvSpPr>
        <p:spPr>
          <a:xfrm>
            <a:off x="548639" y="1645920"/>
            <a:ext cx="6400800" cy="5087619"/>
          </a:xfrm>
          <a:prstGeom prst="rect">
            <a:avLst/>
          </a:prstGeom>
        </p:spPr>
        <p:txBody>
          <a:bodyPr/>
          <a:lstStyle>
            <a:lvl1pPr marL="0" marR="0" indent="0" algn="l" defTabSz="731520" rtl="0" eaLnBrk="1" fontAlgn="auto" latinLnBrk="0" hangingPunct="1">
              <a:lnSpc>
                <a:spcPct val="100000"/>
              </a:lnSpc>
              <a:spcBef>
                <a:spcPct val="20000"/>
              </a:spcBef>
              <a:spcAft>
                <a:spcPts val="0"/>
              </a:spcAft>
              <a:buClrTx/>
              <a:buSzTx/>
              <a:buFontTx/>
              <a:buNone/>
              <a:tabLst/>
              <a:defRPr sz="1900" b="1">
                <a:latin typeface="+mn-lt"/>
              </a:defRPr>
            </a:lvl1pPr>
          </a:lstStyle>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a:p>
            <a:pPr marL="0" marR="0" lvl="0" indent="0" algn="l" defTabSz="731520" rtl="0" eaLnBrk="1" fontAlgn="auto" latinLnBrk="0" hangingPunct="1">
              <a:lnSpc>
                <a:spcPct val="100000"/>
              </a:lnSpc>
              <a:spcBef>
                <a:spcPct val="20000"/>
              </a:spcBef>
              <a:spcAft>
                <a:spcPts val="0"/>
              </a:spcAft>
              <a:buClrTx/>
              <a:buSzTx/>
              <a:buFontTx/>
              <a:buNone/>
              <a:tabLst/>
              <a:defRPr/>
            </a:pPr>
            <a:r>
              <a:rPr kumimoji="0" lang="en-US" sz="1920" b="1"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Lorem ipsum dolor sit </a:t>
            </a:r>
            <a:r>
              <a:rPr kumimoji="0" lang="en-US" sz="1920" b="1" i="0" u="none" strike="noStrike" kern="1200" cap="none" spc="0" normalizeH="0" baseline="0" noProof="0" dirty="0" err="1">
                <a:ln>
                  <a:noFill/>
                </a:ln>
                <a:solidFill>
                  <a:srgbClr val="FFFFFF"/>
                </a:solidFill>
                <a:effectLst/>
                <a:uLnTx/>
                <a:uFillTx/>
                <a:latin typeface="Amazon Ember Regular" charset="0"/>
                <a:ea typeface="+mn-ea"/>
                <a:cs typeface="Amazon Ember Regular" charset="0"/>
              </a:rPr>
              <a:t>amet</a:t>
            </a:r>
            <a:r>
              <a:rPr kumimoji="0" lang="en-US" sz="1920" b="0" i="0" u="none" strike="noStrike" kern="1200" cap="none" spc="0" normalizeH="0" baseline="0" noProof="0" dirty="0">
                <a:ln>
                  <a:noFill/>
                </a:ln>
                <a:solidFill>
                  <a:srgbClr val="FFFFFF"/>
                </a:solidFill>
                <a:effectLst/>
                <a:uLnTx/>
                <a:uFillTx/>
                <a:latin typeface="Amazon Ember Regular" charset="0"/>
                <a:ea typeface="+mn-ea"/>
                <a:cs typeface="Amazon Ember Regular"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consectetuer</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adipiscing</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elit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sed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diam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nonummy</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nibh</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euismod</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tincidunt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laoreet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dolore magna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aliquam</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erat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r>
              <a:rPr kumimoji="0" lang="en-US" sz="1920" b="0" i="0" u="none" strike="noStrike" kern="1200" cap="none" spc="0" normalizeH="0" baseline="0" noProof="0" dirty="0" err="1">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volutpat</a:t>
            </a:r>
            <a:r>
              <a:rPr kumimoji="0" lang="en-US" sz="192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l" defTabSz="731520" rtl="0" eaLnBrk="1" fontAlgn="auto" latinLnBrk="0" hangingPunct="1">
              <a:lnSpc>
                <a:spcPct val="100000"/>
              </a:lnSpc>
              <a:spcBef>
                <a:spcPct val="2000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Amazon Ember Regular" charset="0"/>
              <a:ea typeface="+mn-ea"/>
              <a:cs typeface="Amazon Ember Regular" charset="0"/>
            </a:endParaRPr>
          </a:p>
        </p:txBody>
      </p:sp>
    </p:spTree>
    <p:extLst>
      <p:ext uri="{BB962C8B-B14F-4D97-AF65-F5344CB8AC3E}">
        <p14:creationId xmlns:p14="http://schemas.microsoft.com/office/powerpoint/2010/main" val="184175018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_Coll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48640" y="183898"/>
            <a:ext cx="13510260" cy="873186"/>
          </a:xfrm>
        </p:spPr>
        <p:txBody>
          <a:bodyPr>
            <a:normAutofit/>
          </a:bodyPr>
          <a:lstStyle>
            <a:lvl1pPr>
              <a:defRPr sz="3800" b="1" i="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39" y="1645920"/>
            <a:ext cx="4572000"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509760" y="1645920"/>
            <a:ext cx="4572000" cy="5028635"/>
          </a:xfrm>
          <a:prstGeom prst="rect">
            <a:avLst/>
          </a:prstGeom>
        </p:spPr>
        <p:txBody>
          <a:bodyPr/>
          <a:lstStyle/>
          <a:p>
            <a:endParaRPr lang="en-US"/>
          </a:p>
        </p:txBody>
      </p:sp>
      <p:sp>
        <p:nvSpPr>
          <p:cNvPr id="10" name="Picture Placeholder 4">
            <a:extLst>
              <a:ext uri="{FF2B5EF4-FFF2-40B4-BE49-F238E27FC236}">
                <a16:creationId xmlns:a16="http://schemas.microsoft.com/office/drawing/2014/main" id="{0FF44110-D1F4-664B-9593-798283322862}"/>
              </a:ext>
            </a:extLst>
          </p:cNvPr>
          <p:cNvSpPr>
            <a:spLocks noGrp="1"/>
          </p:cNvSpPr>
          <p:nvPr>
            <p:ph type="pic" sz="quarter" idx="12"/>
          </p:nvPr>
        </p:nvSpPr>
        <p:spPr>
          <a:xfrm>
            <a:off x="5486400" y="1645920"/>
            <a:ext cx="3657600" cy="2686296"/>
          </a:xfrm>
          <a:prstGeom prst="rect">
            <a:avLst/>
          </a:prstGeom>
        </p:spPr>
        <p:txBody>
          <a:bodyPr/>
          <a:lstStyle/>
          <a:p>
            <a:endParaRPr lang="en-US"/>
          </a:p>
        </p:txBody>
      </p:sp>
      <p:sp>
        <p:nvSpPr>
          <p:cNvPr id="12" name="Picture Placeholder 4">
            <a:extLst>
              <a:ext uri="{FF2B5EF4-FFF2-40B4-BE49-F238E27FC236}">
                <a16:creationId xmlns:a16="http://schemas.microsoft.com/office/drawing/2014/main" id="{886DFCC3-A169-A648-A099-3583B633E69B}"/>
              </a:ext>
            </a:extLst>
          </p:cNvPr>
          <p:cNvSpPr>
            <a:spLocks noGrp="1"/>
          </p:cNvSpPr>
          <p:nvPr>
            <p:ph type="pic" sz="quarter" idx="13"/>
          </p:nvPr>
        </p:nvSpPr>
        <p:spPr>
          <a:xfrm>
            <a:off x="5486400" y="4767345"/>
            <a:ext cx="3657600" cy="1892899"/>
          </a:xfrm>
          <a:prstGeom prst="rect">
            <a:avLst/>
          </a:prstGeom>
        </p:spPr>
        <p:txBody>
          <a:bodyPr/>
          <a:lstStyle/>
          <a:p>
            <a:endParaRPr lang="en-US"/>
          </a:p>
        </p:txBody>
      </p:sp>
    </p:spTree>
    <p:extLst>
      <p:ext uri="{BB962C8B-B14F-4D97-AF65-F5344CB8AC3E}">
        <p14:creationId xmlns:p14="http://schemas.microsoft.com/office/powerpoint/2010/main" val="290128780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Image">
    <p:bg>
      <p:bgRef idx="1001">
        <a:schemeClr val="bg2"/>
      </p:bgRef>
    </p:bg>
    <p:spTree>
      <p:nvGrpSpPr>
        <p:cNvPr id="1" name=""/>
        <p:cNvGrpSpPr/>
        <p:nvPr/>
      </p:nvGrpSpPr>
      <p:grpSpPr>
        <a:xfrm>
          <a:off x="0" y="0"/>
          <a:ext cx="0" cy="0"/>
          <a:chOff x="0" y="0"/>
          <a:chExt cx="0" cy="0"/>
        </a:xfrm>
      </p:grpSpPr>
      <p:sp>
        <p:nvSpPr>
          <p:cNvPr id="11" name="Title 1"/>
          <p:cNvSpPr>
            <a:spLocks noGrp="1"/>
          </p:cNvSpPr>
          <p:nvPr>
            <p:ph type="title"/>
          </p:nvPr>
        </p:nvSpPr>
        <p:spPr>
          <a:xfrm>
            <a:off x="538862" y="183898"/>
            <a:ext cx="13520037" cy="873186"/>
          </a:xfrm>
        </p:spPr>
        <p:txBody>
          <a:bodyPr>
            <a:normAutofit/>
          </a:bodyPr>
          <a:lstStyle>
            <a:lvl1pPr>
              <a:defRPr sz="3800">
                <a:solidFill>
                  <a:schemeClr val="tx1"/>
                </a:solidFill>
              </a:defRPr>
            </a:lvl1pPr>
          </a:lstStyle>
          <a:p>
            <a:r>
              <a:rPr lang="en-US" dirty="0"/>
              <a:t>Click to edit Master title style</a:t>
            </a:r>
          </a:p>
        </p:txBody>
      </p:sp>
      <p:sp>
        <p:nvSpPr>
          <p:cNvPr id="5" name="Picture Placeholder 4">
            <a:extLst>
              <a:ext uri="{FF2B5EF4-FFF2-40B4-BE49-F238E27FC236}">
                <a16:creationId xmlns:a16="http://schemas.microsoft.com/office/drawing/2014/main" id="{E78145AC-79A9-834A-BE03-ED99E1BFF7AC}"/>
              </a:ext>
            </a:extLst>
          </p:cNvPr>
          <p:cNvSpPr>
            <a:spLocks noGrp="1"/>
          </p:cNvSpPr>
          <p:nvPr>
            <p:ph type="pic" sz="quarter" idx="10"/>
          </p:nvPr>
        </p:nvSpPr>
        <p:spPr>
          <a:xfrm>
            <a:off x="548640" y="1645920"/>
            <a:ext cx="8330183" cy="5028635"/>
          </a:xfrm>
          <a:prstGeom prst="rect">
            <a:avLst/>
          </a:prstGeom>
        </p:spPr>
        <p:txBody>
          <a:bodyPr/>
          <a:lstStyle/>
          <a:p>
            <a:endParaRPr lang="en-US" dirty="0"/>
          </a:p>
        </p:txBody>
      </p:sp>
      <p:sp>
        <p:nvSpPr>
          <p:cNvPr id="9" name="Picture Placeholder 4">
            <a:extLst>
              <a:ext uri="{FF2B5EF4-FFF2-40B4-BE49-F238E27FC236}">
                <a16:creationId xmlns:a16="http://schemas.microsoft.com/office/drawing/2014/main" id="{D5A50D07-5C25-B541-89CC-C515FB54B1B4}"/>
              </a:ext>
            </a:extLst>
          </p:cNvPr>
          <p:cNvSpPr>
            <a:spLocks noGrp="1"/>
          </p:cNvSpPr>
          <p:nvPr>
            <p:ph type="pic" sz="quarter" idx="11"/>
          </p:nvPr>
        </p:nvSpPr>
        <p:spPr>
          <a:xfrm>
            <a:off x="9326880" y="1645920"/>
            <a:ext cx="4754880" cy="5028635"/>
          </a:xfrm>
          <a:prstGeom prst="rect">
            <a:avLst/>
          </a:prstGeom>
        </p:spPr>
        <p:txBody>
          <a:bodyPr/>
          <a:lstStyle/>
          <a:p>
            <a:endParaRPr lang="en-US"/>
          </a:p>
        </p:txBody>
      </p:sp>
    </p:spTree>
    <p:extLst>
      <p:ext uri="{BB962C8B-B14F-4D97-AF65-F5344CB8AC3E}">
        <p14:creationId xmlns:p14="http://schemas.microsoft.com/office/powerpoint/2010/main" val="45102675"/>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64549-4CF4-FC40-A1E8-FF499F314048}"/>
              </a:ext>
            </a:extLst>
          </p:cNvPr>
          <p:cNvPicPr>
            <a:picLocks noChangeAspect="1"/>
          </p:cNvPicPr>
          <p:nvPr userDrawn="1"/>
        </p:nvPicPr>
        <p:blipFill>
          <a:blip r:embed="rId31"/>
          <a:stretch>
            <a:fillRect/>
          </a:stretch>
        </p:blipFill>
        <p:spPr>
          <a:xfrm>
            <a:off x="12565728" y="7531058"/>
            <a:ext cx="1493077" cy="420624"/>
          </a:xfrm>
          <a:prstGeom prst="rect">
            <a:avLst/>
          </a:prstGeom>
        </p:spPr>
      </p:pic>
      <p:sp>
        <p:nvSpPr>
          <p:cNvPr id="2" name="Title Placeholder 1"/>
          <p:cNvSpPr>
            <a:spLocks noGrp="1"/>
          </p:cNvSpPr>
          <p:nvPr>
            <p:ph type="title"/>
          </p:nvPr>
        </p:nvSpPr>
        <p:spPr>
          <a:xfrm>
            <a:off x="548639" y="183898"/>
            <a:ext cx="13514832" cy="137160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548639" y="1645920"/>
            <a:ext cx="13514832" cy="5686282"/>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538863" y="7683901"/>
            <a:ext cx="7115490" cy="172355"/>
          </a:xfrm>
          <a:prstGeom prst="rect">
            <a:avLst/>
          </a:prstGeom>
          <a:noFill/>
        </p:spPr>
        <p:txBody>
          <a:bodyPr wrap="square" lIns="0" tIns="0" rIns="0" bIns="0" rtlCol="0">
            <a:spAutoFit/>
          </a:bodyPr>
          <a:lstStyle/>
          <a:p>
            <a:pPr marL="0" marR="0" indent="0" algn="l" defTabSz="731520" rtl="0" eaLnBrk="1" fontAlgn="auto" latinLnBrk="0" hangingPunct="1">
              <a:lnSpc>
                <a:spcPct val="100000"/>
              </a:lnSpc>
              <a:spcBef>
                <a:spcPts val="0"/>
              </a:spcBef>
              <a:spcAft>
                <a:spcPts val="0"/>
              </a:spcAft>
              <a:buClrTx/>
              <a:buSzTx/>
              <a:buFontTx/>
              <a:buNone/>
              <a:tabLst/>
              <a:defRPr/>
            </a:pPr>
            <a:r>
              <a:rPr lang="en-US" sz="1120" b="0" i="0" dirty="0">
                <a:solidFill>
                  <a:schemeClr val="tx1">
                    <a:lumMod val="50000"/>
                  </a:schemeClr>
                </a:solidFill>
                <a:latin typeface="Amazon Ember" panose="020B0603020204020204" pitchFamily="34" charset="0"/>
                <a:ea typeface="Amazon Ember" panose="020B0603020204020204" pitchFamily="34" charset="0"/>
                <a:cs typeface="Amazon Ember" panose="020B0603020204020204" pitchFamily="34" charset="0"/>
              </a:rPr>
              <a:t>© 2021, Amazon Web Services, Inc. or its Affiliates. </a:t>
            </a:r>
          </a:p>
        </p:txBody>
      </p:sp>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11" r:id="rId1"/>
    <p:sldLayoutId id="2147483696" r:id="rId2"/>
    <p:sldLayoutId id="2147483677" r:id="rId3"/>
    <p:sldLayoutId id="2147483700" r:id="rId4"/>
    <p:sldLayoutId id="2147483689" r:id="rId5"/>
    <p:sldLayoutId id="2147483678" r:id="rId6"/>
    <p:sldLayoutId id="2147483707" r:id="rId7"/>
    <p:sldLayoutId id="2147483679" r:id="rId8"/>
    <p:sldLayoutId id="2147483703" r:id="rId9"/>
    <p:sldLayoutId id="2147483704" r:id="rId10"/>
    <p:sldLayoutId id="2147483705" r:id="rId11"/>
    <p:sldLayoutId id="2147483690" r:id="rId12"/>
    <p:sldLayoutId id="2147483691" r:id="rId13"/>
    <p:sldLayoutId id="2147483692" r:id="rId14"/>
    <p:sldLayoutId id="2147483702" r:id="rId15"/>
    <p:sldLayoutId id="2147483680" r:id="rId16"/>
    <p:sldLayoutId id="2147483701" r:id="rId17"/>
    <p:sldLayoutId id="2147483712" r:id="rId18"/>
    <p:sldLayoutId id="2147483714" r:id="rId19"/>
    <p:sldLayoutId id="2147483706" r:id="rId20"/>
    <p:sldLayoutId id="2147483709" r:id="rId21"/>
    <p:sldLayoutId id="2147483710" r:id="rId22"/>
    <p:sldLayoutId id="2147483715" r:id="rId23"/>
    <p:sldLayoutId id="2147483716" r:id="rId24"/>
    <p:sldLayoutId id="2147483717" r:id="rId25"/>
    <p:sldLayoutId id="2147483718" r:id="rId26"/>
    <p:sldLayoutId id="2147483719" r:id="rId27"/>
    <p:sldLayoutId id="2147483720" r:id="rId28"/>
    <p:sldLayoutId id="2147483721" r:id="rId29"/>
  </p:sldLayoutIdLst>
  <p:txStyles>
    <p:title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p:titleStyle>
    <p:body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31520" rtl="0" eaLnBrk="1" latinLnBrk="0" hangingPunct="1">
        <a:defRPr sz="2880" kern="1200">
          <a:solidFill>
            <a:schemeClr val="tx1"/>
          </a:solidFill>
          <a:latin typeface="+mn-lt"/>
          <a:ea typeface="+mn-ea"/>
          <a:cs typeface="+mn-cs"/>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36" userDrawn="1">
          <p15:clr>
            <a:srgbClr val="F26B43"/>
          </p15:clr>
        </p15:guide>
        <p15:guide id="2" pos="8856" userDrawn="1">
          <p15:clr>
            <a:srgbClr val="F26B43"/>
          </p15:clr>
        </p15:guide>
        <p15:guide id="3" orient="horz" pos="103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emf"/><Relationship Id="rId7" Type="http://schemas.openxmlformats.org/officeDocument/2006/relationships/image" Target="../media/image37.png"/><Relationship Id="rId12" Type="http://schemas.openxmlformats.org/officeDocument/2006/relationships/image" Target="../media/image42.sv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yh-st/aws-workshop-lambda-ecs" TargetMode="Externa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2.tiff"/><Relationship Id="rId1" Type="http://schemas.openxmlformats.org/officeDocument/2006/relationships/slideLayout" Target="../slideLayouts/slideLayout23.xml"/><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7.svg"/><Relationship Id="rId18" Type="http://schemas.openxmlformats.org/officeDocument/2006/relationships/image" Target="../media/image48.png"/><Relationship Id="rId26" Type="http://schemas.openxmlformats.org/officeDocument/2006/relationships/image" Target="../media/image67.png"/><Relationship Id="rId3" Type="http://schemas.openxmlformats.org/officeDocument/2006/relationships/image" Target="../media/image52.png"/><Relationship Id="rId21" Type="http://schemas.openxmlformats.org/officeDocument/2006/relationships/image" Target="../media/image28.svg"/><Relationship Id="rId7" Type="http://schemas.openxmlformats.org/officeDocument/2006/relationships/image" Target="../media/image56.svg"/><Relationship Id="rId12" Type="http://schemas.openxmlformats.org/officeDocument/2006/relationships/image" Target="../media/image46.png"/><Relationship Id="rId17" Type="http://schemas.openxmlformats.org/officeDocument/2006/relationships/image" Target="../media/image26.svg"/><Relationship Id="rId25" Type="http://schemas.openxmlformats.org/officeDocument/2006/relationships/image" Target="../media/image66.svg"/><Relationship Id="rId2" Type="http://schemas.openxmlformats.org/officeDocument/2006/relationships/notesSlide" Target="../notesSlides/notesSlide11.xml"/><Relationship Id="rId16" Type="http://schemas.openxmlformats.org/officeDocument/2006/relationships/image" Target="../media/image25.png"/><Relationship Id="rId20" Type="http://schemas.openxmlformats.org/officeDocument/2006/relationships/image" Target="../media/image27.png"/><Relationship Id="rId29" Type="http://schemas.openxmlformats.org/officeDocument/2006/relationships/image" Target="../media/image70.svg"/><Relationship Id="rId1" Type="http://schemas.openxmlformats.org/officeDocument/2006/relationships/slideLayout" Target="../slideLayouts/slideLayout28.xml"/><Relationship Id="rId6" Type="http://schemas.openxmlformats.org/officeDocument/2006/relationships/image" Target="../media/image55.png"/><Relationship Id="rId11" Type="http://schemas.openxmlformats.org/officeDocument/2006/relationships/image" Target="../media/image60.svg"/><Relationship Id="rId24" Type="http://schemas.openxmlformats.org/officeDocument/2006/relationships/image" Target="../media/image65.png"/><Relationship Id="rId5" Type="http://schemas.openxmlformats.org/officeDocument/2006/relationships/image" Target="../media/image54.svg"/><Relationship Id="rId15" Type="http://schemas.openxmlformats.org/officeDocument/2006/relationships/image" Target="../media/image62.svg"/><Relationship Id="rId23" Type="http://schemas.openxmlformats.org/officeDocument/2006/relationships/image" Target="../media/image64.svg"/><Relationship Id="rId28" Type="http://schemas.openxmlformats.org/officeDocument/2006/relationships/image" Target="../media/image69.png"/><Relationship Id="rId10" Type="http://schemas.openxmlformats.org/officeDocument/2006/relationships/image" Target="../media/image59.png"/><Relationship Id="rId19" Type="http://schemas.openxmlformats.org/officeDocument/2006/relationships/image" Target="../media/image49.sv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1.png"/><Relationship Id="rId22" Type="http://schemas.openxmlformats.org/officeDocument/2006/relationships/image" Target="../media/image63.png"/><Relationship Id="rId27" Type="http://schemas.openxmlformats.org/officeDocument/2006/relationships/image" Target="../media/image68.svg"/></Relationships>
</file>

<file path=ppt/slides/_rels/slide24.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iff"/><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5.svg"/><Relationship Id="rId7"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5.svg"/><Relationship Id="rId7" Type="http://schemas.openxmlformats.org/officeDocument/2006/relationships/image" Target="../media/image82.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svg"/><Relationship Id="rId11" Type="http://schemas.openxmlformats.org/officeDocument/2006/relationships/image" Target="../media/image87.svg"/><Relationship Id="rId5" Type="http://schemas.openxmlformats.org/officeDocument/2006/relationships/image" Target="../media/image77.png"/><Relationship Id="rId10" Type="http://schemas.openxmlformats.org/officeDocument/2006/relationships/image" Target="../media/image86.png"/><Relationship Id="rId4" Type="http://schemas.openxmlformats.org/officeDocument/2006/relationships/image" Target="../media/image76.png"/><Relationship Id="rId9" Type="http://schemas.openxmlformats.org/officeDocument/2006/relationships/image" Target="../media/image79.png"/></Relationships>
</file>

<file path=ppt/slides/_rels/slide3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7.svg"/><Relationship Id="rId7" Type="http://schemas.openxmlformats.org/officeDocument/2006/relationships/image" Target="../media/image75.sv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83.sv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78.svg"/></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7.svg"/><Relationship Id="rId7" Type="http://schemas.openxmlformats.org/officeDocument/2006/relationships/image" Target="../media/image75.svg"/><Relationship Id="rId12" Type="http://schemas.openxmlformats.org/officeDocument/2006/relationships/image" Target="../media/image81.sv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80.png"/><Relationship Id="rId5" Type="http://schemas.openxmlformats.org/officeDocument/2006/relationships/image" Target="../media/image90.svg"/><Relationship Id="rId10" Type="http://schemas.openxmlformats.org/officeDocument/2006/relationships/image" Target="../media/image79.png"/><Relationship Id="rId4" Type="http://schemas.openxmlformats.org/officeDocument/2006/relationships/image" Target="../media/image89.png"/><Relationship Id="rId9" Type="http://schemas.openxmlformats.org/officeDocument/2006/relationships/image" Target="../media/image78.svg"/></Relationships>
</file>

<file path=ppt/slides/_rels/slide37.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0.sv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3.sv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slideLayout" Target="../slideLayouts/slideLayout2.xml"/><Relationship Id="rId1" Type="http://schemas.openxmlformats.org/officeDocument/2006/relationships/video" Target="https://www.youtube.com/embed/FnFvpIsBrog?feature=oembe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www.datacumulus.com/" TargetMode="Externa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85.sv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1.svg"/><Relationship Id="rId11" Type="http://schemas.openxmlformats.org/officeDocument/2006/relationships/image" Target="../media/image83.svg"/><Relationship Id="rId5" Type="http://schemas.openxmlformats.org/officeDocument/2006/relationships/image" Target="../media/image100.png"/><Relationship Id="rId15" Type="http://schemas.openxmlformats.org/officeDocument/2006/relationships/image" Target="../media/image106.svg"/><Relationship Id="rId10" Type="http://schemas.openxmlformats.org/officeDocument/2006/relationships/image" Target="../media/image82.pn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5.png"/></Relationships>
</file>

<file path=ppt/slides/_rels/slide4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 Id="rId9" Type="http://schemas.openxmlformats.org/officeDocument/2006/relationships/image" Target="../media/image110.svg"/></Relationships>
</file>

<file path=ppt/slides/_rels/slide4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7.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08.svg"/><Relationship Id="rId9"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9.xml"/><Relationship Id="rId4" Type="http://schemas.openxmlformats.org/officeDocument/2006/relationships/image" Target="../media/image1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22.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9.xml"/><Relationship Id="rId5" Type="http://schemas.openxmlformats.org/officeDocument/2006/relationships/image" Target="../media/image127.png"/><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3.xml"/><Relationship Id="rId5" Type="http://schemas.openxmlformats.org/officeDocument/2006/relationships/image" Target="../media/image11.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92947D-1CEF-924B-ADF8-D0E4B52EE51A}"/>
              </a:ext>
            </a:extLst>
          </p:cNvPr>
          <p:cNvSpPr>
            <a:spLocks noGrp="1"/>
          </p:cNvSpPr>
          <p:nvPr>
            <p:ph type="body" sz="quarter" idx="10"/>
          </p:nvPr>
        </p:nvSpPr>
        <p:spPr>
          <a:xfrm>
            <a:off x="548640" y="5950356"/>
            <a:ext cx="5892800" cy="1377201"/>
          </a:xfrm>
        </p:spPr>
        <p:txBody>
          <a:bodyPr>
            <a:normAutofit/>
          </a:bodyPr>
          <a:lstStyle/>
          <a:p>
            <a:r>
              <a:rPr lang="en-US" dirty="0"/>
              <a:t>Muyahid Sassantiwong</a:t>
            </a:r>
          </a:p>
          <a:p>
            <a:r>
              <a:rPr lang="en-US" dirty="0"/>
              <a:t>DevOps</a:t>
            </a:r>
            <a:br>
              <a:rPr lang="en-US" dirty="0"/>
            </a:br>
            <a:endParaRPr lang="en-US" dirty="0"/>
          </a:p>
        </p:txBody>
      </p:sp>
      <p:sp>
        <p:nvSpPr>
          <p:cNvPr id="6" name="Text Placeholder 5">
            <a:extLst>
              <a:ext uri="{FF2B5EF4-FFF2-40B4-BE49-F238E27FC236}">
                <a16:creationId xmlns:a16="http://schemas.microsoft.com/office/drawing/2014/main" id="{DEB6A515-CE08-5146-8E7D-131F486B0482}"/>
              </a:ext>
            </a:extLst>
          </p:cNvPr>
          <p:cNvSpPr>
            <a:spLocks noGrp="1"/>
          </p:cNvSpPr>
          <p:nvPr>
            <p:ph type="body" sz="quarter" idx="12"/>
          </p:nvPr>
        </p:nvSpPr>
        <p:spPr>
          <a:xfrm>
            <a:off x="548640" y="2279244"/>
            <a:ext cx="11719981" cy="3330724"/>
          </a:xfrm>
        </p:spPr>
        <p:txBody>
          <a:bodyPr/>
          <a:lstStyle/>
          <a:p>
            <a:r>
              <a:rPr lang="en-US" b="0" dirty="0"/>
              <a:t>Build, operate, and observe a containerized application on AWS</a:t>
            </a:r>
            <a:endParaRPr lang="en-US" dirty="0"/>
          </a:p>
        </p:txBody>
      </p:sp>
    </p:spTree>
    <p:extLst>
      <p:ext uri="{BB962C8B-B14F-4D97-AF65-F5344CB8AC3E}">
        <p14:creationId xmlns:p14="http://schemas.microsoft.com/office/powerpoint/2010/main" val="80582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A612C3-FB4D-284D-AEA5-D93F8AA69F61}"/>
              </a:ext>
            </a:extLst>
          </p:cNvPr>
          <p:cNvSpPr>
            <a:spLocks noGrp="1"/>
          </p:cNvSpPr>
          <p:nvPr>
            <p:ph type="title"/>
          </p:nvPr>
        </p:nvSpPr>
        <p:spPr/>
        <p:txBody>
          <a:bodyPr/>
          <a:lstStyle/>
          <a:p>
            <a:r>
              <a:rPr lang="en-US" dirty="0"/>
              <a:t>Containers: ECS, EKS, Fargate</a:t>
            </a:r>
          </a:p>
        </p:txBody>
      </p:sp>
      <p:sp>
        <p:nvSpPr>
          <p:cNvPr id="5" name="Content Placeholder 4">
            <a:extLst>
              <a:ext uri="{FF2B5EF4-FFF2-40B4-BE49-F238E27FC236}">
                <a16:creationId xmlns:a16="http://schemas.microsoft.com/office/drawing/2014/main" id="{1CF236DF-1EBC-3642-A961-F7A9E9B719A3}"/>
              </a:ext>
            </a:extLst>
          </p:cNvPr>
          <p:cNvSpPr>
            <a:spLocks noGrp="1"/>
          </p:cNvSpPr>
          <p:nvPr>
            <p:ph idx="1"/>
          </p:nvPr>
        </p:nvSpPr>
        <p:spPr>
          <a:xfrm>
            <a:off x="323089" y="1427015"/>
            <a:ext cx="13984225" cy="4841325"/>
          </a:xfrm>
        </p:spPr>
        <p:txBody>
          <a:bodyPr/>
          <a:lstStyle/>
          <a:p>
            <a:r>
              <a:rPr lang="en-US" dirty="0"/>
              <a:t>Platforms to run containerized applications on AWS</a:t>
            </a:r>
          </a:p>
          <a:p>
            <a:r>
              <a:rPr lang="en-US" dirty="0"/>
              <a:t>Easily run and scale applications to meet your needs</a:t>
            </a:r>
          </a:p>
          <a:p>
            <a:r>
              <a:rPr lang="en-US" dirty="0"/>
              <a:t>Native integration with other AWS services</a:t>
            </a:r>
          </a:p>
          <a:p>
            <a:r>
              <a:rPr lang="en-US" dirty="0"/>
              <a:t>Pairs well with CI/CD</a:t>
            </a:r>
          </a:p>
          <a:p>
            <a:endParaRPr lang="en-US" dirty="0"/>
          </a:p>
          <a:p>
            <a:r>
              <a:rPr lang="en-US" dirty="0"/>
              <a:t>Benefits</a:t>
            </a:r>
          </a:p>
          <a:p>
            <a:pPr lvl="1"/>
            <a:r>
              <a:rPr lang="en-US" sz="2800" dirty="0">
                <a:solidFill>
                  <a:schemeClr val="accent1"/>
                </a:solidFill>
              </a:rPr>
              <a:t>Portability</a:t>
            </a:r>
          </a:p>
          <a:p>
            <a:pPr lvl="1"/>
            <a:r>
              <a:rPr lang="en-US" sz="2800" dirty="0">
                <a:solidFill>
                  <a:schemeClr val="accent1"/>
                </a:solidFill>
              </a:rPr>
              <a:t>Control</a:t>
            </a:r>
          </a:p>
          <a:p>
            <a:pPr lvl="1"/>
            <a:r>
              <a:rPr lang="en-US" sz="2800" dirty="0">
                <a:solidFill>
                  <a:schemeClr val="accent1"/>
                </a:solidFill>
              </a:rPr>
              <a:t>Rich ecosystem</a:t>
            </a:r>
          </a:p>
        </p:txBody>
      </p:sp>
      <p:pic>
        <p:nvPicPr>
          <p:cNvPr id="6" name="Picture 5">
            <a:extLst>
              <a:ext uri="{FF2B5EF4-FFF2-40B4-BE49-F238E27FC236}">
                <a16:creationId xmlns:a16="http://schemas.microsoft.com/office/drawing/2014/main" id="{D59A6513-4310-BD47-A7E6-4B01DAA80567}"/>
              </a:ext>
            </a:extLst>
          </p:cNvPr>
          <p:cNvPicPr>
            <a:picLocks noChangeAspect="1"/>
          </p:cNvPicPr>
          <p:nvPr/>
        </p:nvPicPr>
        <p:blipFill>
          <a:blip r:embed="rId3"/>
          <a:stretch>
            <a:fillRect/>
          </a:stretch>
        </p:blipFill>
        <p:spPr>
          <a:xfrm>
            <a:off x="11683384" y="4637985"/>
            <a:ext cx="2623930" cy="2241274"/>
          </a:xfrm>
          <a:prstGeom prst="rect">
            <a:avLst/>
          </a:prstGeom>
        </p:spPr>
      </p:pic>
    </p:spTree>
    <p:extLst>
      <p:ext uri="{BB962C8B-B14F-4D97-AF65-F5344CB8AC3E}">
        <p14:creationId xmlns:p14="http://schemas.microsoft.com/office/powerpoint/2010/main" val="4154837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088" y="347413"/>
            <a:ext cx="13987008" cy="900396"/>
          </a:xfrm>
        </p:spPr>
        <p:txBody>
          <a:bodyPr/>
          <a:lstStyle/>
          <a:p>
            <a:r>
              <a:rPr lang="en-US" dirty="0"/>
              <a:t>AWS container web architecture</a:t>
            </a:r>
          </a:p>
        </p:txBody>
      </p:sp>
      <p:pic>
        <p:nvPicPr>
          <p:cNvPr id="56" name="Graphic 24">
            <a:extLst>
              <a:ext uri="{FF2B5EF4-FFF2-40B4-BE49-F238E27FC236}">
                <a16:creationId xmlns:a16="http://schemas.microsoft.com/office/drawing/2014/main" id="{104AD092-DA52-0C4F-9474-E89220CBF2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4749" y="1688694"/>
            <a:ext cx="490627" cy="490627"/>
          </a:xfrm>
          <a:prstGeom prst="rect">
            <a:avLst/>
          </a:prstGeom>
        </p:spPr>
      </p:pic>
      <p:sp>
        <p:nvSpPr>
          <p:cNvPr id="57" name="Rectangle 56">
            <a:extLst>
              <a:ext uri="{FF2B5EF4-FFF2-40B4-BE49-F238E27FC236}">
                <a16:creationId xmlns:a16="http://schemas.microsoft.com/office/drawing/2014/main" id="{92A0ABFB-D447-D349-9C47-3EE861DD0794}"/>
              </a:ext>
            </a:extLst>
          </p:cNvPr>
          <p:cNvSpPr/>
          <p:nvPr/>
        </p:nvSpPr>
        <p:spPr>
          <a:xfrm>
            <a:off x="544749" y="1682885"/>
            <a:ext cx="13375532" cy="5053581"/>
          </a:xfrm>
          <a:prstGeom prst="rect">
            <a:avLst/>
          </a:prstGeom>
          <a:noFill/>
          <a:ln w="12700">
            <a:solidFill>
              <a:srgbClr val="8791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  VPC</a:t>
            </a:r>
          </a:p>
        </p:txBody>
      </p:sp>
      <p:pic>
        <p:nvPicPr>
          <p:cNvPr id="59"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7411" y="2320011"/>
            <a:ext cx="342900" cy="342900"/>
          </a:xfrm>
          <a:prstGeom prst="rect">
            <a:avLst/>
          </a:prstGeom>
        </p:spPr>
      </p:pic>
      <p:sp>
        <p:nvSpPr>
          <p:cNvPr id="60" name="Rectangle 59">
            <a:extLst>
              <a:ext uri="{FF2B5EF4-FFF2-40B4-BE49-F238E27FC236}">
                <a16:creationId xmlns:a16="http://schemas.microsoft.com/office/drawing/2014/main" id="{305B98DC-5AF5-3342-A4B1-F62852BC80FE}"/>
              </a:ext>
            </a:extLst>
          </p:cNvPr>
          <p:cNvSpPr/>
          <p:nvPr/>
        </p:nvSpPr>
        <p:spPr>
          <a:xfrm>
            <a:off x="717411"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A</a:t>
            </a:r>
          </a:p>
        </p:txBody>
      </p:sp>
      <p:pic>
        <p:nvPicPr>
          <p:cNvPr id="62" name="Graphic 8">
            <a:extLst>
              <a:ext uri="{FF2B5EF4-FFF2-40B4-BE49-F238E27FC236}">
                <a16:creationId xmlns:a16="http://schemas.microsoft.com/office/drawing/2014/main" id="{BA81CD7B-DEFA-214A-A6FD-55914775DB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927" y="2320011"/>
            <a:ext cx="342900" cy="342900"/>
          </a:xfrm>
          <a:prstGeom prst="rect">
            <a:avLst/>
          </a:prstGeom>
        </p:spPr>
      </p:pic>
      <p:sp>
        <p:nvSpPr>
          <p:cNvPr id="63" name="Rectangle 62">
            <a:extLst>
              <a:ext uri="{FF2B5EF4-FFF2-40B4-BE49-F238E27FC236}">
                <a16:creationId xmlns:a16="http://schemas.microsoft.com/office/drawing/2014/main" id="{305B98DC-5AF5-3342-A4B1-F62852BC80FE}"/>
              </a:ext>
            </a:extLst>
          </p:cNvPr>
          <p:cNvSpPr/>
          <p:nvPr/>
        </p:nvSpPr>
        <p:spPr>
          <a:xfrm>
            <a:off x="9064927" y="2320011"/>
            <a:ext cx="4683904" cy="4275342"/>
          </a:xfrm>
          <a:prstGeom prst="rect">
            <a:avLst/>
          </a:prstGeom>
          <a:noFill/>
          <a:ln w="12700">
            <a:solidFill>
              <a:srgbClr val="545B64"/>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Availability Zone B</a:t>
            </a:r>
          </a:p>
        </p:txBody>
      </p:sp>
      <p:grpSp>
        <p:nvGrpSpPr>
          <p:cNvPr id="5" name="Group 4"/>
          <p:cNvGrpSpPr/>
          <p:nvPr/>
        </p:nvGrpSpPr>
        <p:grpSpPr>
          <a:xfrm>
            <a:off x="858157" y="2796974"/>
            <a:ext cx="4414233" cy="1415103"/>
            <a:chOff x="858157" y="2796974"/>
            <a:chExt cx="4414233" cy="1415103"/>
          </a:xfrm>
        </p:grpSpPr>
        <p:pic>
          <p:nvPicPr>
            <p:cNvPr id="65"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66" name="Rectangle 65">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7" name="Group 6"/>
          <p:cNvGrpSpPr/>
          <p:nvPr/>
        </p:nvGrpSpPr>
        <p:grpSpPr>
          <a:xfrm>
            <a:off x="852246" y="4358301"/>
            <a:ext cx="4414233" cy="2038292"/>
            <a:chOff x="852246" y="4358301"/>
            <a:chExt cx="4414233" cy="2038292"/>
          </a:xfrm>
        </p:grpSpPr>
        <p:pic>
          <p:nvPicPr>
            <p:cNvPr id="68"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2247" y="4358302"/>
              <a:ext cx="342900" cy="342900"/>
            </a:xfrm>
            <a:prstGeom prst="rect">
              <a:avLst/>
            </a:prstGeom>
          </p:spPr>
        </p:pic>
        <p:sp>
          <p:nvSpPr>
            <p:cNvPr id="69" name="Rectangle 68">
              <a:extLst>
                <a:ext uri="{FF2B5EF4-FFF2-40B4-BE49-F238E27FC236}">
                  <a16:creationId xmlns:a16="http://schemas.microsoft.com/office/drawing/2014/main" id="{A85485B4-AA18-C048-B92A-A9A0F4372B98}"/>
                </a:ext>
              </a:extLst>
            </p:cNvPr>
            <p:cNvSpPr/>
            <p:nvPr/>
          </p:nvSpPr>
          <p:spPr>
            <a:xfrm>
              <a:off x="852246" y="4358301"/>
              <a:ext cx="4414233" cy="2038292"/>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0" name="Group 69"/>
          <p:cNvGrpSpPr/>
          <p:nvPr/>
        </p:nvGrpSpPr>
        <p:grpSpPr>
          <a:xfrm>
            <a:off x="9201246" y="2794505"/>
            <a:ext cx="4414233" cy="1415103"/>
            <a:chOff x="858157" y="2796974"/>
            <a:chExt cx="4414233" cy="1415103"/>
          </a:xfrm>
        </p:grpSpPr>
        <p:pic>
          <p:nvPicPr>
            <p:cNvPr id="71"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8158" y="2796975"/>
              <a:ext cx="342900" cy="342900"/>
            </a:xfrm>
            <a:prstGeom prst="rect">
              <a:avLst/>
            </a:prstGeom>
          </p:spPr>
        </p:pic>
        <p:sp>
          <p:nvSpPr>
            <p:cNvPr id="72" name="Rectangle 71">
              <a:extLst>
                <a:ext uri="{FF2B5EF4-FFF2-40B4-BE49-F238E27FC236}">
                  <a16:creationId xmlns:a16="http://schemas.microsoft.com/office/drawing/2014/main" id="{A85485B4-AA18-C048-B92A-A9A0F4372B98}"/>
                </a:ext>
              </a:extLst>
            </p:cNvPr>
            <p:cNvSpPr/>
            <p:nvPr/>
          </p:nvSpPr>
          <p:spPr>
            <a:xfrm>
              <a:off x="858157" y="2796974"/>
              <a:ext cx="4414233" cy="141510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Public Subnet</a:t>
              </a:r>
            </a:p>
          </p:txBody>
        </p:sp>
      </p:grpSp>
      <p:grpSp>
        <p:nvGrpSpPr>
          <p:cNvPr id="11" name="Group 10"/>
          <p:cNvGrpSpPr/>
          <p:nvPr/>
        </p:nvGrpSpPr>
        <p:grpSpPr>
          <a:xfrm>
            <a:off x="9195335" y="4355832"/>
            <a:ext cx="4414233" cy="2035823"/>
            <a:chOff x="9195335" y="4355832"/>
            <a:chExt cx="4414233" cy="2035823"/>
          </a:xfrm>
        </p:grpSpPr>
        <p:pic>
          <p:nvPicPr>
            <p:cNvPr id="74" name="Graphic 20">
              <a:extLst>
                <a:ext uri="{FF2B5EF4-FFF2-40B4-BE49-F238E27FC236}">
                  <a16:creationId xmlns:a16="http://schemas.microsoft.com/office/drawing/2014/main" id="{B81A64E2-C486-4943-AE6E-6E4EACDA73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95336" y="4355833"/>
              <a:ext cx="342900" cy="342900"/>
            </a:xfrm>
            <a:prstGeom prst="rect">
              <a:avLst/>
            </a:prstGeom>
          </p:spPr>
        </p:pic>
        <p:sp>
          <p:nvSpPr>
            <p:cNvPr id="75" name="Rectangle 74">
              <a:extLst>
                <a:ext uri="{FF2B5EF4-FFF2-40B4-BE49-F238E27FC236}">
                  <a16:creationId xmlns:a16="http://schemas.microsoft.com/office/drawing/2014/main" id="{A85485B4-AA18-C048-B92A-A9A0F4372B98}"/>
                </a:ext>
              </a:extLst>
            </p:cNvPr>
            <p:cNvSpPr/>
            <p:nvPr/>
          </p:nvSpPr>
          <p:spPr>
            <a:xfrm>
              <a:off x="9195335" y="4355832"/>
              <a:ext cx="4414233" cy="2035823"/>
            </a:xfrm>
            <a:prstGeom prst="rect">
              <a:avLst/>
            </a:prstGeom>
            <a:noFill/>
            <a:ln w="12700">
              <a:solidFill>
                <a:srgbClr val="545B6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tx1"/>
                  </a:solidFill>
                </a:rPr>
                <a:t>Private Subnet</a:t>
              </a:r>
            </a:p>
          </p:txBody>
        </p:sp>
      </p:grpSp>
      <p:grpSp>
        <p:nvGrpSpPr>
          <p:cNvPr id="76" name="Group 75">
            <a:extLst>
              <a:ext uri="{FF2B5EF4-FFF2-40B4-BE49-F238E27FC236}">
                <a16:creationId xmlns:a16="http://schemas.microsoft.com/office/drawing/2014/main" id="{7BB5E681-FBB1-B742-ABBE-233397FD8CCB}"/>
              </a:ext>
            </a:extLst>
          </p:cNvPr>
          <p:cNvGrpSpPr/>
          <p:nvPr/>
        </p:nvGrpSpPr>
        <p:grpSpPr>
          <a:xfrm>
            <a:off x="2496489" y="3137406"/>
            <a:ext cx="1072750" cy="872371"/>
            <a:chOff x="2994855" y="2827165"/>
            <a:chExt cx="1072750" cy="872371"/>
          </a:xfrm>
        </p:grpSpPr>
        <p:pic>
          <p:nvPicPr>
            <p:cNvPr id="77" name="Graphic 53">
              <a:extLst>
                <a:ext uri="{FF2B5EF4-FFF2-40B4-BE49-F238E27FC236}">
                  <a16:creationId xmlns:a16="http://schemas.microsoft.com/office/drawing/2014/main" id="{0DF79492-9248-764D-AB16-9F8F7B8EF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78" name="TextBox 77">
              <a:extLst>
                <a:ext uri="{FF2B5EF4-FFF2-40B4-BE49-F238E27FC236}">
                  <a16:creationId xmlns:a16="http://schemas.microsoft.com/office/drawing/2014/main" id="{D578A783-0E42-5648-A185-0A49F391C7D8}"/>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grpSp>
        <p:nvGrpSpPr>
          <p:cNvPr id="79" name="Group 78">
            <a:extLst>
              <a:ext uri="{FF2B5EF4-FFF2-40B4-BE49-F238E27FC236}">
                <a16:creationId xmlns:a16="http://schemas.microsoft.com/office/drawing/2014/main" id="{7F533DEA-1BC6-D94D-B126-EA9B38544DE0}"/>
              </a:ext>
            </a:extLst>
          </p:cNvPr>
          <p:cNvGrpSpPr/>
          <p:nvPr/>
        </p:nvGrpSpPr>
        <p:grpSpPr>
          <a:xfrm>
            <a:off x="10954694" y="3137406"/>
            <a:ext cx="1072750" cy="872371"/>
            <a:chOff x="2994855" y="2827165"/>
            <a:chExt cx="1072750" cy="872371"/>
          </a:xfrm>
        </p:grpSpPr>
        <p:pic>
          <p:nvPicPr>
            <p:cNvPr id="80" name="Graphic 76">
              <a:extLst>
                <a:ext uri="{FF2B5EF4-FFF2-40B4-BE49-F238E27FC236}">
                  <a16:creationId xmlns:a16="http://schemas.microsoft.com/office/drawing/2014/main" id="{2610BACA-6769-7843-83DE-1B88395B92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45480" y="2827165"/>
              <a:ext cx="571500" cy="571500"/>
            </a:xfrm>
            <a:prstGeom prst="rect">
              <a:avLst/>
            </a:prstGeom>
          </p:spPr>
        </p:pic>
        <p:sp>
          <p:nvSpPr>
            <p:cNvPr id="81" name="TextBox 80">
              <a:extLst>
                <a:ext uri="{FF2B5EF4-FFF2-40B4-BE49-F238E27FC236}">
                  <a16:creationId xmlns:a16="http://schemas.microsoft.com/office/drawing/2014/main" id="{732BD0B9-7910-EA42-8F0E-866821EB5840}"/>
                </a:ext>
              </a:extLst>
            </p:cNvPr>
            <p:cNvSpPr txBox="1"/>
            <p:nvPr/>
          </p:nvSpPr>
          <p:spPr>
            <a:xfrm>
              <a:off x="2994855" y="3437926"/>
              <a:ext cx="1072750" cy="261610"/>
            </a:xfrm>
            <a:prstGeom prst="rect">
              <a:avLst/>
            </a:prstGeom>
            <a:noFill/>
          </p:spPr>
          <p:txBody>
            <a:bodyPr wrap="square" rtlCol="0">
              <a:spAutoFit/>
            </a:bodyPr>
            <a:lstStyle/>
            <a:p>
              <a:pPr algn="ctr"/>
              <a:r>
                <a:rPr lang="en-US" sz="1100" dirty="0"/>
                <a:t>NAT Gateway</a:t>
              </a:r>
            </a:p>
          </p:txBody>
        </p:sp>
      </p:grpSp>
      <p:sp>
        <p:nvSpPr>
          <p:cNvPr id="83" name="Rectangle 82">
            <a:extLst>
              <a:ext uri="{FF2B5EF4-FFF2-40B4-BE49-F238E27FC236}">
                <a16:creationId xmlns:a16="http://schemas.microsoft.com/office/drawing/2014/main" id="{7D81A354-0D77-1B41-AC91-88DC00F9BB54}"/>
              </a:ext>
            </a:extLst>
          </p:cNvPr>
          <p:cNvSpPr/>
          <p:nvPr/>
        </p:nvSpPr>
        <p:spPr>
          <a:xfrm>
            <a:off x="970511" y="4940366"/>
            <a:ext cx="12566380" cy="1382613"/>
          </a:xfrm>
          <a:prstGeom prst="rect">
            <a:avLst/>
          </a:prstGeom>
          <a:solidFill>
            <a:schemeClr val="accent1">
              <a:lumMod val="20000"/>
              <a:lumOff val="80000"/>
              <a:alpha val="22000"/>
            </a:schemeClr>
          </a:solidFill>
          <a:ln w="1270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ctr" anchorCtr="0" forceAA="0" compatLnSpc="1">
            <a:prstTxWarp prst="textNoShape">
              <a:avLst/>
            </a:prstTxWarp>
            <a:noAutofit/>
          </a:bodyPr>
          <a:lstStyle/>
          <a:p>
            <a:pPr algn="ctr"/>
            <a:r>
              <a:rPr lang="en-US" sz="1200" dirty="0">
                <a:solidFill>
                  <a:schemeClr val="tx1"/>
                </a:solidFill>
              </a:rPr>
              <a:t>ECS Cluster</a:t>
            </a: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endParaRPr lang="en-US" sz="1200" dirty="0">
              <a:solidFill>
                <a:schemeClr val="tx1"/>
              </a:solidFill>
            </a:endParaRPr>
          </a:p>
          <a:p>
            <a:pPr algn="ctr"/>
            <a:r>
              <a:rPr lang="en-US" sz="1200" dirty="0">
                <a:solidFill>
                  <a:schemeClr val="tx1"/>
                </a:solidFill>
              </a:rPr>
              <a:t>Auto Scaling Group</a:t>
            </a:r>
          </a:p>
        </p:txBody>
      </p:sp>
      <p:pic>
        <p:nvPicPr>
          <p:cNvPr id="84" name="Graphic 31">
            <a:extLst>
              <a:ext uri="{FF2B5EF4-FFF2-40B4-BE49-F238E27FC236}">
                <a16:creationId xmlns:a16="http://schemas.microsoft.com/office/drawing/2014/main" id="{247AF2EF-C304-A84B-8E8D-927ED38F0C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79774" y="5944816"/>
            <a:ext cx="342900" cy="342900"/>
          </a:xfrm>
          <a:prstGeom prst="rect">
            <a:avLst/>
          </a:prstGeom>
        </p:spPr>
      </p:pic>
      <p:grpSp>
        <p:nvGrpSpPr>
          <p:cNvPr id="88" name="Group 87">
            <a:extLst>
              <a:ext uri="{FF2B5EF4-FFF2-40B4-BE49-F238E27FC236}">
                <a16:creationId xmlns:a16="http://schemas.microsoft.com/office/drawing/2014/main" id="{7943AC27-3904-4542-8147-EF3460639F15}"/>
              </a:ext>
            </a:extLst>
          </p:cNvPr>
          <p:cNvGrpSpPr/>
          <p:nvPr/>
        </p:nvGrpSpPr>
        <p:grpSpPr>
          <a:xfrm>
            <a:off x="2499572" y="5240017"/>
            <a:ext cx="1072750" cy="891951"/>
            <a:chOff x="1255267" y="3843536"/>
            <a:chExt cx="1072750" cy="891951"/>
          </a:xfrm>
        </p:grpSpPr>
        <p:pic>
          <p:nvPicPr>
            <p:cNvPr id="89"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0" name="TextBox 89">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grpSp>
        <p:nvGrpSpPr>
          <p:cNvPr id="91" name="Group 90">
            <a:extLst>
              <a:ext uri="{FF2B5EF4-FFF2-40B4-BE49-F238E27FC236}">
                <a16:creationId xmlns:a16="http://schemas.microsoft.com/office/drawing/2014/main" id="{7943AC27-3904-4542-8147-EF3460639F15}"/>
              </a:ext>
            </a:extLst>
          </p:cNvPr>
          <p:cNvGrpSpPr/>
          <p:nvPr/>
        </p:nvGrpSpPr>
        <p:grpSpPr>
          <a:xfrm>
            <a:off x="10954694" y="5234549"/>
            <a:ext cx="1072750" cy="891951"/>
            <a:chOff x="1255267" y="3843536"/>
            <a:chExt cx="1072750" cy="891951"/>
          </a:xfrm>
        </p:grpSpPr>
        <p:pic>
          <p:nvPicPr>
            <p:cNvPr id="92" name="Graphic 58">
              <a:extLst>
                <a:ext uri="{FF2B5EF4-FFF2-40B4-BE49-F238E27FC236}">
                  <a16:creationId xmlns:a16="http://schemas.microsoft.com/office/drawing/2014/main" id="{10842698-7868-8346-BCAF-31793661A3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05892" y="3843536"/>
              <a:ext cx="571500" cy="571500"/>
            </a:xfrm>
            <a:prstGeom prst="rect">
              <a:avLst/>
            </a:prstGeom>
          </p:spPr>
        </p:pic>
        <p:sp>
          <p:nvSpPr>
            <p:cNvPr id="93" name="TextBox 92">
              <a:extLst>
                <a:ext uri="{FF2B5EF4-FFF2-40B4-BE49-F238E27FC236}">
                  <a16:creationId xmlns:a16="http://schemas.microsoft.com/office/drawing/2014/main" id="{6B792597-09C5-524C-8AAA-91536D5ED000}"/>
                </a:ext>
              </a:extLst>
            </p:cNvPr>
            <p:cNvSpPr txBox="1"/>
            <p:nvPr/>
          </p:nvSpPr>
          <p:spPr>
            <a:xfrm>
              <a:off x="1255267" y="4473877"/>
              <a:ext cx="1072750" cy="261610"/>
            </a:xfrm>
            <a:prstGeom prst="rect">
              <a:avLst/>
            </a:prstGeom>
            <a:noFill/>
          </p:spPr>
          <p:txBody>
            <a:bodyPr wrap="square" rtlCol="0">
              <a:spAutoFit/>
            </a:bodyPr>
            <a:lstStyle/>
            <a:p>
              <a:pPr algn="ctr"/>
              <a:r>
                <a:rPr lang="en-US" sz="1100" dirty="0"/>
                <a:t>Instances</a:t>
              </a:r>
            </a:p>
          </p:txBody>
        </p:sp>
      </p:grpSp>
      <p:pic>
        <p:nvPicPr>
          <p:cNvPr id="98" name="Graphic 11">
            <a:extLst>
              <a:ext uri="{FF2B5EF4-FFF2-40B4-BE49-F238E27FC236}">
                <a16:creationId xmlns:a16="http://schemas.microsoft.com/office/drawing/2014/main" id="{2645E4E6-793C-2C45-AE4C-04D2CB6644C9}"/>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b="23093"/>
          <a:stretch/>
        </p:blipFill>
        <p:spPr>
          <a:xfrm>
            <a:off x="6949888" y="5294871"/>
            <a:ext cx="565254" cy="543400"/>
          </a:xfrm>
          <a:prstGeom prst="rect">
            <a:avLst/>
          </a:prstGeom>
        </p:spPr>
      </p:pic>
      <p:pic>
        <p:nvPicPr>
          <p:cNvPr id="99" name="Graphic 2">
            <a:extLst>
              <a:ext uri="{FF2B5EF4-FFF2-40B4-BE49-F238E27FC236}">
                <a16:creationId xmlns:a16="http://schemas.microsoft.com/office/drawing/2014/main" id="{50C32312-CD37-0A47-B485-5419F92D95C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22529" y="6845834"/>
            <a:ext cx="467380" cy="669911"/>
          </a:xfrm>
          <a:prstGeom prst="rect">
            <a:avLst/>
          </a:prstGeom>
        </p:spPr>
      </p:pic>
      <p:cxnSp>
        <p:nvCxnSpPr>
          <p:cNvPr id="100" name="Straight Arrow Connector 99">
            <a:extLst>
              <a:ext uri="{FF2B5EF4-FFF2-40B4-BE49-F238E27FC236}">
                <a16:creationId xmlns:a16="http://schemas.microsoft.com/office/drawing/2014/main" id="{B7359FF6-A55E-8747-B59F-7B8A0006074C}"/>
              </a:ext>
            </a:extLst>
          </p:cNvPr>
          <p:cNvCxnSpPr>
            <a:cxnSpLocks/>
          </p:cNvCxnSpPr>
          <p:nvPr/>
        </p:nvCxnSpPr>
        <p:spPr>
          <a:xfrm flipV="1">
            <a:off x="7314936" y="2062465"/>
            <a:ext cx="0" cy="641269"/>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7359FF6-A55E-8747-B59F-7B8A0006074C}"/>
              </a:ext>
            </a:extLst>
          </p:cNvPr>
          <p:cNvCxnSpPr>
            <a:cxnSpLocks/>
            <a:stCxn id="96" idx="1"/>
            <a:endCxn id="77" idx="0"/>
          </p:cNvCxnSpPr>
          <p:nvPr/>
        </p:nvCxnSpPr>
        <p:spPr>
          <a:xfrm flipH="1">
            <a:off x="3032864" y="1737454"/>
            <a:ext cx="4042063" cy="139995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7359FF6-A55E-8747-B59F-7B8A0006074C}"/>
              </a:ext>
            </a:extLst>
          </p:cNvPr>
          <p:cNvCxnSpPr>
            <a:cxnSpLocks/>
            <a:endCxn id="80" idx="0"/>
          </p:cNvCxnSpPr>
          <p:nvPr/>
        </p:nvCxnSpPr>
        <p:spPr>
          <a:xfrm>
            <a:off x="7646427" y="1722303"/>
            <a:ext cx="3844642" cy="14151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7359FF6-A55E-8747-B59F-7B8A0006074C}"/>
              </a:ext>
            </a:extLst>
          </p:cNvPr>
          <p:cNvCxnSpPr>
            <a:cxnSpLocks/>
            <a:stCxn id="89" idx="0"/>
          </p:cNvCxnSpPr>
          <p:nvPr/>
        </p:nvCxnSpPr>
        <p:spPr>
          <a:xfrm flipV="1">
            <a:off x="3035947" y="3456314"/>
            <a:ext cx="4280646" cy="1783703"/>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7359FF6-A55E-8747-B59F-7B8A0006074C}"/>
              </a:ext>
            </a:extLst>
          </p:cNvPr>
          <p:cNvCxnSpPr>
            <a:cxnSpLocks/>
            <a:stCxn id="92" idx="0"/>
          </p:cNvCxnSpPr>
          <p:nvPr/>
        </p:nvCxnSpPr>
        <p:spPr>
          <a:xfrm flipH="1" flipV="1">
            <a:off x="7331915" y="3456314"/>
            <a:ext cx="4159154" cy="1778235"/>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7359FF6-A55E-8747-B59F-7B8A0006074C}"/>
              </a:ext>
            </a:extLst>
          </p:cNvPr>
          <p:cNvCxnSpPr>
            <a:cxnSpLocks/>
            <a:stCxn id="78" idx="2"/>
          </p:cNvCxnSpPr>
          <p:nvPr/>
        </p:nvCxnSpPr>
        <p:spPr>
          <a:xfrm>
            <a:off x="3032864" y="4009777"/>
            <a:ext cx="0"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B7359FF6-A55E-8747-B59F-7B8A0006074C}"/>
              </a:ext>
            </a:extLst>
          </p:cNvPr>
          <p:cNvCxnSpPr>
            <a:cxnSpLocks/>
            <a:stCxn id="81" idx="2"/>
          </p:cNvCxnSpPr>
          <p:nvPr/>
        </p:nvCxnSpPr>
        <p:spPr>
          <a:xfrm>
            <a:off x="11491069" y="4009777"/>
            <a:ext cx="1" cy="1209774"/>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B7359FF6-A55E-8747-B59F-7B8A0006074C}"/>
              </a:ext>
            </a:extLst>
          </p:cNvPr>
          <p:cNvCxnSpPr>
            <a:cxnSpLocks/>
            <a:stCxn id="99" idx="1"/>
            <a:endCxn id="90" idx="2"/>
          </p:cNvCxnSpPr>
          <p:nvPr/>
        </p:nvCxnSpPr>
        <p:spPr>
          <a:xfrm flipH="1" flipV="1">
            <a:off x="3035947" y="6131968"/>
            <a:ext cx="4086582" cy="1048822"/>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7359FF6-A55E-8747-B59F-7B8A0006074C}"/>
              </a:ext>
            </a:extLst>
          </p:cNvPr>
          <p:cNvCxnSpPr>
            <a:cxnSpLocks/>
            <a:stCxn id="99" idx="3"/>
            <a:endCxn id="93" idx="2"/>
          </p:cNvCxnSpPr>
          <p:nvPr/>
        </p:nvCxnSpPr>
        <p:spPr>
          <a:xfrm flipV="1">
            <a:off x="7589909" y="6126500"/>
            <a:ext cx="3901160" cy="1054290"/>
          </a:xfrm>
          <a:prstGeom prst="straightConnector1">
            <a:avLst/>
          </a:prstGeom>
          <a:ln w="12700">
            <a:solidFill>
              <a:srgbClr val="545B64"/>
            </a:solidFill>
            <a:headEnd type="arrow" w="med" len="sm"/>
            <a:tailEnd type="none" w="med" len="sm"/>
          </a:ln>
        </p:spPr>
        <p:style>
          <a:lnRef idx="1">
            <a:schemeClr val="accent1"/>
          </a:lnRef>
          <a:fillRef idx="0">
            <a:schemeClr val="accent1"/>
          </a:fillRef>
          <a:effectRef idx="0">
            <a:schemeClr val="accent1"/>
          </a:effectRef>
          <a:fontRef idx="minor">
            <a:schemeClr val="tx1"/>
          </a:fontRef>
        </p:style>
      </p:cxnSp>
      <p:pic>
        <p:nvPicPr>
          <p:cNvPr id="94" name="Graphic 87">
            <a:extLst>
              <a:ext uri="{FF2B5EF4-FFF2-40B4-BE49-F238E27FC236}">
                <a16:creationId xmlns:a16="http://schemas.microsoft.com/office/drawing/2014/main" id="{239C5770-4088-574B-A139-0FC4A7CC107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79677" y="2703734"/>
            <a:ext cx="762000" cy="1092200"/>
          </a:xfrm>
          <a:prstGeom prst="rect">
            <a:avLst/>
          </a:prstGeom>
        </p:spPr>
      </p:pic>
      <p:grpSp>
        <p:nvGrpSpPr>
          <p:cNvPr id="95" name="Group 94">
            <a:extLst>
              <a:ext uri="{FF2B5EF4-FFF2-40B4-BE49-F238E27FC236}">
                <a16:creationId xmlns:a16="http://schemas.microsoft.com/office/drawing/2014/main" id="{622A3F3C-9414-BB4A-BAFF-BA861EF328B3}"/>
              </a:ext>
            </a:extLst>
          </p:cNvPr>
          <p:cNvGrpSpPr/>
          <p:nvPr/>
        </p:nvGrpSpPr>
        <p:grpSpPr>
          <a:xfrm>
            <a:off x="6824302" y="1451704"/>
            <a:ext cx="1072750" cy="1041648"/>
            <a:chOff x="2095445" y="2827165"/>
            <a:chExt cx="1072750" cy="1041648"/>
          </a:xfrm>
        </p:grpSpPr>
        <p:pic>
          <p:nvPicPr>
            <p:cNvPr id="96" name="Graphic 51">
              <a:extLst>
                <a:ext uri="{FF2B5EF4-FFF2-40B4-BE49-F238E27FC236}">
                  <a16:creationId xmlns:a16="http://schemas.microsoft.com/office/drawing/2014/main" id="{F2320469-8ACE-AE49-B526-3D16D6DAFF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346070" y="2827165"/>
              <a:ext cx="571500" cy="571500"/>
            </a:xfrm>
            <a:prstGeom prst="rect">
              <a:avLst/>
            </a:prstGeom>
          </p:spPr>
        </p:pic>
        <p:sp>
          <p:nvSpPr>
            <p:cNvPr id="97" name="TextBox 96">
              <a:extLst>
                <a:ext uri="{FF2B5EF4-FFF2-40B4-BE49-F238E27FC236}">
                  <a16:creationId xmlns:a16="http://schemas.microsoft.com/office/drawing/2014/main" id="{17023907-717A-0F4F-9877-7DAD52A4FA87}"/>
                </a:ext>
              </a:extLst>
            </p:cNvPr>
            <p:cNvSpPr txBox="1"/>
            <p:nvPr/>
          </p:nvSpPr>
          <p:spPr>
            <a:xfrm>
              <a:off x="2095445" y="3437926"/>
              <a:ext cx="1072750" cy="430887"/>
            </a:xfrm>
            <a:prstGeom prst="rect">
              <a:avLst/>
            </a:prstGeom>
            <a:noFill/>
          </p:spPr>
          <p:txBody>
            <a:bodyPr wrap="square" rtlCol="0">
              <a:spAutoFit/>
            </a:bodyPr>
            <a:lstStyle/>
            <a:p>
              <a:pPr algn="ctr"/>
              <a:r>
                <a:rPr lang="en-US" sz="1100" dirty="0"/>
                <a:t>Internet Gateway</a:t>
              </a:r>
            </a:p>
          </p:txBody>
        </p:sp>
      </p:grpSp>
    </p:spTree>
    <p:extLst>
      <p:ext uri="{BB962C8B-B14F-4D97-AF65-F5344CB8AC3E}">
        <p14:creationId xmlns:p14="http://schemas.microsoft.com/office/powerpoint/2010/main" val="19591072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4"/>
          <p:cNvSpPr/>
          <p:nvPr/>
        </p:nvSpPr>
        <p:spPr>
          <a:xfrm>
            <a:off x="4111604" y="3325388"/>
            <a:ext cx="1935221"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sp>
        <p:nvSpPr>
          <p:cNvPr id="6" name="Right Arrow 5"/>
          <p:cNvSpPr/>
          <p:nvPr/>
        </p:nvSpPr>
        <p:spPr>
          <a:xfrm rot="1080039">
            <a:off x="8432980" y="4105920"/>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chemeClr val="bg1"/>
              </a:solidFill>
              <a:latin typeface="Amazon Ember" panose="02000000000000000000"/>
            </a:endParaRPr>
          </a:p>
        </p:txBody>
      </p:sp>
      <p:sp>
        <p:nvSpPr>
          <p:cNvPr id="7" name="TextBox 6"/>
          <p:cNvSpPr txBox="1"/>
          <p:nvPr/>
        </p:nvSpPr>
        <p:spPr>
          <a:xfrm>
            <a:off x="9184583" y="1462126"/>
            <a:ext cx="5010117"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SERVICES</a:t>
            </a:r>
            <a:r>
              <a:rPr lang="en-US" sz="3389" b="1" dirty="0">
                <a:solidFill>
                  <a:srgbClr val="FFC000"/>
                </a:solidFill>
                <a:latin typeface="Amazon Ember" panose="02000000000000000000"/>
              </a:rPr>
              <a:t> </a:t>
            </a:r>
            <a:r>
              <a:rPr lang="en-US" sz="2240" b="1" dirty="0">
                <a:solidFill>
                  <a:srgbClr val="FFC000"/>
                </a:solidFill>
                <a:latin typeface="Amazon Ember" panose="02000000000000000000"/>
              </a:rPr>
              <a:t>(ANYTHING)</a:t>
            </a:r>
          </a:p>
        </p:txBody>
      </p:sp>
      <p:sp>
        <p:nvSpPr>
          <p:cNvPr id="8" name="Rectangle 7"/>
          <p:cNvSpPr/>
          <p:nvPr/>
        </p:nvSpPr>
        <p:spPr>
          <a:xfrm>
            <a:off x="197263" y="4696158"/>
            <a:ext cx="1629490" cy="683264"/>
          </a:xfrm>
          <a:prstGeom prst="rect">
            <a:avLst/>
          </a:prstGeom>
        </p:spPr>
        <p:txBody>
          <a:bodyPr wrap="square">
            <a:spAutoFit/>
          </a:bodyPr>
          <a:lstStyle/>
          <a:p>
            <a:r>
              <a:rPr lang="en-US" sz="1920" dirty="0">
                <a:latin typeface="Amazon Ember" panose="02000000000000000000"/>
              </a:rPr>
              <a:t>Changes in data state</a:t>
            </a:r>
          </a:p>
        </p:txBody>
      </p:sp>
      <p:sp>
        <p:nvSpPr>
          <p:cNvPr id="9" name="Rectangle 8"/>
          <p:cNvSpPr/>
          <p:nvPr/>
        </p:nvSpPr>
        <p:spPr>
          <a:xfrm>
            <a:off x="197263" y="5626735"/>
            <a:ext cx="1629490" cy="683264"/>
          </a:xfrm>
          <a:prstGeom prst="rect">
            <a:avLst/>
          </a:prstGeom>
        </p:spPr>
        <p:txBody>
          <a:bodyPr wrap="square">
            <a:spAutoFit/>
          </a:bodyPr>
          <a:lstStyle/>
          <a:p>
            <a:r>
              <a:rPr lang="en-US" sz="1920" dirty="0">
                <a:latin typeface="Amazon Ember" panose="02000000000000000000"/>
              </a:rPr>
              <a:t>Requests to endpoints</a:t>
            </a:r>
          </a:p>
        </p:txBody>
      </p:sp>
      <p:sp>
        <p:nvSpPr>
          <p:cNvPr id="10" name="Rectangle 9"/>
          <p:cNvSpPr/>
          <p:nvPr/>
        </p:nvSpPr>
        <p:spPr>
          <a:xfrm>
            <a:off x="173829" y="6522770"/>
            <a:ext cx="1908755" cy="683264"/>
          </a:xfrm>
          <a:prstGeom prst="rect">
            <a:avLst/>
          </a:prstGeom>
        </p:spPr>
        <p:txBody>
          <a:bodyPr wrap="square">
            <a:spAutoFit/>
          </a:bodyPr>
          <a:lstStyle/>
          <a:p>
            <a:r>
              <a:rPr lang="en-US" sz="1920" dirty="0">
                <a:latin typeface="Amazon Ember" panose="02000000000000000000"/>
              </a:rPr>
              <a:t>Changes in resource state</a:t>
            </a:r>
          </a:p>
        </p:txBody>
      </p:sp>
      <p:sp>
        <p:nvSpPr>
          <p:cNvPr id="11" name="Right Arrow 10"/>
          <p:cNvSpPr/>
          <p:nvPr/>
        </p:nvSpPr>
        <p:spPr>
          <a:xfrm rot="20519961" flipV="1">
            <a:off x="8438093" y="2943701"/>
            <a:ext cx="2006400" cy="517403"/>
          </a:xfrm>
          <a:prstGeom prst="rightArrow">
            <a:avLst/>
          </a:prstGeom>
          <a:solidFill>
            <a:srgbClr val="FFC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3389" dirty="0">
              <a:solidFill>
                <a:srgbClr val="FF9600"/>
              </a:solidFill>
              <a:latin typeface="Amazon Ember" panose="02000000000000000000"/>
            </a:endParaRPr>
          </a:p>
        </p:txBody>
      </p:sp>
      <p:pic>
        <p:nvPicPr>
          <p:cNvPr id="17" name="Picture 16"/>
          <p:cNvPicPr>
            <a:picLocks noChangeAspect="1"/>
          </p:cNvPicPr>
          <p:nvPr/>
        </p:nvPicPr>
        <p:blipFill>
          <a:blip r:embed="rId3" cstate="screen">
            <a:biLevel thresh="75000"/>
            <a:extLst>
              <a:ext uri="{28A0092B-C50C-407E-A947-70E740481C1C}">
                <a14:useLocalDpi xmlns:a14="http://schemas.microsoft.com/office/drawing/2010/main"/>
              </a:ext>
            </a:extLst>
          </a:blip>
          <a:stretch>
            <a:fillRect/>
          </a:stretch>
        </p:blipFill>
        <p:spPr>
          <a:xfrm>
            <a:off x="1973524" y="2783372"/>
            <a:ext cx="1505763" cy="1497024"/>
          </a:xfrm>
          <a:prstGeom prst="rect">
            <a:avLst/>
          </a:prstGeom>
          <a:noFill/>
        </p:spPr>
      </p:pic>
      <p:sp>
        <p:nvSpPr>
          <p:cNvPr id="18" name="TextBox 17"/>
          <p:cNvSpPr txBox="1"/>
          <p:nvPr/>
        </p:nvSpPr>
        <p:spPr>
          <a:xfrm>
            <a:off x="823780" y="1455929"/>
            <a:ext cx="3805253" cy="613886"/>
          </a:xfrm>
          <a:prstGeom prst="rect">
            <a:avLst/>
          </a:prstGeom>
          <a:noFill/>
        </p:spPr>
        <p:txBody>
          <a:bodyPr wrap="square" rtlCol="0">
            <a:spAutoFit/>
          </a:bodyPr>
          <a:lstStyle/>
          <a:p>
            <a:pPr algn="ctr"/>
            <a:r>
              <a:rPr lang="en-US" sz="3200" b="1" dirty="0">
                <a:solidFill>
                  <a:srgbClr val="FFC000"/>
                </a:solidFill>
                <a:latin typeface="Amazon Ember" panose="02000000000000000000"/>
              </a:rPr>
              <a:t>EVENT</a:t>
            </a:r>
            <a:r>
              <a:rPr lang="en-US" sz="3389" b="1" dirty="0">
                <a:solidFill>
                  <a:srgbClr val="FF9600"/>
                </a:solidFill>
                <a:latin typeface="Amazon Ember" panose="02000000000000000000"/>
              </a:rPr>
              <a:t> </a:t>
            </a:r>
            <a:r>
              <a:rPr lang="en-US" sz="3200" b="1" dirty="0">
                <a:solidFill>
                  <a:srgbClr val="FFC000"/>
                </a:solidFill>
                <a:latin typeface="Amazon Ember" panose="02000000000000000000"/>
              </a:rPr>
              <a:t>SOURCE</a:t>
            </a:r>
          </a:p>
        </p:txBody>
      </p:sp>
      <p:pic>
        <p:nvPicPr>
          <p:cNvPr id="16" name="Picture 15"/>
          <p:cNvPicPr>
            <a:picLocks noChangeAspect="1"/>
          </p:cNvPicPr>
          <p:nvPr/>
        </p:nvPicPr>
        <p:blipFill>
          <a:blip r:embed="rId4">
            <a:biLevel thresh="75000"/>
            <a:extLst>
              <a:ext uri="{28A0092B-C50C-407E-A947-70E740481C1C}">
                <a14:useLocalDpi xmlns:a14="http://schemas.microsoft.com/office/drawing/2010/main"/>
              </a:ext>
            </a:extLst>
          </a:blip>
          <a:stretch>
            <a:fillRect/>
          </a:stretch>
        </p:blipFill>
        <p:spPr>
          <a:xfrm>
            <a:off x="2210588" y="6482515"/>
            <a:ext cx="886234" cy="886234"/>
          </a:xfrm>
          <a:prstGeom prst="rect">
            <a:avLst/>
          </a:prstGeom>
        </p:spPr>
      </p:pic>
      <p:sp>
        <p:nvSpPr>
          <p:cNvPr id="21" name="TextBox 20"/>
          <p:cNvSpPr txBox="1"/>
          <p:nvPr/>
        </p:nvSpPr>
        <p:spPr>
          <a:xfrm>
            <a:off x="5902840" y="1446701"/>
            <a:ext cx="2824720" cy="584774"/>
          </a:xfrm>
          <a:prstGeom prst="rect">
            <a:avLst/>
          </a:prstGeom>
          <a:noFill/>
        </p:spPr>
        <p:txBody>
          <a:bodyPr wrap="square" rtlCol="0">
            <a:spAutoFit/>
          </a:bodyPr>
          <a:lstStyle/>
          <a:p>
            <a:pPr algn="ctr"/>
            <a:r>
              <a:rPr lang="en-US" sz="3200" b="1" dirty="0">
                <a:solidFill>
                  <a:srgbClr val="FFC000"/>
                </a:solidFill>
                <a:latin typeface="Amazon Ember" panose="02000000000000000000"/>
              </a:rPr>
              <a:t>FUNCTION</a:t>
            </a:r>
          </a:p>
        </p:txBody>
      </p:sp>
      <p:sp>
        <p:nvSpPr>
          <p:cNvPr id="22" name="Rectangle 21"/>
          <p:cNvSpPr/>
          <p:nvPr/>
        </p:nvSpPr>
        <p:spPr>
          <a:xfrm>
            <a:off x="6572926" y="4863448"/>
            <a:ext cx="1834326" cy="2505301"/>
          </a:xfrm>
          <a:prstGeom prst="rect">
            <a:avLst/>
          </a:prstGeom>
        </p:spPr>
        <p:txBody>
          <a:bodyPr wrap="square">
            <a:spAutoFit/>
          </a:bodyPr>
          <a:lstStyle/>
          <a:p>
            <a:r>
              <a:rPr lang="en-US" sz="2240" dirty="0">
                <a:latin typeface="Amazon Ember" panose="02000000000000000000"/>
              </a:rPr>
              <a:t>Node.js</a:t>
            </a:r>
          </a:p>
          <a:p>
            <a:r>
              <a:rPr lang="en-US" sz="2240" dirty="0">
                <a:latin typeface="Amazon Ember" panose="02000000000000000000"/>
              </a:rPr>
              <a:t>Python</a:t>
            </a:r>
          </a:p>
          <a:p>
            <a:r>
              <a:rPr lang="en-US" sz="2240" dirty="0">
                <a:latin typeface="Amazon Ember" panose="02000000000000000000"/>
              </a:rPr>
              <a:t>Java</a:t>
            </a:r>
          </a:p>
          <a:p>
            <a:r>
              <a:rPr lang="en-US" sz="2240" dirty="0">
                <a:latin typeface="Amazon Ember" panose="02000000000000000000"/>
              </a:rPr>
              <a:t>C#</a:t>
            </a:r>
          </a:p>
          <a:p>
            <a:r>
              <a:rPr lang="en-US" sz="2240" dirty="0">
                <a:latin typeface="Amazon Ember" panose="02000000000000000000"/>
              </a:rPr>
              <a:t>Go</a:t>
            </a:r>
          </a:p>
          <a:p>
            <a:r>
              <a:rPr lang="en-US" sz="2240" dirty="0">
                <a:latin typeface="Amazon Ember" panose="02000000000000000000"/>
              </a:rPr>
              <a:t>PowerShell</a:t>
            </a:r>
          </a:p>
          <a:p>
            <a:r>
              <a:rPr lang="en-US" sz="2240">
                <a:latin typeface="Amazon Ember" panose="02000000000000000000"/>
              </a:rPr>
              <a:t>Ruby</a:t>
            </a:r>
            <a:endParaRPr lang="en-US" sz="2240" dirty="0">
              <a:latin typeface="Amazon Ember" panose="02000000000000000000"/>
            </a:endParaRPr>
          </a:p>
        </p:txBody>
      </p:sp>
      <p:sp>
        <p:nvSpPr>
          <p:cNvPr id="24" name="Title 4"/>
          <p:cNvSpPr>
            <a:spLocks noGrp="1"/>
          </p:cNvSpPr>
          <p:nvPr>
            <p:ph type="title"/>
          </p:nvPr>
        </p:nvSpPr>
        <p:spPr/>
        <p:txBody>
          <a:bodyPr/>
          <a:lstStyle/>
          <a:p>
            <a:r>
              <a:rPr lang="en-US" dirty="0">
                <a:solidFill>
                  <a:srgbClr val="FFC000"/>
                </a:solidFill>
                <a:latin typeface="+mj-lt"/>
              </a:rPr>
              <a:t>Serverless</a:t>
            </a:r>
            <a:r>
              <a:rPr lang="en-US" dirty="0">
                <a:latin typeface="+mj-lt"/>
              </a:rPr>
              <a:t> Computing</a:t>
            </a:r>
            <a:br>
              <a:rPr lang="en-US" dirty="0">
                <a:latin typeface="+mj-lt"/>
              </a:rPr>
            </a:br>
            <a:endParaRPr lang="en-US" dirty="0">
              <a:latin typeface="+mj-lt"/>
            </a:endParaRPr>
          </a:p>
        </p:txBody>
      </p:sp>
      <p:pic>
        <p:nvPicPr>
          <p:cNvPr id="25" name="Graphic 24">
            <a:extLst>
              <a:ext uri="{FF2B5EF4-FFF2-40B4-BE49-F238E27FC236}">
                <a16:creationId xmlns:a16="http://schemas.microsoft.com/office/drawing/2014/main" id="{E8414BC5-3473-C24F-9ECD-E72A0FE4EA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33933" y="2237437"/>
            <a:ext cx="1189125" cy="1189125"/>
          </a:xfrm>
          <a:prstGeom prst="rect">
            <a:avLst/>
          </a:prstGeom>
        </p:spPr>
      </p:pic>
      <p:pic>
        <p:nvPicPr>
          <p:cNvPr id="26" name="Graphic 25">
            <a:extLst>
              <a:ext uri="{FF2B5EF4-FFF2-40B4-BE49-F238E27FC236}">
                <a16:creationId xmlns:a16="http://schemas.microsoft.com/office/drawing/2014/main" id="{7BDB9356-272E-F145-93FF-CD04E3E3FF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8865" y="2783372"/>
            <a:ext cx="1189125" cy="1189125"/>
          </a:xfrm>
          <a:prstGeom prst="rect">
            <a:avLst/>
          </a:prstGeom>
        </p:spPr>
      </p:pic>
      <p:pic>
        <p:nvPicPr>
          <p:cNvPr id="27" name="Graphic 26">
            <a:extLst>
              <a:ext uri="{FF2B5EF4-FFF2-40B4-BE49-F238E27FC236}">
                <a16:creationId xmlns:a16="http://schemas.microsoft.com/office/drawing/2014/main" id="{21A3E502-7FD3-894F-8BF1-40C603ECD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523889" y="2236635"/>
            <a:ext cx="1189125" cy="1189125"/>
          </a:xfrm>
          <a:prstGeom prst="rect">
            <a:avLst/>
          </a:prstGeom>
        </p:spPr>
      </p:pic>
      <p:pic>
        <p:nvPicPr>
          <p:cNvPr id="29" name="Graphic 28">
            <a:extLst>
              <a:ext uri="{FF2B5EF4-FFF2-40B4-BE49-F238E27FC236}">
                <a16:creationId xmlns:a16="http://schemas.microsoft.com/office/drawing/2014/main" id="{0D6A48FE-59F3-A346-92AD-E898D424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999533" y="4176784"/>
            <a:ext cx="1487787" cy="1487787"/>
          </a:xfrm>
          <a:prstGeom prst="rect">
            <a:avLst/>
          </a:prstGeom>
        </p:spPr>
      </p:pic>
      <p:pic>
        <p:nvPicPr>
          <p:cNvPr id="30" name="Graphic 29">
            <a:extLst>
              <a:ext uri="{FF2B5EF4-FFF2-40B4-BE49-F238E27FC236}">
                <a16:creationId xmlns:a16="http://schemas.microsoft.com/office/drawing/2014/main" id="{E4E2F608-5503-5B44-A9FE-9AB1F0BDB4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141411" y="5895642"/>
            <a:ext cx="1310392" cy="1310392"/>
          </a:xfrm>
          <a:prstGeom prst="rect">
            <a:avLst/>
          </a:prstGeom>
        </p:spPr>
      </p:pic>
      <p:pic>
        <p:nvPicPr>
          <p:cNvPr id="31" name="Graphic 30">
            <a:extLst>
              <a:ext uri="{FF2B5EF4-FFF2-40B4-BE49-F238E27FC236}">
                <a16:creationId xmlns:a16="http://schemas.microsoft.com/office/drawing/2014/main" id="{3DC10927-334E-C543-AA6A-3C41C8133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23542" y="2714560"/>
            <a:ext cx="1731934" cy="1731934"/>
          </a:xfrm>
          <a:prstGeom prst="rect">
            <a:avLst/>
          </a:prstGeom>
        </p:spPr>
      </p:pic>
      <p:pic>
        <p:nvPicPr>
          <p:cNvPr id="32" name="Graphic 31">
            <a:extLst>
              <a:ext uri="{FF2B5EF4-FFF2-40B4-BE49-F238E27FC236}">
                <a16:creationId xmlns:a16="http://schemas.microsoft.com/office/drawing/2014/main" id="{4E236F15-A600-954E-9785-EE84D8AEF6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28308" y="4615755"/>
            <a:ext cx="616308" cy="616308"/>
          </a:xfrm>
          <a:prstGeom prst="rect">
            <a:avLst/>
          </a:prstGeom>
        </p:spPr>
      </p:pic>
      <p:pic>
        <p:nvPicPr>
          <p:cNvPr id="33" name="Graphic 32">
            <a:extLst>
              <a:ext uri="{FF2B5EF4-FFF2-40B4-BE49-F238E27FC236}">
                <a16:creationId xmlns:a16="http://schemas.microsoft.com/office/drawing/2014/main" id="{F8DE0F0C-88A8-604E-8146-914A0D7AB7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45552" y="4974900"/>
            <a:ext cx="616308" cy="616308"/>
          </a:xfrm>
          <a:prstGeom prst="rect">
            <a:avLst/>
          </a:prstGeom>
        </p:spPr>
      </p:pic>
      <p:pic>
        <p:nvPicPr>
          <p:cNvPr id="34" name="Graphic 33">
            <a:extLst>
              <a:ext uri="{FF2B5EF4-FFF2-40B4-BE49-F238E27FC236}">
                <a16:creationId xmlns:a16="http://schemas.microsoft.com/office/drawing/2014/main" id="{F604182C-7DDD-FE45-BA92-0E2A0F1C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9595" y="4615755"/>
            <a:ext cx="616308" cy="616308"/>
          </a:xfrm>
          <a:prstGeom prst="rect">
            <a:avLst/>
          </a:prstGeom>
        </p:spPr>
      </p:pic>
      <p:pic>
        <p:nvPicPr>
          <p:cNvPr id="35" name="Graphic 34">
            <a:extLst>
              <a:ext uri="{FF2B5EF4-FFF2-40B4-BE49-F238E27FC236}">
                <a16:creationId xmlns:a16="http://schemas.microsoft.com/office/drawing/2014/main" id="{B4C59A62-2FAD-E446-A77B-6B63C27B533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94123" y="5591208"/>
            <a:ext cx="719165" cy="719165"/>
          </a:xfrm>
          <a:prstGeom prst="rect">
            <a:avLst/>
          </a:prstGeom>
        </p:spPr>
      </p:pic>
    </p:spTree>
    <p:extLst>
      <p:ext uri="{BB962C8B-B14F-4D97-AF65-F5344CB8AC3E}">
        <p14:creationId xmlns:p14="http://schemas.microsoft.com/office/powerpoint/2010/main" val="278857211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F26F-CBDA-2142-8757-0F5061FBE38D}"/>
              </a:ext>
            </a:extLst>
          </p:cNvPr>
          <p:cNvSpPr>
            <a:spLocks noGrp="1"/>
          </p:cNvSpPr>
          <p:nvPr>
            <p:ph type="title"/>
          </p:nvPr>
        </p:nvSpPr>
        <p:spPr/>
        <p:txBody>
          <a:bodyPr/>
          <a:lstStyle/>
          <a:p>
            <a:r>
              <a:rPr lang="en-US" dirty="0"/>
              <a:t>Serverless: Lambda</a:t>
            </a:r>
          </a:p>
        </p:txBody>
      </p:sp>
      <p:sp>
        <p:nvSpPr>
          <p:cNvPr id="3" name="Content Placeholder 2">
            <a:extLst>
              <a:ext uri="{FF2B5EF4-FFF2-40B4-BE49-F238E27FC236}">
                <a16:creationId xmlns:a16="http://schemas.microsoft.com/office/drawing/2014/main" id="{A9ECB4CE-7C1C-0F4C-9203-BA56C6C1AFDF}"/>
              </a:ext>
            </a:extLst>
          </p:cNvPr>
          <p:cNvSpPr>
            <a:spLocks noGrp="1"/>
          </p:cNvSpPr>
          <p:nvPr>
            <p:ph idx="1"/>
          </p:nvPr>
        </p:nvSpPr>
        <p:spPr>
          <a:xfrm>
            <a:off x="323089" y="1427015"/>
            <a:ext cx="13984225" cy="5770811"/>
          </a:xfrm>
        </p:spPr>
        <p:txBody>
          <a:bodyPr/>
          <a:lstStyle/>
          <a:p>
            <a:r>
              <a:rPr lang="en-US" dirty="0"/>
              <a:t>Platform to run code without thinking about servers</a:t>
            </a:r>
          </a:p>
          <a:p>
            <a:r>
              <a:rPr lang="en-US" dirty="0"/>
              <a:t>Our definition</a:t>
            </a:r>
          </a:p>
          <a:p>
            <a:pPr lvl="1"/>
            <a:r>
              <a:rPr lang="en-US" dirty="0"/>
              <a:t>No servers to provision or manage</a:t>
            </a:r>
          </a:p>
          <a:p>
            <a:pPr lvl="1"/>
            <a:r>
              <a:rPr lang="en-US" dirty="0"/>
              <a:t>Scales with usage</a:t>
            </a:r>
          </a:p>
          <a:p>
            <a:pPr lvl="1"/>
            <a:r>
              <a:rPr lang="en-US" dirty="0"/>
              <a:t>Never pay for idle</a:t>
            </a:r>
          </a:p>
          <a:p>
            <a:pPr lvl="1"/>
            <a:r>
              <a:rPr lang="en-US" dirty="0"/>
              <a:t>High availability built in, fault tolerance made easier</a:t>
            </a:r>
          </a:p>
          <a:p>
            <a:r>
              <a:rPr lang="en-US" dirty="0"/>
              <a:t>Native integration with other AWS services</a:t>
            </a:r>
          </a:p>
          <a:p>
            <a:endParaRPr lang="en-US" dirty="0"/>
          </a:p>
          <a:p>
            <a:r>
              <a:rPr lang="en-US" dirty="0"/>
              <a:t>Benefits</a:t>
            </a:r>
          </a:p>
          <a:p>
            <a:pPr lvl="1"/>
            <a:r>
              <a:rPr lang="en-US" dirty="0"/>
              <a:t>Event-driven framework</a:t>
            </a:r>
          </a:p>
          <a:p>
            <a:pPr lvl="1"/>
            <a:r>
              <a:rPr lang="en-US" dirty="0"/>
              <a:t>Multiple invocation models</a:t>
            </a:r>
          </a:p>
          <a:p>
            <a:pPr lvl="1"/>
            <a:r>
              <a:rPr lang="en-US" dirty="0"/>
              <a:t>Opinionated</a:t>
            </a:r>
          </a:p>
        </p:txBody>
      </p:sp>
    </p:spTree>
    <p:extLst>
      <p:ext uri="{BB962C8B-B14F-4D97-AF65-F5344CB8AC3E}">
        <p14:creationId xmlns:p14="http://schemas.microsoft.com/office/powerpoint/2010/main" val="7404190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3153E-CDD2-6C44-91E0-C7BADD613B0E}"/>
              </a:ext>
            </a:extLst>
          </p:cNvPr>
          <p:cNvSpPr>
            <a:spLocks noGrp="1"/>
          </p:cNvSpPr>
          <p:nvPr>
            <p:ph type="title"/>
          </p:nvPr>
        </p:nvSpPr>
        <p:spPr/>
        <p:txBody>
          <a:bodyPr/>
          <a:lstStyle/>
          <a:p>
            <a:r>
              <a:rPr lang="en-US" dirty="0"/>
              <a:t>AWS serverless web architecture</a:t>
            </a:r>
          </a:p>
        </p:txBody>
      </p:sp>
      <p:pic>
        <p:nvPicPr>
          <p:cNvPr id="3" name="Picture 2">
            <a:extLst>
              <a:ext uri="{FF2B5EF4-FFF2-40B4-BE49-F238E27FC236}">
                <a16:creationId xmlns:a16="http://schemas.microsoft.com/office/drawing/2014/main" id="{692DC7F0-1D7A-3E4D-8DA9-0B1B63C05F0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70425" y="3528118"/>
            <a:ext cx="1402916" cy="1402916"/>
          </a:xfrm>
          <a:prstGeom prst="rect">
            <a:avLst/>
          </a:prstGeom>
        </p:spPr>
      </p:pic>
      <p:cxnSp>
        <p:nvCxnSpPr>
          <p:cNvPr id="17" name="Straight Arrow Connector 16">
            <a:extLst>
              <a:ext uri="{FF2B5EF4-FFF2-40B4-BE49-F238E27FC236}">
                <a16:creationId xmlns:a16="http://schemas.microsoft.com/office/drawing/2014/main" id="{A78E23C4-3707-554E-8841-3BE610501611}"/>
              </a:ext>
            </a:extLst>
          </p:cNvPr>
          <p:cNvCxnSpPr/>
          <p:nvPr/>
        </p:nvCxnSpPr>
        <p:spPr>
          <a:xfrm>
            <a:off x="9503077" y="4229576"/>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4" name="Straight Arrow Connector 23">
            <a:extLst>
              <a:ext uri="{FF2B5EF4-FFF2-40B4-BE49-F238E27FC236}">
                <a16:creationId xmlns:a16="http://schemas.microsoft.com/office/drawing/2014/main" id="{F1CA2F14-4D06-7143-9DC7-6397F9DB9CE7}"/>
              </a:ext>
            </a:extLst>
          </p:cNvPr>
          <p:cNvCxnSpPr/>
          <p:nvPr/>
        </p:nvCxnSpPr>
        <p:spPr>
          <a:xfrm>
            <a:off x="7030067" y="4229576"/>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cxnSp>
        <p:nvCxnSpPr>
          <p:cNvPr id="25" name="Straight Arrow Connector 24">
            <a:extLst>
              <a:ext uri="{FF2B5EF4-FFF2-40B4-BE49-F238E27FC236}">
                <a16:creationId xmlns:a16="http://schemas.microsoft.com/office/drawing/2014/main" id="{38FC4750-3ED2-E248-94B6-BF30E23E169D}"/>
              </a:ext>
            </a:extLst>
          </p:cNvPr>
          <p:cNvCxnSpPr/>
          <p:nvPr/>
        </p:nvCxnSpPr>
        <p:spPr>
          <a:xfrm>
            <a:off x="4537279" y="4229576"/>
            <a:ext cx="1142218" cy="0"/>
          </a:xfrm>
          <a:prstGeom prst="straightConnector1">
            <a:avLst/>
          </a:prstGeom>
          <a:ln w="28575">
            <a:headEnd type="none"/>
            <a:tailEnd type="triangle"/>
          </a:ln>
        </p:spPr>
        <p:style>
          <a:lnRef idx="2">
            <a:schemeClr val="accent2"/>
          </a:lnRef>
          <a:fillRef idx="0">
            <a:schemeClr val="accent2"/>
          </a:fillRef>
          <a:effectRef idx="1">
            <a:schemeClr val="accent2"/>
          </a:effectRef>
          <a:fontRef idx="minor">
            <a:schemeClr val="tx1"/>
          </a:fontRef>
        </p:style>
      </p:cxnSp>
      <p:pic>
        <p:nvPicPr>
          <p:cNvPr id="20" name="Graphic 24">
            <a:extLst>
              <a:ext uri="{FF2B5EF4-FFF2-40B4-BE49-F238E27FC236}">
                <a16:creationId xmlns:a16="http://schemas.microsoft.com/office/drawing/2014/main" id="{AB31B672-5AFB-E44A-9B9F-B2D0D11C10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8148" y="2692644"/>
            <a:ext cx="342900" cy="342900"/>
          </a:xfrm>
          <a:prstGeom prst="rect">
            <a:avLst/>
          </a:prstGeom>
        </p:spPr>
      </p:pic>
      <p:sp>
        <p:nvSpPr>
          <p:cNvPr id="27" name="Rectangle 26">
            <a:extLst>
              <a:ext uri="{FF2B5EF4-FFF2-40B4-BE49-F238E27FC236}">
                <a16:creationId xmlns:a16="http://schemas.microsoft.com/office/drawing/2014/main" id="{1652B52F-D624-5B4F-BE6F-B97C559023AB}"/>
              </a:ext>
            </a:extLst>
          </p:cNvPr>
          <p:cNvSpPr/>
          <p:nvPr/>
        </p:nvSpPr>
        <p:spPr>
          <a:xfrm>
            <a:off x="5058149" y="2692643"/>
            <a:ext cx="7159792" cy="2988310"/>
          </a:xfrm>
          <a:prstGeom prst="rect">
            <a:avLst/>
          </a:prstGeom>
          <a:noFill/>
          <a:ln w="12700">
            <a:solidFill>
              <a:srgbClr val="AAB7B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rgbClr val="AAB7B8"/>
                </a:solidFill>
              </a:rPr>
              <a:t>AWS Cloud</a:t>
            </a:r>
          </a:p>
        </p:txBody>
      </p:sp>
      <p:pic>
        <p:nvPicPr>
          <p:cNvPr id="28" name="Graphic 42">
            <a:extLst>
              <a:ext uri="{FF2B5EF4-FFF2-40B4-BE49-F238E27FC236}">
                <a16:creationId xmlns:a16="http://schemas.microsoft.com/office/drawing/2014/main" id="{EAECE04B-8175-444C-B336-A7351BC001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0256" y="3463422"/>
            <a:ext cx="1069052" cy="1532308"/>
          </a:xfrm>
          <a:prstGeom prst="rect">
            <a:avLst/>
          </a:prstGeom>
        </p:spPr>
      </p:pic>
      <p:pic>
        <p:nvPicPr>
          <p:cNvPr id="29" name="Graphic 59">
            <a:extLst>
              <a:ext uri="{FF2B5EF4-FFF2-40B4-BE49-F238E27FC236}">
                <a16:creationId xmlns:a16="http://schemas.microsoft.com/office/drawing/2014/main" id="{3CC7B2AC-8A77-CE42-9ECF-CBB706CC631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13044" y="3573780"/>
            <a:ext cx="1049274" cy="1311593"/>
          </a:xfrm>
          <a:prstGeom prst="rect">
            <a:avLst/>
          </a:prstGeom>
        </p:spPr>
      </p:pic>
      <p:pic>
        <p:nvPicPr>
          <p:cNvPr id="30" name="Graphic 17">
            <a:extLst>
              <a:ext uri="{FF2B5EF4-FFF2-40B4-BE49-F238E27FC236}">
                <a16:creationId xmlns:a16="http://schemas.microsoft.com/office/drawing/2014/main" id="{162DC69A-DABC-F848-B37C-BBD71ADDCD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86054" y="3446276"/>
            <a:ext cx="1092977" cy="1566600"/>
          </a:xfrm>
          <a:prstGeom prst="rect">
            <a:avLst/>
          </a:prstGeom>
        </p:spPr>
      </p:pic>
    </p:spTree>
    <p:extLst>
      <p:ext uri="{BB962C8B-B14F-4D97-AF65-F5344CB8AC3E}">
        <p14:creationId xmlns:p14="http://schemas.microsoft.com/office/powerpoint/2010/main" val="17774115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Architectural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117777"/>
          </a:xfrm>
        </p:spPr>
        <p:txBody>
          <a:bodyPr/>
          <a:lstStyle/>
          <a:p>
            <a:r>
              <a:rPr lang="en-US" dirty="0"/>
              <a:t>Custom code &amp; services: Build your own environment</a:t>
            </a:r>
          </a:p>
          <a:p>
            <a:r>
              <a:rPr lang="en-US" dirty="0"/>
              <a:t>Numerous choices</a:t>
            </a:r>
          </a:p>
          <a:p>
            <a:pPr marL="403388" lvl="1" indent="0">
              <a:buNone/>
            </a:pPr>
            <a:endParaRPr lang="en-US" dirty="0"/>
          </a:p>
          <a:p>
            <a:r>
              <a:rPr lang="en-US" dirty="0"/>
              <a:t>Requires management and orchestration*</a:t>
            </a:r>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4235006"/>
          </a:xfrm>
        </p:spPr>
        <p:txBody>
          <a:bodyPr/>
          <a:lstStyle/>
          <a:p>
            <a:r>
              <a:rPr lang="en-US" dirty="0"/>
              <a:t>Standardized choices</a:t>
            </a:r>
          </a:p>
          <a:p>
            <a:r>
              <a:rPr lang="en-US" dirty="0"/>
              <a:t>Opinionated approach drives scalable platform</a:t>
            </a:r>
          </a:p>
          <a:p>
            <a:r>
              <a:rPr lang="en-US" dirty="0"/>
              <a:t>Security and scaling managed by AWS</a:t>
            </a:r>
          </a:p>
          <a:p>
            <a:endParaRPr lang="en-US" dirty="0"/>
          </a:p>
          <a:p>
            <a:r>
              <a:rPr lang="en-US" dirty="0"/>
              <a:t>Serverless and “containerless”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11821594" y="6886835"/>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6708029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674F5-FD63-3149-B702-BB95DB1F4650}"/>
              </a:ext>
            </a:extLst>
          </p:cNvPr>
          <p:cNvSpPr>
            <a:spLocks noGrp="1"/>
          </p:cNvSpPr>
          <p:nvPr>
            <p:ph type="title"/>
          </p:nvPr>
        </p:nvSpPr>
        <p:spPr/>
        <p:txBody>
          <a:bodyPr/>
          <a:lstStyle/>
          <a:p>
            <a:r>
              <a:rPr lang="en-US" dirty="0"/>
              <a:t>Other considerations</a:t>
            </a:r>
          </a:p>
        </p:txBody>
      </p:sp>
      <p:sp>
        <p:nvSpPr>
          <p:cNvPr id="3" name="Text Placeholder 2">
            <a:extLst>
              <a:ext uri="{FF2B5EF4-FFF2-40B4-BE49-F238E27FC236}">
                <a16:creationId xmlns:a16="http://schemas.microsoft.com/office/drawing/2014/main" id="{3ACF2D5A-9AAC-144B-BC59-B6C4863340DB}"/>
              </a:ext>
            </a:extLst>
          </p:cNvPr>
          <p:cNvSpPr>
            <a:spLocks noGrp="1"/>
          </p:cNvSpPr>
          <p:nvPr>
            <p:ph type="body" sz="quarter" idx="10"/>
          </p:nvPr>
        </p:nvSpPr>
        <p:spPr>
          <a:xfrm>
            <a:off x="323088" y="1983602"/>
            <a:ext cx="6305572" cy="3514808"/>
          </a:xfrm>
        </p:spPr>
        <p:txBody>
          <a:bodyPr/>
          <a:lstStyle/>
          <a:p>
            <a:r>
              <a:rPr lang="en-US" dirty="0"/>
              <a:t>Wide array of power options</a:t>
            </a:r>
          </a:p>
          <a:p>
            <a:pPr lvl="1"/>
            <a:r>
              <a:rPr lang="en-US" dirty="0"/>
              <a:t>Power level managed by container, scoped by host</a:t>
            </a:r>
          </a:p>
          <a:p>
            <a:pPr lvl="1"/>
            <a:r>
              <a:rPr lang="en-US" dirty="0"/>
              <a:t>Fargate offers streamlined model</a:t>
            </a:r>
          </a:p>
          <a:p>
            <a:r>
              <a:rPr lang="en-US" dirty="0"/>
              <a:t>Multiple networking modes</a:t>
            </a:r>
          </a:p>
          <a:p>
            <a:r>
              <a:rPr lang="en-US" dirty="0"/>
              <a:t>Mature tooling</a:t>
            </a:r>
          </a:p>
          <a:p>
            <a:endParaRPr lang="en-US" dirty="0"/>
          </a:p>
        </p:txBody>
      </p:sp>
      <p:sp>
        <p:nvSpPr>
          <p:cNvPr id="4" name="Text Placeholder 3">
            <a:extLst>
              <a:ext uri="{FF2B5EF4-FFF2-40B4-BE49-F238E27FC236}">
                <a16:creationId xmlns:a16="http://schemas.microsoft.com/office/drawing/2014/main" id="{160FE724-2B19-F244-B14B-30F18CFD3F4C}"/>
              </a:ext>
            </a:extLst>
          </p:cNvPr>
          <p:cNvSpPr>
            <a:spLocks noGrp="1"/>
          </p:cNvSpPr>
          <p:nvPr>
            <p:ph type="body" sz="quarter" idx="11"/>
          </p:nvPr>
        </p:nvSpPr>
        <p:spPr>
          <a:xfrm>
            <a:off x="7531060" y="1983602"/>
            <a:ext cx="6305572" cy="3514808"/>
          </a:xfrm>
        </p:spPr>
        <p:txBody>
          <a:bodyPr/>
          <a:lstStyle/>
          <a:p>
            <a:r>
              <a:rPr lang="en-US" dirty="0"/>
              <a:t>Easy power level selection</a:t>
            </a:r>
          </a:p>
          <a:p>
            <a:pPr lvl="1"/>
            <a:r>
              <a:rPr lang="en-US" dirty="0"/>
              <a:t>128MB to 3GB</a:t>
            </a:r>
          </a:p>
          <a:p>
            <a:pPr lvl="1"/>
            <a:r>
              <a:rPr lang="en-US" dirty="0"/>
              <a:t>Network and CPU assigned proportionally</a:t>
            </a:r>
          </a:p>
          <a:p>
            <a:r>
              <a:rPr lang="en-US" dirty="0"/>
              <a:t>Can overwhelm backends</a:t>
            </a:r>
          </a:p>
          <a:p>
            <a:r>
              <a:rPr lang="en-US" dirty="0"/>
              <a:t>Developing tooling</a:t>
            </a:r>
          </a:p>
          <a:p>
            <a:r>
              <a:rPr lang="en-US" dirty="0"/>
              <a:t>Organizational readiness?</a:t>
            </a:r>
          </a:p>
        </p:txBody>
      </p:sp>
      <p:sp>
        <p:nvSpPr>
          <p:cNvPr id="5" name="TextBox 4">
            <a:extLst>
              <a:ext uri="{FF2B5EF4-FFF2-40B4-BE49-F238E27FC236}">
                <a16:creationId xmlns:a16="http://schemas.microsoft.com/office/drawing/2014/main" id="{F2DE0EFD-FC85-1749-AB6B-19C6FEA04A11}"/>
              </a:ext>
            </a:extLst>
          </p:cNvPr>
          <p:cNvSpPr txBox="1"/>
          <p:nvPr/>
        </p:nvSpPr>
        <p:spPr>
          <a:xfrm>
            <a:off x="2263042" y="123555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6" name="TextBox 5">
            <a:extLst>
              <a:ext uri="{FF2B5EF4-FFF2-40B4-BE49-F238E27FC236}">
                <a16:creationId xmlns:a16="http://schemas.microsoft.com/office/drawing/2014/main" id="{2AC5B7D4-0238-5F45-B93E-5144741ECB17}"/>
              </a:ext>
            </a:extLst>
          </p:cNvPr>
          <p:cNvSpPr txBox="1"/>
          <p:nvPr/>
        </p:nvSpPr>
        <p:spPr>
          <a:xfrm>
            <a:off x="9540745" y="123965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sp>
        <p:nvSpPr>
          <p:cNvPr id="7" name="TextBox 6">
            <a:extLst>
              <a:ext uri="{FF2B5EF4-FFF2-40B4-BE49-F238E27FC236}">
                <a16:creationId xmlns:a16="http://schemas.microsoft.com/office/drawing/2014/main" id="{5BABBCBF-1616-484E-917C-85E8F9D6F5E6}"/>
              </a:ext>
            </a:extLst>
          </p:cNvPr>
          <p:cNvSpPr txBox="1"/>
          <p:nvPr/>
        </p:nvSpPr>
        <p:spPr>
          <a:xfrm>
            <a:off x="3114260" y="7148092"/>
            <a:ext cx="2488502" cy="461665"/>
          </a:xfrm>
          <a:prstGeom prst="rect">
            <a:avLst/>
          </a:prstGeom>
          <a:noFill/>
        </p:spPr>
        <p:txBody>
          <a:bodyPr wrap="none" lIns="182880" tIns="146304" rIns="182880" bIns="146304" rtlCol="0">
            <a:spAutoFit/>
          </a:bodyPr>
          <a:lstStyle/>
          <a:p>
            <a:pPr>
              <a:lnSpc>
                <a:spcPct val="90000"/>
              </a:lnSpc>
              <a:spcAft>
                <a:spcPts val="1800"/>
              </a:spcAft>
            </a:pPr>
            <a:r>
              <a:rPr lang="en-US" sz="1200" dirty="0">
                <a:solidFill>
                  <a:schemeClr val="tx1">
                    <a:lumMod val="50000"/>
                    <a:lumOff val="50000"/>
                  </a:schemeClr>
                </a:solidFill>
              </a:rPr>
              <a:t>* - Fargate changes this model</a:t>
            </a:r>
          </a:p>
        </p:txBody>
      </p:sp>
    </p:spTree>
    <p:extLst>
      <p:ext uri="{BB962C8B-B14F-4D97-AF65-F5344CB8AC3E}">
        <p14:creationId xmlns:p14="http://schemas.microsoft.com/office/powerpoint/2010/main" val="10882571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DC749-8E03-AB41-94CA-C464A167C02A}"/>
              </a:ext>
            </a:extLst>
          </p:cNvPr>
          <p:cNvSpPr>
            <a:spLocks noGrp="1"/>
          </p:cNvSpPr>
          <p:nvPr>
            <p:ph type="title"/>
          </p:nvPr>
        </p:nvSpPr>
        <p:spPr/>
        <p:txBody>
          <a:bodyPr/>
          <a:lstStyle/>
          <a:p>
            <a:r>
              <a:rPr lang="en-US" dirty="0"/>
              <a:t>So how do we decide?</a:t>
            </a:r>
          </a:p>
        </p:txBody>
      </p:sp>
    </p:spTree>
    <p:extLst>
      <p:ext uri="{BB962C8B-B14F-4D97-AF65-F5344CB8AC3E}">
        <p14:creationId xmlns:p14="http://schemas.microsoft.com/office/powerpoint/2010/main" val="274068865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9F7784-DCE5-D049-A688-23521DD8792A}"/>
              </a:ext>
            </a:extLst>
          </p:cNvPr>
          <p:cNvSpPr>
            <a:spLocks noGrp="1"/>
          </p:cNvSpPr>
          <p:nvPr>
            <p:ph type="title"/>
          </p:nvPr>
        </p:nvSpPr>
        <p:spPr/>
        <p:txBody>
          <a:bodyPr/>
          <a:lstStyle/>
          <a:p>
            <a:r>
              <a:rPr lang="en-US" dirty="0"/>
              <a:t>Ideas on selecting … containers</a:t>
            </a:r>
          </a:p>
        </p:txBody>
      </p:sp>
      <p:sp>
        <p:nvSpPr>
          <p:cNvPr id="4" name="Content Placeholder 3">
            <a:extLst>
              <a:ext uri="{FF2B5EF4-FFF2-40B4-BE49-F238E27FC236}">
                <a16:creationId xmlns:a16="http://schemas.microsoft.com/office/drawing/2014/main" id="{3FB04B22-596C-9942-98AB-2B62B98143C4}"/>
              </a:ext>
            </a:extLst>
          </p:cNvPr>
          <p:cNvSpPr>
            <a:spLocks noGrp="1"/>
          </p:cNvSpPr>
          <p:nvPr>
            <p:ph idx="1"/>
          </p:nvPr>
        </p:nvSpPr>
        <p:spPr>
          <a:xfrm>
            <a:off x="323089" y="1427015"/>
            <a:ext cx="13984225" cy="5613845"/>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Lower startup latency</a:t>
            </a:r>
          </a:p>
          <a:p>
            <a:pPr marL="457200" indent="-457200">
              <a:buFont typeface="Arial" panose="020B0604020202020204" pitchFamily="34" charset="0"/>
              <a:buChar char="•"/>
            </a:pPr>
            <a:r>
              <a:rPr lang="en-US" dirty="0"/>
              <a:t>Support for long running compute jobs (&gt; 15 minutes)</a:t>
            </a:r>
          </a:p>
          <a:p>
            <a:pPr marL="457200" indent="-457200">
              <a:buFont typeface="Arial" panose="020B0604020202020204" pitchFamily="34" charset="0"/>
              <a:buChar char="•"/>
            </a:pPr>
            <a:r>
              <a:rPr lang="en-US" dirty="0"/>
              <a:t>Predictable, </a:t>
            </a:r>
            <a:r>
              <a:rPr lang="en-US" u="sng" dirty="0"/>
              <a:t>high</a:t>
            </a:r>
            <a:r>
              <a:rPr lang="en-US" dirty="0"/>
              <a:t> traffic usage</a:t>
            </a:r>
          </a:p>
          <a:p>
            <a:pPr marL="457200" indent="-457200">
              <a:buFont typeface="Arial" panose="020B0604020202020204" pitchFamily="34" charset="0"/>
              <a:buChar char="•"/>
            </a:pPr>
            <a:r>
              <a:rPr lang="en-US" dirty="0"/>
              <a:t>Persistence of data</a:t>
            </a:r>
          </a:p>
          <a:p>
            <a:pPr marL="457200" indent="-457200">
              <a:buFont typeface="Arial" panose="020B0604020202020204" pitchFamily="34" charset="0"/>
              <a:buChar char="•"/>
            </a:pPr>
            <a:endParaRPr lang="en-US" dirty="0"/>
          </a:p>
          <a:p>
            <a:r>
              <a:rPr lang="en-US" dirty="0">
                <a:solidFill>
                  <a:schemeClr val="bg2"/>
                </a:solidFill>
              </a:rPr>
              <a:t>When you want …</a:t>
            </a:r>
          </a:p>
          <a:p>
            <a:pPr marL="457200" indent="-457200">
              <a:buFont typeface="Arial" panose="020B0604020202020204" pitchFamily="34" charset="0"/>
              <a:buChar char="•"/>
            </a:pPr>
            <a:r>
              <a:rPr lang="en-US" dirty="0"/>
              <a:t>Complete control of compute environment</a:t>
            </a:r>
          </a:p>
          <a:p>
            <a:pPr marL="860588" lvl="1" indent="-457200">
              <a:buFont typeface="Arial" panose="020B0604020202020204" pitchFamily="34" charset="0"/>
              <a:buChar char="•"/>
            </a:pPr>
            <a:r>
              <a:rPr lang="en-US" dirty="0"/>
              <a:t>But not just for the sake of control</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6009701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7CDA4-53D2-D448-86A0-C73CAB4AEF68}"/>
              </a:ext>
            </a:extLst>
          </p:cNvPr>
          <p:cNvSpPr>
            <a:spLocks noGrp="1"/>
          </p:cNvSpPr>
          <p:nvPr>
            <p:ph type="title"/>
          </p:nvPr>
        </p:nvSpPr>
        <p:spPr/>
        <p:txBody>
          <a:bodyPr/>
          <a:lstStyle/>
          <a:p>
            <a:r>
              <a:rPr lang="en-US" dirty="0"/>
              <a:t>Ideas on selecting … serverless</a:t>
            </a:r>
          </a:p>
        </p:txBody>
      </p:sp>
      <p:sp>
        <p:nvSpPr>
          <p:cNvPr id="3" name="Content Placeholder 2">
            <a:extLst>
              <a:ext uri="{FF2B5EF4-FFF2-40B4-BE49-F238E27FC236}">
                <a16:creationId xmlns:a16="http://schemas.microsoft.com/office/drawing/2014/main" id="{963BF0BF-32DC-F84D-AD20-DAA00633D879}"/>
              </a:ext>
            </a:extLst>
          </p:cNvPr>
          <p:cNvSpPr>
            <a:spLocks noGrp="1"/>
          </p:cNvSpPr>
          <p:nvPr>
            <p:ph idx="1"/>
          </p:nvPr>
        </p:nvSpPr>
        <p:spPr>
          <a:xfrm>
            <a:off x="323089" y="1427015"/>
            <a:ext cx="13984225" cy="5072158"/>
          </a:xfrm>
        </p:spPr>
        <p:txBody>
          <a:bodyPr/>
          <a:lstStyle/>
          <a:p>
            <a:r>
              <a:rPr lang="en-US" dirty="0">
                <a:solidFill>
                  <a:schemeClr val="bg2"/>
                </a:solidFill>
              </a:rPr>
              <a:t>When you need …</a:t>
            </a:r>
          </a:p>
          <a:p>
            <a:pPr marL="457200" indent="-457200">
              <a:buFont typeface="Arial" panose="020B0604020202020204" pitchFamily="34" charset="0"/>
              <a:buChar char="•"/>
            </a:pPr>
            <a:r>
              <a:rPr lang="en-US" dirty="0"/>
              <a:t>To trigger action on an event</a:t>
            </a:r>
          </a:p>
          <a:p>
            <a:pPr marL="457200" indent="-457200">
              <a:buFont typeface="Arial" panose="020B0604020202020204" pitchFamily="34" charset="0"/>
              <a:buChar char="•"/>
            </a:pPr>
            <a:r>
              <a:rPr lang="en-US" dirty="0"/>
              <a:t>Support for varying utilization</a:t>
            </a:r>
          </a:p>
          <a:p>
            <a:pPr marL="457200" indent="-457200">
              <a:buFont typeface="Arial" panose="020B0604020202020204" pitchFamily="34" charset="0"/>
              <a:buChar char="•"/>
            </a:pPr>
            <a:r>
              <a:rPr lang="en-US" dirty="0"/>
              <a:t>Ability to handle unknown demand</a:t>
            </a:r>
          </a:p>
          <a:p>
            <a:endParaRPr lang="en-US" dirty="0"/>
          </a:p>
          <a:p>
            <a:r>
              <a:rPr lang="en-US" dirty="0">
                <a:solidFill>
                  <a:schemeClr val="bg2"/>
                </a:solidFill>
              </a:rPr>
              <a:t>When you want to …</a:t>
            </a:r>
          </a:p>
          <a:p>
            <a:pPr marL="457200" indent="-457200">
              <a:buFont typeface="Arial" panose="020B0604020202020204" pitchFamily="34" charset="0"/>
              <a:buChar char="•"/>
            </a:pPr>
            <a:r>
              <a:rPr lang="en-US" dirty="0"/>
              <a:t>Quickly prove business value</a:t>
            </a:r>
          </a:p>
          <a:p>
            <a:pPr marL="457200" indent="-457200">
              <a:buFont typeface="Arial" panose="020B0604020202020204" pitchFamily="34" charset="0"/>
              <a:buChar char="•"/>
            </a:pPr>
            <a:r>
              <a:rPr lang="en-US" dirty="0"/>
              <a:t>Hand operational complexity (</a:t>
            </a:r>
            <a:r>
              <a:rPr lang="en-US"/>
              <a:t>for example, </a:t>
            </a:r>
            <a:r>
              <a:rPr lang="en-US" dirty="0"/>
              <a:t>patching, scaling) to AWS</a:t>
            </a:r>
          </a:p>
          <a:p>
            <a:pPr marL="457200" indent="-457200">
              <a:buFont typeface="Arial" panose="020B0604020202020204" pitchFamily="34" charset="0"/>
              <a:buChar char="•"/>
            </a:pPr>
            <a:r>
              <a:rPr lang="en-US" dirty="0"/>
              <a:t>Make fewer decisions</a:t>
            </a:r>
          </a:p>
        </p:txBody>
      </p:sp>
    </p:spTree>
    <p:extLst>
      <p:ext uri="{BB962C8B-B14F-4D97-AF65-F5344CB8AC3E}">
        <p14:creationId xmlns:p14="http://schemas.microsoft.com/office/powerpoint/2010/main" val="12952292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8D24ACD4-814C-9157-264D-9A29F116FD79}"/>
              </a:ext>
            </a:extLst>
          </p:cNvPr>
          <p:cNvSpPr>
            <a:spLocks noGrp="1"/>
          </p:cNvSpPr>
          <p:nvPr>
            <p:ph type="title"/>
          </p:nvPr>
        </p:nvSpPr>
        <p:spPr>
          <a:xfrm>
            <a:off x="548640" y="183898"/>
            <a:ext cx="13511460" cy="873186"/>
          </a:xfrm>
        </p:spPr>
        <p:txBody>
          <a:bodyPr anchor="t">
            <a:normAutofit/>
          </a:bodyPr>
          <a:lstStyle/>
          <a:p>
            <a:pPr>
              <a:lnSpc>
                <a:spcPct val="90000"/>
              </a:lnSpc>
            </a:pPr>
            <a:r>
              <a:rPr lang="en-US" sz="2700"/>
              <a:t>Workshop URL : </a:t>
            </a:r>
            <a:r>
              <a:rPr lang="en-US" sz="2700" err="1">
                <a:hlinkClick r:id="rId2"/>
              </a:rPr>
              <a:t>myh-st</a:t>
            </a:r>
            <a:r>
              <a:rPr lang="en-US" sz="2700">
                <a:hlinkClick r:id="rId2"/>
              </a:rPr>
              <a:t>/</a:t>
            </a:r>
            <a:r>
              <a:rPr lang="en-US" sz="2700" err="1">
                <a:hlinkClick r:id="rId2"/>
              </a:rPr>
              <a:t>aws</a:t>
            </a:r>
            <a:r>
              <a:rPr lang="en-US" sz="2700">
                <a:hlinkClick r:id="rId2"/>
              </a:rPr>
              <a:t>-workshop-lambda-</a:t>
            </a:r>
            <a:r>
              <a:rPr lang="en-US" sz="2700" err="1">
                <a:hlinkClick r:id="rId2"/>
              </a:rPr>
              <a:t>ecs</a:t>
            </a:r>
            <a:r>
              <a:rPr lang="en-US" sz="2700">
                <a:hlinkClick r:id="rId2"/>
              </a:rPr>
              <a:t>: resource contain lambda + container services on AWS (github.com)</a:t>
            </a:r>
            <a:endParaRPr lang="th-TH" sz="2700"/>
          </a:p>
        </p:txBody>
      </p:sp>
      <p:pic>
        <p:nvPicPr>
          <p:cNvPr id="5" name="รูปภาพ 4">
            <a:extLst>
              <a:ext uri="{FF2B5EF4-FFF2-40B4-BE49-F238E27FC236}">
                <a16:creationId xmlns:a16="http://schemas.microsoft.com/office/drawing/2014/main" id="{FB8B5F5F-FD61-1676-EC86-E4C7D4E2D03C}"/>
              </a:ext>
            </a:extLst>
          </p:cNvPr>
          <p:cNvPicPr>
            <a:picLocks noChangeAspect="1"/>
          </p:cNvPicPr>
          <p:nvPr/>
        </p:nvPicPr>
        <p:blipFill>
          <a:blip r:embed="rId3"/>
          <a:stretch>
            <a:fillRect/>
          </a:stretch>
        </p:blipFill>
        <p:spPr>
          <a:xfrm>
            <a:off x="1896710" y="1255058"/>
            <a:ext cx="10836980" cy="6122894"/>
          </a:xfrm>
          <a:prstGeom prst="rect">
            <a:avLst/>
          </a:prstGeom>
          <a:noFill/>
        </p:spPr>
      </p:pic>
    </p:spTree>
    <p:extLst>
      <p:ext uri="{BB962C8B-B14F-4D97-AF65-F5344CB8AC3E}">
        <p14:creationId xmlns:p14="http://schemas.microsoft.com/office/powerpoint/2010/main" val="35349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0343-3E24-5641-A2C9-6D40468E8765}"/>
              </a:ext>
            </a:extLst>
          </p:cNvPr>
          <p:cNvSpPr>
            <a:spLocks noGrp="1"/>
          </p:cNvSpPr>
          <p:nvPr>
            <p:ph type="title"/>
          </p:nvPr>
        </p:nvSpPr>
        <p:spPr/>
        <p:txBody>
          <a:bodyPr/>
          <a:lstStyle/>
          <a:p>
            <a:r>
              <a:rPr lang="en-US" dirty="0"/>
              <a:t>What if I can’t decide?</a:t>
            </a:r>
          </a:p>
        </p:txBody>
      </p:sp>
      <p:sp>
        <p:nvSpPr>
          <p:cNvPr id="4" name="Rounded Rectangle 3">
            <a:extLst>
              <a:ext uri="{FF2B5EF4-FFF2-40B4-BE49-F238E27FC236}">
                <a16:creationId xmlns:a16="http://schemas.microsoft.com/office/drawing/2014/main" id="{FB63E287-5A71-5843-904F-E049D8FF0A39}"/>
              </a:ext>
            </a:extLst>
          </p:cNvPr>
          <p:cNvSpPr/>
          <p:nvPr/>
        </p:nvSpPr>
        <p:spPr bwMode="auto">
          <a:xfrm>
            <a:off x="10621923" y="2968052"/>
            <a:ext cx="3162925" cy="221854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business</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logic</a:t>
            </a:r>
          </a:p>
        </p:txBody>
      </p:sp>
      <p:cxnSp>
        <p:nvCxnSpPr>
          <p:cNvPr id="6" name="Straight Connector 5">
            <a:extLst>
              <a:ext uri="{FF2B5EF4-FFF2-40B4-BE49-F238E27FC236}">
                <a16:creationId xmlns:a16="http://schemas.microsoft.com/office/drawing/2014/main" id="{512180F8-8B6D-2E46-9D7C-F6C769D2EE1F}"/>
              </a:ext>
            </a:extLst>
          </p:cNvPr>
          <p:cNvCxnSpPr>
            <a:cxnSpLocks/>
          </p:cNvCxnSpPr>
          <p:nvPr/>
        </p:nvCxnSpPr>
        <p:spPr>
          <a:xfrm flipH="1">
            <a:off x="3837482" y="4077324"/>
            <a:ext cx="6625653" cy="0"/>
          </a:xfrm>
          <a:prstGeom prst="line">
            <a:avLst/>
          </a:prstGeom>
          <a:ln w="25400">
            <a:prstDash val="dash"/>
            <a:headEnd type="none"/>
            <a:tailEnd type="none"/>
          </a:ln>
        </p:spPr>
        <p:style>
          <a:lnRef idx="2">
            <a:schemeClr val="accent5"/>
          </a:lnRef>
          <a:fillRef idx="0">
            <a:schemeClr val="accent5"/>
          </a:fillRef>
          <a:effectRef idx="1">
            <a:schemeClr val="accent5"/>
          </a:effectRef>
          <a:fontRef idx="minor">
            <a:schemeClr val="tx1"/>
          </a:fontRef>
        </p:style>
      </p:cxnSp>
      <p:sp>
        <p:nvSpPr>
          <p:cNvPr id="7" name="Rounded Rectangle 6">
            <a:extLst>
              <a:ext uri="{FF2B5EF4-FFF2-40B4-BE49-F238E27FC236}">
                <a16:creationId xmlns:a16="http://schemas.microsoft.com/office/drawing/2014/main" id="{D65342E9-E106-964C-9128-374DB0345988}"/>
              </a:ext>
            </a:extLst>
          </p:cNvPr>
          <p:cNvSpPr/>
          <p:nvPr/>
        </p:nvSpPr>
        <p:spPr bwMode="auto">
          <a:xfrm>
            <a:off x="7135318" y="5186596"/>
            <a:ext cx="2115005" cy="1499017"/>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Function</a:t>
            </a:r>
          </a:p>
        </p:txBody>
      </p:sp>
      <p:sp>
        <p:nvSpPr>
          <p:cNvPr id="8" name="Rounded Rectangle 7">
            <a:extLst>
              <a:ext uri="{FF2B5EF4-FFF2-40B4-BE49-F238E27FC236}">
                <a16:creationId xmlns:a16="http://schemas.microsoft.com/office/drawing/2014/main" id="{165B567D-9AA1-3F49-9090-66CBE99BA5A7}"/>
              </a:ext>
            </a:extLst>
          </p:cNvPr>
          <p:cNvSpPr/>
          <p:nvPr/>
        </p:nvSpPr>
        <p:spPr bwMode="auto">
          <a:xfrm>
            <a:off x="4454436" y="4769098"/>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Event</a:t>
            </a:r>
          </a:p>
        </p:txBody>
      </p:sp>
      <p:sp>
        <p:nvSpPr>
          <p:cNvPr id="9" name="Rounded Rectangle 8">
            <a:extLst>
              <a:ext uri="{FF2B5EF4-FFF2-40B4-BE49-F238E27FC236}">
                <a16:creationId xmlns:a16="http://schemas.microsoft.com/office/drawing/2014/main" id="{D7255C8B-0BC7-F84E-B62D-4E39FCE7317A}"/>
              </a:ext>
            </a:extLst>
          </p:cNvPr>
          <p:cNvSpPr/>
          <p:nvPr/>
        </p:nvSpPr>
        <p:spPr bwMode="auto">
          <a:xfrm>
            <a:off x="4454436" y="6102110"/>
            <a:ext cx="1646562" cy="1167006"/>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Context</a:t>
            </a:r>
          </a:p>
        </p:txBody>
      </p:sp>
      <p:sp>
        <p:nvSpPr>
          <p:cNvPr id="13" name="Rounded Rectangle 12">
            <a:extLst>
              <a:ext uri="{FF2B5EF4-FFF2-40B4-BE49-F238E27FC236}">
                <a16:creationId xmlns:a16="http://schemas.microsoft.com/office/drawing/2014/main" id="{9DF1AE66-3797-B841-AFAA-FA3E238FB3DC}"/>
              </a:ext>
            </a:extLst>
          </p:cNvPr>
          <p:cNvSpPr/>
          <p:nvPr/>
        </p:nvSpPr>
        <p:spPr bwMode="auto">
          <a:xfrm>
            <a:off x="4454436" y="1456990"/>
            <a:ext cx="1646562" cy="218561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Load</a:t>
            </a:r>
          </a:p>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balancer</a:t>
            </a:r>
          </a:p>
        </p:txBody>
      </p:sp>
      <p:sp>
        <p:nvSpPr>
          <p:cNvPr id="14" name="Rounded Rectangle 13">
            <a:extLst>
              <a:ext uri="{FF2B5EF4-FFF2-40B4-BE49-F238E27FC236}">
                <a16:creationId xmlns:a16="http://schemas.microsoft.com/office/drawing/2014/main" id="{D449EA7D-5ACC-BC43-910B-75F53CBCD895}"/>
              </a:ext>
            </a:extLst>
          </p:cNvPr>
          <p:cNvSpPr/>
          <p:nvPr/>
        </p:nvSpPr>
        <p:spPr>
          <a:xfrm>
            <a:off x="6606710" y="1861726"/>
            <a:ext cx="2886035" cy="13761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pic>
        <p:nvPicPr>
          <p:cNvPr id="15" name="Picture 14">
            <a:extLst>
              <a:ext uri="{FF2B5EF4-FFF2-40B4-BE49-F238E27FC236}">
                <a16:creationId xmlns:a16="http://schemas.microsoft.com/office/drawing/2014/main" id="{E2C91BC3-6E03-EB40-8E78-4F705C65CDB9}"/>
              </a:ext>
            </a:extLst>
          </p:cNvPr>
          <p:cNvPicPr>
            <a:picLocks noChangeAspect="1"/>
          </p:cNvPicPr>
          <p:nvPr/>
        </p:nvPicPr>
        <p:blipFill rotWithShape="1">
          <a:blip r:embed="rId2"/>
          <a:srcRect b="36785"/>
          <a:stretch/>
        </p:blipFill>
        <p:spPr>
          <a:xfrm>
            <a:off x="6606710" y="1859327"/>
            <a:ext cx="1485702" cy="802219"/>
          </a:xfrm>
          <a:prstGeom prst="rect">
            <a:avLst/>
          </a:prstGeom>
        </p:spPr>
      </p:pic>
      <p:pic>
        <p:nvPicPr>
          <p:cNvPr id="16" name="Picture 15">
            <a:extLst>
              <a:ext uri="{FF2B5EF4-FFF2-40B4-BE49-F238E27FC236}">
                <a16:creationId xmlns:a16="http://schemas.microsoft.com/office/drawing/2014/main" id="{2069AC2C-73E2-1946-98BD-B6A5D0AD6BA5}"/>
              </a:ext>
            </a:extLst>
          </p:cNvPr>
          <p:cNvPicPr>
            <a:picLocks noChangeAspect="1"/>
          </p:cNvPicPr>
          <p:nvPr/>
        </p:nvPicPr>
        <p:blipFill rotWithShape="1">
          <a:blip r:embed="rId2"/>
          <a:srcRect b="36785"/>
          <a:stretch/>
        </p:blipFill>
        <p:spPr>
          <a:xfrm>
            <a:off x="7858570" y="2260436"/>
            <a:ext cx="1485702" cy="802219"/>
          </a:xfrm>
          <a:prstGeom prst="rect">
            <a:avLst/>
          </a:prstGeom>
        </p:spPr>
      </p:pic>
      <p:cxnSp>
        <p:nvCxnSpPr>
          <p:cNvPr id="18" name="Straight Arrow Connector 17">
            <a:extLst>
              <a:ext uri="{FF2B5EF4-FFF2-40B4-BE49-F238E27FC236}">
                <a16:creationId xmlns:a16="http://schemas.microsoft.com/office/drawing/2014/main" id="{2CFE7E92-6FAA-D34D-83E8-D22D9213CC60}"/>
              </a:ext>
            </a:extLst>
          </p:cNvPr>
          <p:cNvCxnSpPr>
            <a:cxnSpLocks/>
            <a:endCxn id="13" idx="1"/>
          </p:cNvCxnSpPr>
          <p:nvPr/>
        </p:nvCxnSpPr>
        <p:spPr>
          <a:xfrm flipV="1">
            <a:off x="2505706" y="2549800"/>
            <a:ext cx="1948730" cy="1527524"/>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E0670B0-179F-A54D-BC84-DB1D4FA5C7BA}"/>
              </a:ext>
            </a:extLst>
          </p:cNvPr>
          <p:cNvCxnSpPr>
            <a:cxnSpLocks/>
            <a:endCxn id="8" idx="1"/>
          </p:cNvCxnSpPr>
          <p:nvPr/>
        </p:nvCxnSpPr>
        <p:spPr>
          <a:xfrm>
            <a:off x="2505706" y="4077324"/>
            <a:ext cx="1948730" cy="1275277"/>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174279-6B67-BB47-9E85-E790E2F86530}"/>
              </a:ext>
            </a:extLst>
          </p:cNvPr>
          <p:cNvCxnSpPr>
            <a:stCxn id="8" idx="3"/>
            <a:endCxn id="7" idx="1"/>
          </p:cNvCxnSpPr>
          <p:nvPr/>
        </p:nvCxnSpPr>
        <p:spPr>
          <a:xfrm>
            <a:off x="6100998" y="5352601"/>
            <a:ext cx="1034320" cy="583504"/>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80A4CE3-6BEF-3045-924C-FDC2A84C6607}"/>
              </a:ext>
            </a:extLst>
          </p:cNvPr>
          <p:cNvCxnSpPr>
            <a:stCxn id="9" idx="3"/>
            <a:endCxn id="7" idx="1"/>
          </p:cNvCxnSpPr>
          <p:nvPr/>
        </p:nvCxnSpPr>
        <p:spPr>
          <a:xfrm flipV="1">
            <a:off x="6100998" y="5936105"/>
            <a:ext cx="1034320" cy="749508"/>
          </a:xfrm>
          <a:prstGeom prst="straightConnector1">
            <a:avLst/>
          </a:prstGeom>
          <a:ln w="635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AC73C7B-CEA8-994D-8C90-E418600C7127}"/>
              </a:ext>
            </a:extLst>
          </p:cNvPr>
          <p:cNvCxnSpPr>
            <a:stCxn id="14" idx="3"/>
            <a:endCxn id="4" idx="1"/>
          </p:cNvCxnSpPr>
          <p:nvPr/>
        </p:nvCxnSpPr>
        <p:spPr>
          <a:xfrm>
            <a:off x="9492745" y="2549802"/>
            <a:ext cx="1129178" cy="1527522"/>
          </a:xfrm>
          <a:prstGeom prst="straightConnector1">
            <a:avLst/>
          </a:prstGeom>
          <a:ln w="63500">
            <a:solidFill>
              <a:schemeClr val="accent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4AB405F-52E4-AE4C-88B8-E3B09C1CA14C}"/>
              </a:ext>
            </a:extLst>
          </p:cNvPr>
          <p:cNvCxnSpPr>
            <a:stCxn id="7" idx="3"/>
            <a:endCxn id="4" idx="1"/>
          </p:cNvCxnSpPr>
          <p:nvPr/>
        </p:nvCxnSpPr>
        <p:spPr>
          <a:xfrm flipV="1">
            <a:off x="9250323" y="4077324"/>
            <a:ext cx="1371600" cy="1858781"/>
          </a:xfrm>
          <a:prstGeom prst="straightConnector1">
            <a:avLst/>
          </a:prstGeom>
          <a:ln w="635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1AEEEB8-3B82-934C-A747-49A3B247F7DC}"/>
              </a:ext>
            </a:extLst>
          </p:cNvPr>
          <p:cNvCxnSpPr>
            <a:cxnSpLocks/>
            <a:stCxn id="13" idx="3"/>
          </p:cNvCxnSpPr>
          <p:nvPr/>
        </p:nvCxnSpPr>
        <p:spPr>
          <a:xfrm flipV="1">
            <a:off x="6100998" y="2549799"/>
            <a:ext cx="614012" cy="1"/>
          </a:xfrm>
          <a:prstGeom prst="straightConnector1">
            <a:avLst/>
          </a:prstGeom>
          <a:ln w="635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1" name="Graphic 42">
            <a:extLst>
              <a:ext uri="{FF2B5EF4-FFF2-40B4-BE49-F238E27FC236}">
                <a16:creationId xmlns:a16="http://schemas.microsoft.com/office/drawing/2014/main" id="{320B2825-9115-AC43-9546-BE3FA88817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9539" y="3311170"/>
            <a:ext cx="1069052" cy="1532308"/>
          </a:xfrm>
          <a:prstGeom prst="rect">
            <a:avLst/>
          </a:prstGeom>
        </p:spPr>
      </p:pic>
    </p:spTree>
    <p:extLst>
      <p:ext uri="{BB962C8B-B14F-4D97-AF65-F5344CB8AC3E}">
        <p14:creationId xmlns:p14="http://schemas.microsoft.com/office/powerpoint/2010/main" val="11846680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rocess 1">
            <a:extLst>
              <a:ext uri="{FF2B5EF4-FFF2-40B4-BE49-F238E27FC236}">
                <a16:creationId xmlns:a16="http://schemas.microsoft.com/office/drawing/2014/main" id="{FC07775F-F372-F741-8AB2-E9FB3A7404B1}"/>
              </a:ext>
            </a:extLst>
          </p:cNvPr>
          <p:cNvSpPr/>
          <p:nvPr/>
        </p:nvSpPr>
        <p:spPr bwMode="auto">
          <a:xfrm>
            <a:off x="342659" y="1758220"/>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Runtime environment compatible with AWS Lambda?</a:t>
            </a:r>
          </a:p>
          <a:p>
            <a:pPr algn="ctr" defTabSz="932435" fontAlgn="base">
              <a:lnSpc>
                <a:spcPct val="90000"/>
              </a:lnSpc>
              <a:spcBef>
                <a:spcPct val="0"/>
              </a:spcBef>
              <a:spcAft>
                <a:spcPct val="0"/>
              </a:spcAft>
            </a:pPr>
            <a:r>
              <a:rPr lang="en-US" sz="1100" i="1" dirty="0">
                <a:solidFill>
                  <a:schemeClr val="bg1"/>
                </a:solidFill>
                <a:latin typeface="Amazon Ember"/>
                <a:ea typeface="Segoe UI" pitchFamily="34" charset="0"/>
                <a:cs typeface="Segoe UI" pitchFamily="34" charset="0"/>
              </a:rPr>
              <a:t>.NET Core, Go, Java, Python, or Node.js</a:t>
            </a:r>
            <a:endParaRPr lang="en-US" sz="1400" i="1" dirty="0">
              <a:solidFill>
                <a:schemeClr val="bg1"/>
              </a:solidFill>
              <a:latin typeface="Amazon Ember"/>
              <a:ea typeface="Segoe UI" pitchFamily="34" charset="0"/>
              <a:cs typeface="Segoe UI" pitchFamily="34" charset="0"/>
            </a:endParaRPr>
          </a:p>
        </p:txBody>
      </p:sp>
      <p:grpSp>
        <p:nvGrpSpPr>
          <p:cNvPr id="77" name="Group 76">
            <a:extLst>
              <a:ext uri="{FF2B5EF4-FFF2-40B4-BE49-F238E27FC236}">
                <a16:creationId xmlns:a16="http://schemas.microsoft.com/office/drawing/2014/main" id="{AA0549D2-881F-9844-B82F-BC9AD3C148E7}"/>
              </a:ext>
            </a:extLst>
          </p:cNvPr>
          <p:cNvGrpSpPr/>
          <p:nvPr/>
        </p:nvGrpSpPr>
        <p:grpSpPr>
          <a:xfrm>
            <a:off x="7269087" y="1738763"/>
            <a:ext cx="2434334" cy="1156476"/>
            <a:chOff x="7269086" y="1325103"/>
            <a:chExt cx="2434334" cy="1156476"/>
          </a:xfrm>
        </p:grpSpPr>
        <p:sp>
          <p:nvSpPr>
            <p:cNvPr id="4" name="Process 3">
              <a:extLst>
                <a:ext uri="{FF2B5EF4-FFF2-40B4-BE49-F238E27FC236}">
                  <a16:creationId xmlns:a16="http://schemas.microsoft.com/office/drawing/2014/main" id="{0815A928-4E36-7240-8556-08305603D7DF}"/>
                </a:ext>
              </a:extLst>
            </p:cNvPr>
            <p:cNvSpPr/>
            <p:nvPr/>
          </p:nvSpPr>
          <p:spPr bwMode="auto">
            <a:xfrm>
              <a:off x="8011780" y="1325103"/>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Unknown demand and below RPS breakeven  </a:t>
              </a:r>
            </a:p>
          </p:txBody>
        </p:sp>
        <p:cxnSp>
          <p:nvCxnSpPr>
            <p:cNvPr id="9" name="Straight Arrow Connector 8">
              <a:extLst>
                <a:ext uri="{FF2B5EF4-FFF2-40B4-BE49-F238E27FC236}">
                  <a16:creationId xmlns:a16="http://schemas.microsoft.com/office/drawing/2014/main" id="{98A37F7E-E5E4-7241-A4D2-C429373901F4}"/>
                </a:ext>
              </a:extLst>
            </p:cNvPr>
            <p:cNvCxnSpPr>
              <a:cxnSpLocks/>
              <a:stCxn id="3" idx="3"/>
              <a:endCxn id="4" idx="1"/>
            </p:cNvCxnSpPr>
            <p:nvPr/>
          </p:nvCxnSpPr>
          <p:spPr>
            <a:xfrm flipV="1">
              <a:off x="7308955" y="1903341"/>
              <a:ext cx="702825" cy="97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656A708-9502-0A47-981E-1F39C70A1BD4}"/>
                </a:ext>
              </a:extLst>
            </p:cNvPr>
            <p:cNvSpPr txBox="1"/>
            <p:nvPr/>
          </p:nvSpPr>
          <p:spPr>
            <a:xfrm>
              <a:off x="7269086"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79" name="Group 78">
            <a:extLst>
              <a:ext uri="{FF2B5EF4-FFF2-40B4-BE49-F238E27FC236}">
                <a16:creationId xmlns:a16="http://schemas.microsoft.com/office/drawing/2014/main" id="{C1776726-1B64-B340-83BD-FF104A414101}"/>
              </a:ext>
            </a:extLst>
          </p:cNvPr>
          <p:cNvGrpSpPr/>
          <p:nvPr/>
        </p:nvGrpSpPr>
        <p:grpSpPr>
          <a:xfrm>
            <a:off x="9663553" y="1730974"/>
            <a:ext cx="2434333" cy="1156476"/>
            <a:chOff x="9663551" y="1317314"/>
            <a:chExt cx="2434333" cy="1156476"/>
          </a:xfrm>
        </p:grpSpPr>
        <p:sp>
          <p:nvSpPr>
            <p:cNvPr id="5" name="Process 4">
              <a:extLst>
                <a:ext uri="{FF2B5EF4-FFF2-40B4-BE49-F238E27FC236}">
                  <a16:creationId xmlns:a16="http://schemas.microsoft.com/office/drawing/2014/main" id="{78F0EC33-B470-B84C-A9B5-55A641E1CEDB}"/>
                </a:ext>
              </a:extLst>
            </p:cNvPr>
            <p:cNvSpPr/>
            <p:nvPr/>
          </p:nvSpPr>
          <p:spPr bwMode="auto">
            <a:xfrm>
              <a:off x="10406244" y="1317314"/>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Inter-container communication* or storage-intensive?</a:t>
              </a:r>
            </a:p>
          </p:txBody>
        </p:sp>
        <p:cxnSp>
          <p:nvCxnSpPr>
            <p:cNvPr id="11" name="Straight Arrow Connector 10">
              <a:extLst>
                <a:ext uri="{FF2B5EF4-FFF2-40B4-BE49-F238E27FC236}">
                  <a16:creationId xmlns:a16="http://schemas.microsoft.com/office/drawing/2014/main" id="{2BF55A78-EC82-964A-81E2-49DB7E74C890}"/>
                </a:ext>
              </a:extLst>
            </p:cNvPr>
            <p:cNvCxnSpPr>
              <a:stCxn id="4" idx="3"/>
              <a:endCxn id="5" idx="1"/>
            </p:cNvCxnSpPr>
            <p:nvPr/>
          </p:nvCxnSpPr>
          <p:spPr>
            <a:xfrm flipV="1">
              <a:off x="9703420" y="1895552"/>
              <a:ext cx="702824" cy="18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6065A2F-7CE8-5F4A-92ED-3B275F3937A3}"/>
                </a:ext>
              </a:extLst>
            </p:cNvPr>
            <p:cNvSpPr txBox="1"/>
            <p:nvPr/>
          </p:nvSpPr>
          <p:spPr>
            <a:xfrm>
              <a:off x="966355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sp>
        <p:nvSpPr>
          <p:cNvPr id="16" name="Process 15">
            <a:extLst>
              <a:ext uri="{FF2B5EF4-FFF2-40B4-BE49-F238E27FC236}">
                <a16:creationId xmlns:a16="http://schemas.microsoft.com/office/drawing/2014/main" id="{0A4C7C0E-1730-BD44-A89C-73E2BA94B15B}"/>
              </a:ext>
            </a:extLst>
          </p:cNvPr>
          <p:cNvSpPr/>
          <p:nvPr/>
        </p:nvSpPr>
        <p:spPr bwMode="auto">
          <a:xfrm>
            <a:off x="4852445" y="3826046"/>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 orchestration portability OR open source fan?</a:t>
            </a:r>
          </a:p>
        </p:txBody>
      </p:sp>
      <p:grpSp>
        <p:nvGrpSpPr>
          <p:cNvPr id="82" name="Group 81">
            <a:extLst>
              <a:ext uri="{FF2B5EF4-FFF2-40B4-BE49-F238E27FC236}">
                <a16:creationId xmlns:a16="http://schemas.microsoft.com/office/drawing/2014/main" id="{ED85C59B-5C86-3F43-8986-025DC5A49D27}"/>
              </a:ext>
            </a:extLst>
          </p:cNvPr>
          <p:cNvGrpSpPr/>
          <p:nvPr/>
        </p:nvGrpSpPr>
        <p:grpSpPr>
          <a:xfrm>
            <a:off x="7029812" y="4061846"/>
            <a:ext cx="3978661" cy="706271"/>
            <a:chOff x="4724531" y="5224915"/>
            <a:chExt cx="3978660" cy="706271"/>
          </a:xfrm>
        </p:grpSpPr>
        <p:sp>
          <p:nvSpPr>
            <p:cNvPr id="31" name="TextBox 30">
              <a:extLst>
                <a:ext uri="{FF2B5EF4-FFF2-40B4-BE49-F238E27FC236}">
                  <a16:creationId xmlns:a16="http://schemas.microsoft.com/office/drawing/2014/main" id="{00293810-2342-8142-9866-CF2773CB5FF1}"/>
                </a:ext>
              </a:extLst>
            </p:cNvPr>
            <p:cNvSpPr txBox="1"/>
            <p:nvPr/>
          </p:nvSpPr>
          <p:spPr>
            <a:xfrm>
              <a:off x="6965151" y="5354711"/>
              <a:ext cx="1738040" cy="461665"/>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EKS</a:t>
              </a:r>
            </a:p>
          </p:txBody>
        </p:sp>
        <p:pic>
          <p:nvPicPr>
            <p:cNvPr id="35" name="Picture 34">
              <a:extLst>
                <a:ext uri="{FF2B5EF4-FFF2-40B4-BE49-F238E27FC236}">
                  <a16:creationId xmlns:a16="http://schemas.microsoft.com/office/drawing/2014/main" id="{5F122125-6122-3043-92F3-C59E04834759}"/>
                </a:ext>
              </a:extLst>
            </p:cNvPr>
            <p:cNvPicPr>
              <a:picLocks noChangeAspect="1"/>
            </p:cNvPicPr>
            <p:nvPr/>
          </p:nvPicPr>
          <p:blipFill>
            <a:blip r:embed="rId3"/>
            <a:stretch>
              <a:fillRect/>
            </a:stretch>
          </p:blipFill>
          <p:spPr>
            <a:xfrm>
              <a:off x="6325071" y="5239900"/>
              <a:ext cx="640080" cy="691286"/>
            </a:xfrm>
            <a:prstGeom prst="rect">
              <a:avLst/>
            </a:prstGeom>
          </p:spPr>
        </p:pic>
        <p:cxnSp>
          <p:nvCxnSpPr>
            <p:cNvPr id="56" name="Straight Arrow Connector 55">
              <a:extLst>
                <a:ext uri="{FF2B5EF4-FFF2-40B4-BE49-F238E27FC236}">
                  <a16:creationId xmlns:a16="http://schemas.microsoft.com/office/drawing/2014/main" id="{86FA4795-67C7-054A-B887-B5789ACEC4F5}"/>
                </a:ext>
              </a:extLst>
            </p:cNvPr>
            <p:cNvCxnSpPr>
              <a:cxnSpLocks/>
              <a:stCxn id="16" idx="3"/>
              <a:endCxn id="35" idx="1"/>
            </p:cNvCxnSpPr>
            <p:nvPr/>
          </p:nvCxnSpPr>
          <p:spPr>
            <a:xfrm>
              <a:off x="4724531" y="5578241"/>
              <a:ext cx="1600540" cy="73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7766748-C071-8F4B-BDCD-D1AAAD5EE884}"/>
                </a:ext>
              </a:extLst>
            </p:cNvPr>
            <p:cNvSpPr txBox="1"/>
            <p:nvPr/>
          </p:nvSpPr>
          <p:spPr>
            <a:xfrm>
              <a:off x="5133520" y="5224915"/>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3" name="Group 82">
            <a:extLst>
              <a:ext uri="{FF2B5EF4-FFF2-40B4-BE49-F238E27FC236}">
                <a16:creationId xmlns:a16="http://schemas.microsoft.com/office/drawing/2014/main" id="{790AE398-F002-8C46-9385-05AF6E428577}"/>
              </a:ext>
            </a:extLst>
          </p:cNvPr>
          <p:cNvGrpSpPr/>
          <p:nvPr/>
        </p:nvGrpSpPr>
        <p:grpSpPr>
          <a:xfrm>
            <a:off x="4856294" y="4982522"/>
            <a:ext cx="2177366" cy="1764572"/>
            <a:chOff x="2727862" y="4746615"/>
            <a:chExt cx="2177366" cy="1764572"/>
          </a:xfrm>
        </p:grpSpPr>
        <p:sp>
          <p:nvSpPr>
            <p:cNvPr id="17" name="Process 16">
              <a:extLst>
                <a:ext uri="{FF2B5EF4-FFF2-40B4-BE49-F238E27FC236}">
                  <a16:creationId xmlns:a16="http://schemas.microsoft.com/office/drawing/2014/main" id="{7B100B29-3F83-3B48-A206-69F2A4800A95}"/>
                </a:ext>
              </a:extLst>
            </p:cNvPr>
            <p:cNvSpPr/>
            <p:nvPr/>
          </p:nvSpPr>
          <p:spPr bwMode="auto">
            <a:xfrm>
              <a:off x="2727862" y="5354711"/>
              <a:ext cx="2177366"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Are you comfortable managing your own infrastructure?</a:t>
              </a:r>
            </a:p>
          </p:txBody>
        </p:sp>
        <p:cxnSp>
          <p:nvCxnSpPr>
            <p:cNvPr id="58" name="Straight Arrow Connector 57">
              <a:extLst>
                <a:ext uri="{FF2B5EF4-FFF2-40B4-BE49-F238E27FC236}">
                  <a16:creationId xmlns:a16="http://schemas.microsoft.com/office/drawing/2014/main" id="{24DC8AC7-3B95-B24E-85C1-ECBF5582498F}"/>
                </a:ext>
              </a:extLst>
            </p:cNvPr>
            <p:cNvCxnSpPr>
              <a:cxnSpLocks/>
              <a:stCxn id="16" idx="2"/>
              <a:endCxn id="17" idx="0"/>
            </p:cNvCxnSpPr>
            <p:nvPr/>
          </p:nvCxnSpPr>
          <p:spPr>
            <a:xfrm>
              <a:off x="3812696" y="4746615"/>
              <a:ext cx="3849" cy="6080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91C1E564-41DA-C44B-837D-BD94083F9A53}"/>
                </a:ext>
              </a:extLst>
            </p:cNvPr>
            <p:cNvSpPr txBox="1"/>
            <p:nvPr/>
          </p:nvSpPr>
          <p:spPr>
            <a:xfrm>
              <a:off x="3214834" y="4810933"/>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4" name="Group 83">
            <a:extLst>
              <a:ext uri="{FF2B5EF4-FFF2-40B4-BE49-F238E27FC236}">
                <a16:creationId xmlns:a16="http://schemas.microsoft.com/office/drawing/2014/main" id="{DC08C83A-2C83-1C47-B0C1-B293A5FCEAFF}"/>
              </a:ext>
            </a:extLst>
          </p:cNvPr>
          <p:cNvGrpSpPr/>
          <p:nvPr/>
        </p:nvGrpSpPr>
        <p:grpSpPr>
          <a:xfrm>
            <a:off x="982867" y="5827150"/>
            <a:ext cx="9827957" cy="691288"/>
            <a:chOff x="319482" y="5413489"/>
            <a:chExt cx="9827956" cy="691287"/>
          </a:xfrm>
        </p:grpSpPr>
        <p:sp>
          <p:nvSpPr>
            <p:cNvPr id="32" name="TextBox 31">
              <a:extLst>
                <a:ext uri="{FF2B5EF4-FFF2-40B4-BE49-F238E27FC236}">
                  <a16:creationId xmlns:a16="http://schemas.microsoft.com/office/drawing/2014/main" id="{C071430D-2592-C14D-9297-15BD3CB08085}"/>
                </a:ext>
              </a:extLst>
            </p:cNvPr>
            <p:cNvSpPr txBox="1"/>
            <p:nvPr/>
          </p:nvSpPr>
          <p:spPr>
            <a:xfrm>
              <a:off x="8407090" y="5528301"/>
              <a:ext cx="1740348"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24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33" name="TextBox 32">
              <a:extLst>
                <a:ext uri="{FF2B5EF4-FFF2-40B4-BE49-F238E27FC236}">
                  <a16:creationId xmlns:a16="http://schemas.microsoft.com/office/drawing/2014/main" id="{F52D82EE-0BF4-F548-A248-E00DCA3F119D}"/>
                </a:ext>
              </a:extLst>
            </p:cNvPr>
            <p:cNvSpPr txBox="1"/>
            <p:nvPr/>
          </p:nvSpPr>
          <p:spPr>
            <a:xfrm>
              <a:off x="1095026" y="5535580"/>
              <a:ext cx="1770549" cy="461664"/>
            </a:xfrm>
            <a:prstGeom prst="rect">
              <a:avLst/>
            </a:prstGeom>
            <a:noFill/>
          </p:spPr>
          <p:txBody>
            <a:bodyPr wrap="non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 </a:t>
              </a:r>
              <a:r>
                <a:rPr lang="en-US" sz="2400" dirty="0" err="1">
                  <a:latin typeface="Amazon Ember" panose="020B0603020204020204" pitchFamily="34" charset="0"/>
                  <a:ea typeface="Amazon Ember" panose="020B0603020204020204" pitchFamily="34" charset="0"/>
                  <a:cs typeface="Amazon Ember" panose="020B0603020204020204" pitchFamily="34" charset="0"/>
                </a:rPr>
                <a:t>Fargate</a:t>
              </a:r>
              <a:endParaRPr lang="en-US" sz="24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34" name="Picture 33">
              <a:extLst>
                <a:ext uri="{FF2B5EF4-FFF2-40B4-BE49-F238E27FC236}">
                  <a16:creationId xmlns:a16="http://schemas.microsoft.com/office/drawing/2014/main" id="{4C16E8D1-17DB-434C-B6FE-474FD32F0A9F}"/>
                </a:ext>
              </a:extLst>
            </p:cNvPr>
            <p:cNvPicPr>
              <a:picLocks noChangeAspect="1"/>
            </p:cNvPicPr>
            <p:nvPr/>
          </p:nvPicPr>
          <p:blipFill>
            <a:blip r:embed="rId4"/>
            <a:stretch>
              <a:fillRect/>
            </a:stretch>
          </p:blipFill>
          <p:spPr>
            <a:xfrm>
              <a:off x="7726116" y="5413489"/>
              <a:ext cx="640080" cy="691287"/>
            </a:xfrm>
            <a:prstGeom prst="rect">
              <a:avLst/>
            </a:prstGeom>
          </p:spPr>
        </p:pic>
        <p:pic>
          <p:nvPicPr>
            <p:cNvPr id="36" name="Picture 35">
              <a:extLst>
                <a:ext uri="{FF2B5EF4-FFF2-40B4-BE49-F238E27FC236}">
                  <a16:creationId xmlns:a16="http://schemas.microsoft.com/office/drawing/2014/main" id="{255A198B-43CD-2647-B9A9-60573B0B9FC1}"/>
                </a:ext>
              </a:extLst>
            </p:cNvPr>
            <p:cNvPicPr>
              <a:picLocks noChangeAspect="1"/>
            </p:cNvPicPr>
            <p:nvPr/>
          </p:nvPicPr>
          <p:blipFill>
            <a:blip r:embed="rId5"/>
            <a:stretch>
              <a:fillRect/>
            </a:stretch>
          </p:blipFill>
          <p:spPr>
            <a:xfrm>
              <a:off x="319482" y="5452584"/>
              <a:ext cx="640080" cy="640080"/>
            </a:xfrm>
            <a:prstGeom prst="rect">
              <a:avLst/>
            </a:prstGeom>
          </p:spPr>
        </p:pic>
        <p:cxnSp>
          <p:nvCxnSpPr>
            <p:cNvPr id="60" name="Straight Arrow Connector 59">
              <a:extLst>
                <a:ext uri="{FF2B5EF4-FFF2-40B4-BE49-F238E27FC236}">
                  <a16:creationId xmlns:a16="http://schemas.microsoft.com/office/drawing/2014/main" id="{47331709-0606-0E42-9A51-B9B0F6C0CF72}"/>
                </a:ext>
              </a:extLst>
            </p:cNvPr>
            <p:cNvCxnSpPr>
              <a:cxnSpLocks/>
            </p:cNvCxnSpPr>
            <p:nvPr/>
          </p:nvCxnSpPr>
          <p:spPr>
            <a:xfrm>
              <a:off x="6352346" y="5756768"/>
              <a:ext cx="136226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FBE2724-B5C1-724C-A525-739054600EB5}"/>
                </a:ext>
              </a:extLst>
            </p:cNvPr>
            <p:cNvCxnSpPr>
              <a:cxnSpLocks/>
            </p:cNvCxnSpPr>
            <p:nvPr/>
          </p:nvCxnSpPr>
          <p:spPr>
            <a:xfrm flipH="1">
              <a:off x="3136928" y="5756768"/>
              <a:ext cx="103805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61A0682-7F2B-7B49-8BE2-D1697641E77B}"/>
                </a:ext>
              </a:extLst>
            </p:cNvPr>
            <p:cNvSpPr txBox="1"/>
            <p:nvPr/>
          </p:nvSpPr>
          <p:spPr>
            <a:xfrm>
              <a:off x="664566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70" name="TextBox 69">
              <a:extLst>
                <a:ext uri="{FF2B5EF4-FFF2-40B4-BE49-F238E27FC236}">
                  <a16:creationId xmlns:a16="http://schemas.microsoft.com/office/drawing/2014/main" id="{1EBD5153-308E-494C-9123-386630FFE805}"/>
                </a:ext>
              </a:extLst>
            </p:cNvPr>
            <p:cNvSpPr txBox="1"/>
            <p:nvPr/>
          </p:nvSpPr>
          <p:spPr>
            <a:xfrm>
              <a:off x="3264673" y="5427785"/>
              <a:ext cx="782562" cy="461664"/>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59" name="Group 58">
            <a:extLst>
              <a:ext uri="{FF2B5EF4-FFF2-40B4-BE49-F238E27FC236}">
                <a16:creationId xmlns:a16="http://schemas.microsoft.com/office/drawing/2014/main" id="{2766E6E0-6E03-874F-BF81-AA4C875EBC82}"/>
              </a:ext>
            </a:extLst>
          </p:cNvPr>
          <p:cNvGrpSpPr/>
          <p:nvPr/>
        </p:nvGrpSpPr>
        <p:grpSpPr>
          <a:xfrm>
            <a:off x="2441317" y="1756016"/>
            <a:ext cx="2473175" cy="1156476"/>
            <a:chOff x="2441315" y="1342356"/>
            <a:chExt cx="2473175" cy="1156476"/>
          </a:xfrm>
        </p:grpSpPr>
        <p:cxnSp>
          <p:nvCxnSpPr>
            <p:cNvPr id="7" name="Straight Arrow Connector 6">
              <a:extLst>
                <a:ext uri="{FF2B5EF4-FFF2-40B4-BE49-F238E27FC236}">
                  <a16:creationId xmlns:a16="http://schemas.microsoft.com/office/drawing/2014/main" id="{1CF6081B-F852-DD47-A737-FAA468C5E957}"/>
                </a:ext>
              </a:extLst>
            </p:cNvPr>
            <p:cNvCxnSpPr>
              <a:stCxn id="2" idx="3"/>
              <a:endCxn id="57" idx="1"/>
            </p:cNvCxnSpPr>
            <p:nvPr/>
          </p:nvCxnSpPr>
          <p:spPr>
            <a:xfrm flipV="1">
              <a:off x="2520025" y="1920594"/>
              <a:ext cx="702825" cy="130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8828D6E-2168-AC41-819C-A9868D4B5B9C}"/>
                </a:ext>
              </a:extLst>
            </p:cNvPr>
            <p:cNvSpPr txBox="1"/>
            <p:nvPr/>
          </p:nvSpPr>
          <p:spPr>
            <a:xfrm>
              <a:off x="2441315" y="1498078"/>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sp>
          <p:nvSpPr>
            <p:cNvPr id="57" name="Process 2">
              <a:extLst>
                <a:ext uri="{FF2B5EF4-FFF2-40B4-BE49-F238E27FC236}">
                  <a16:creationId xmlns:a16="http://schemas.microsoft.com/office/drawing/2014/main" id="{75659512-DFFA-7343-86C0-54B1B37A2D1F}"/>
                </a:ext>
              </a:extLst>
            </p:cNvPr>
            <p:cNvSpPr/>
            <p:nvPr/>
          </p:nvSpPr>
          <p:spPr bwMode="auto">
            <a:xfrm>
              <a:off x="3222850" y="1342356"/>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Deployment Package size</a:t>
              </a:r>
            </a:p>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&lt;= 50MB</a:t>
              </a:r>
            </a:p>
          </p:txBody>
        </p:sp>
      </p:grpSp>
      <p:grpSp>
        <p:nvGrpSpPr>
          <p:cNvPr id="61" name="Group 60">
            <a:extLst>
              <a:ext uri="{FF2B5EF4-FFF2-40B4-BE49-F238E27FC236}">
                <a16:creationId xmlns:a16="http://schemas.microsoft.com/office/drawing/2014/main" id="{4C230384-53C9-FE42-B223-46FBB5E388B0}"/>
              </a:ext>
            </a:extLst>
          </p:cNvPr>
          <p:cNvGrpSpPr/>
          <p:nvPr/>
        </p:nvGrpSpPr>
        <p:grpSpPr>
          <a:xfrm>
            <a:off x="4874621" y="1748491"/>
            <a:ext cx="2434334" cy="1156476"/>
            <a:chOff x="4874621" y="1334831"/>
            <a:chExt cx="2434334" cy="1156476"/>
          </a:xfrm>
        </p:grpSpPr>
        <p:sp>
          <p:nvSpPr>
            <p:cNvPr id="3" name="Process 2">
              <a:extLst>
                <a:ext uri="{FF2B5EF4-FFF2-40B4-BE49-F238E27FC236}">
                  <a16:creationId xmlns:a16="http://schemas.microsoft.com/office/drawing/2014/main" id="{75659512-DFFA-7343-86C0-54B1B37A2D1F}"/>
                </a:ext>
              </a:extLst>
            </p:cNvPr>
            <p:cNvSpPr/>
            <p:nvPr/>
          </p:nvSpPr>
          <p:spPr bwMode="auto">
            <a:xfrm>
              <a:off x="5617315" y="1334831"/>
              <a:ext cx="1691640" cy="1156476"/>
            </a:xfrm>
            <a:prstGeom prst="flowChartProcess">
              <a:avLst/>
            </a:prstGeom>
            <a:ln w="15875">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35" fontAlgn="base">
                <a:lnSpc>
                  <a:spcPct val="90000"/>
                </a:lnSpc>
                <a:spcBef>
                  <a:spcPct val="0"/>
                </a:spcBef>
                <a:spcAft>
                  <a:spcPct val="0"/>
                </a:spcAft>
              </a:pPr>
              <a:r>
                <a:rPr lang="en-US" sz="1400" dirty="0">
                  <a:solidFill>
                    <a:schemeClr val="bg1"/>
                  </a:solidFill>
                  <a:latin typeface="Amazon Ember"/>
                  <a:ea typeface="Segoe UI" pitchFamily="34" charset="0"/>
                  <a:cs typeface="Segoe UI" pitchFamily="34" charset="0"/>
                </a:rPr>
                <a:t>Desired Service runtime &lt;= 15 minutes?</a:t>
              </a:r>
            </a:p>
          </p:txBody>
        </p:sp>
        <p:cxnSp>
          <p:nvCxnSpPr>
            <p:cNvPr id="72" name="Straight Arrow Connector 71">
              <a:extLst>
                <a:ext uri="{FF2B5EF4-FFF2-40B4-BE49-F238E27FC236}">
                  <a16:creationId xmlns:a16="http://schemas.microsoft.com/office/drawing/2014/main" id="{2BF55A78-EC82-964A-81E2-49DB7E74C890}"/>
                </a:ext>
              </a:extLst>
            </p:cNvPr>
            <p:cNvCxnSpPr>
              <a:cxnSpLocks/>
              <a:stCxn id="57" idx="3"/>
              <a:endCxn id="3" idx="1"/>
            </p:cNvCxnSpPr>
            <p:nvPr/>
          </p:nvCxnSpPr>
          <p:spPr>
            <a:xfrm flipV="1">
              <a:off x="4914490" y="1913069"/>
              <a:ext cx="702825" cy="184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8828D6E-2168-AC41-819C-A9868D4B5B9C}"/>
                </a:ext>
              </a:extLst>
            </p:cNvPr>
            <p:cNvSpPr txBox="1"/>
            <p:nvPr/>
          </p:nvSpPr>
          <p:spPr>
            <a:xfrm>
              <a:off x="4874621" y="1498077"/>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grpSp>
      <p:grpSp>
        <p:nvGrpSpPr>
          <p:cNvPr id="80" name="Group 79">
            <a:extLst>
              <a:ext uri="{FF2B5EF4-FFF2-40B4-BE49-F238E27FC236}">
                <a16:creationId xmlns:a16="http://schemas.microsoft.com/office/drawing/2014/main" id="{BDA66AC8-4BDD-1149-88CC-EF3697CFB8B4}"/>
              </a:ext>
            </a:extLst>
          </p:cNvPr>
          <p:cNvGrpSpPr/>
          <p:nvPr/>
        </p:nvGrpSpPr>
        <p:grpSpPr>
          <a:xfrm>
            <a:off x="12058016" y="1911737"/>
            <a:ext cx="2469244" cy="1160001"/>
            <a:chOff x="12058015" y="1498076"/>
            <a:chExt cx="2469244" cy="1160000"/>
          </a:xfrm>
        </p:grpSpPr>
        <p:sp>
          <p:nvSpPr>
            <p:cNvPr id="30" name="TextBox 29">
              <a:extLst>
                <a:ext uri="{FF2B5EF4-FFF2-40B4-BE49-F238E27FC236}">
                  <a16:creationId xmlns:a16="http://schemas.microsoft.com/office/drawing/2014/main" id="{B75575AD-C80F-B040-800D-3179CDFA7630}"/>
                </a:ext>
              </a:extLst>
            </p:cNvPr>
            <p:cNvSpPr txBox="1"/>
            <p:nvPr/>
          </p:nvSpPr>
          <p:spPr>
            <a:xfrm>
              <a:off x="12375151" y="2196411"/>
              <a:ext cx="2152108" cy="461665"/>
            </a:xfrm>
            <a:prstGeom prst="rect">
              <a:avLst/>
            </a:prstGeom>
            <a:noFill/>
          </p:spPr>
          <p:txBody>
            <a:bodyPr wrap="square" rtlCol="0">
              <a:spAutoFit/>
            </a:bodyPr>
            <a:lstStyle/>
            <a:p>
              <a:pPr defTabSz="1097168"/>
              <a:r>
                <a:rPr lang="en-US" sz="2400" b="1" dirty="0">
                  <a:latin typeface="Amazon Ember" panose="020B0603020204020204" pitchFamily="34" charset="0"/>
                  <a:ea typeface="Amazon Ember" panose="020B0603020204020204" pitchFamily="34" charset="0"/>
                  <a:cs typeface="Amazon Ember" panose="020B0603020204020204" pitchFamily="34" charset="0"/>
                </a:rPr>
                <a:t>AWS</a:t>
              </a:r>
              <a:r>
                <a:rPr lang="en-US" sz="2400" dirty="0">
                  <a:latin typeface="Amazon Ember" panose="020B0603020204020204" pitchFamily="34" charset="0"/>
                  <a:ea typeface="Amazon Ember" panose="020B0603020204020204" pitchFamily="34" charset="0"/>
                  <a:cs typeface="Amazon Ember" panose="020B0603020204020204" pitchFamily="34" charset="0"/>
                </a:rPr>
                <a:t> Lambda</a:t>
              </a:r>
            </a:p>
          </p:txBody>
        </p:sp>
        <p:pic>
          <p:nvPicPr>
            <p:cNvPr id="37" name="Picture 36">
              <a:extLst>
                <a:ext uri="{FF2B5EF4-FFF2-40B4-BE49-F238E27FC236}">
                  <a16:creationId xmlns:a16="http://schemas.microsoft.com/office/drawing/2014/main" id="{7FF67843-6CB5-2040-A768-319F18F56013}"/>
                </a:ext>
              </a:extLst>
            </p:cNvPr>
            <p:cNvPicPr>
              <a:picLocks noChangeAspect="1"/>
            </p:cNvPicPr>
            <p:nvPr/>
          </p:nvPicPr>
          <p:blipFill>
            <a:blip r:embed="rId6"/>
            <a:stretch>
              <a:fillRect/>
            </a:stretch>
          </p:blipFill>
          <p:spPr>
            <a:xfrm>
              <a:off x="13131165" y="1556116"/>
              <a:ext cx="640080" cy="640080"/>
            </a:xfrm>
            <a:prstGeom prst="rect">
              <a:avLst/>
            </a:prstGeom>
          </p:spPr>
        </p:pic>
        <p:cxnSp>
          <p:nvCxnSpPr>
            <p:cNvPr id="63" name="Straight Arrow Connector 62">
              <a:extLst>
                <a:ext uri="{FF2B5EF4-FFF2-40B4-BE49-F238E27FC236}">
                  <a16:creationId xmlns:a16="http://schemas.microsoft.com/office/drawing/2014/main" id="{E7221246-5E6D-5244-B9D0-2E8AD17861D1}"/>
                </a:ext>
              </a:extLst>
            </p:cNvPr>
            <p:cNvCxnSpPr/>
            <p:nvPr/>
          </p:nvCxnSpPr>
          <p:spPr>
            <a:xfrm flipV="1">
              <a:off x="12097884" y="1887763"/>
              <a:ext cx="702824" cy="778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65E9484-7D32-9342-9839-619FD771CE39}"/>
                </a:ext>
              </a:extLst>
            </p:cNvPr>
            <p:cNvSpPr txBox="1"/>
            <p:nvPr/>
          </p:nvSpPr>
          <p:spPr>
            <a:xfrm>
              <a:off x="12058015" y="1498076"/>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grpSp>
      <p:grpSp>
        <p:nvGrpSpPr>
          <p:cNvPr id="81" name="Group 80">
            <a:extLst>
              <a:ext uri="{FF2B5EF4-FFF2-40B4-BE49-F238E27FC236}">
                <a16:creationId xmlns:a16="http://schemas.microsoft.com/office/drawing/2014/main" id="{9C30E495-88EE-3841-8204-C8685B4BCBF5}"/>
              </a:ext>
            </a:extLst>
          </p:cNvPr>
          <p:cNvGrpSpPr/>
          <p:nvPr/>
        </p:nvGrpSpPr>
        <p:grpSpPr>
          <a:xfrm>
            <a:off x="1368327" y="2897172"/>
            <a:ext cx="10476911" cy="938422"/>
            <a:chOff x="1368326" y="2483512"/>
            <a:chExt cx="10476911" cy="938421"/>
          </a:xfrm>
        </p:grpSpPr>
        <p:sp>
          <p:nvSpPr>
            <p:cNvPr id="40" name="TextBox 39">
              <a:extLst>
                <a:ext uri="{FF2B5EF4-FFF2-40B4-BE49-F238E27FC236}">
                  <a16:creationId xmlns:a16="http://schemas.microsoft.com/office/drawing/2014/main" id="{A15DF42C-2C67-2745-B383-E596B3E4B244}"/>
                </a:ext>
              </a:extLst>
            </p:cNvPr>
            <p:cNvSpPr txBox="1"/>
            <p:nvPr/>
          </p:nvSpPr>
          <p:spPr>
            <a:xfrm>
              <a:off x="11062675"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Yes</a:t>
              </a:r>
            </a:p>
          </p:txBody>
        </p:sp>
        <p:cxnSp>
          <p:nvCxnSpPr>
            <p:cNvPr id="42" name="Straight Connector 41">
              <a:extLst>
                <a:ext uri="{FF2B5EF4-FFF2-40B4-BE49-F238E27FC236}">
                  <a16:creationId xmlns:a16="http://schemas.microsoft.com/office/drawing/2014/main" id="{C0C579EC-405B-1844-9A0B-B97A833D1AF7}"/>
                </a:ext>
              </a:extLst>
            </p:cNvPr>
            <p:cNvCxnSpPr>
              <a:cxnSpLocks/>
            </p:cNvCxnSpPr>
            <p:nvPr/>
          </p:nvCxnSpPr>
          <p:spPr>
            <a:xfrm flipV="1">
              <a:off x="1431342" y="2963047"/>
              <a:ext cx="9820722" cy="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FE15D65-7463-8F4A-AD91-A75C94245FDC}"/>
                </a:ext>
              </a:extLst>
            </p:cNvPr>
            <p:cNvCxnSpPr>
              <a:cxnSpLocks/>
            </p:cNvCxnSpPr>
            <p:nvPr/>
          </p:nvCxnSpPr>
          <p:spPr>
            <a:xfrm>
              <a:off x="8857600" y="2487407"/>
              <a:ext cx="0" cy="4812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56A967-1E4D-924A-9707-645F44EEA304}"/>
                </a:ext>
              </a:extLst>
            </p:cNvPr>
            <p:cNvCxnSpPr>
              <a:cxnSpLocks/>
            </p:cNvCxnSpPr>
            <p:nvPr/>
          </p:nvCxnSpPr>
          <p:spPr>
            <a:xfrm>
              <a:off x="6463135" y="2489959"/>
              <a:ext cx="0" cy="4761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1F91820-021E-0B40-991D-D36EDADDB7A4}"/>
                </a:ext>
              </a:extLst>
            </p:cNvPr>
            <p:cNvCxnSpPr/>
            <p:nvPr/>
          </p:nvCxnSpPr>
          <p:spPr>
            <a:xfrm>
              <a:off x="1431342" y="2497047"/>
              <a:ext cx="0" cy="4620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243C3200-B14C-4D4E-8B62-B6A426F88E82}"/>
                </a:ext>
              </a:extLst>
            </p:cNvPr>
            <p:cNvCxnSpPr>
              <a:cxnSpLocks/>
            </p:cNvCxnSpPr>
            <p:nvPr/>
          </p:nvCxnSpPr>
          <p:spPr>
            <a:xfrm flipV="1">
              <a:off x="5941128" y="2972594"/>
              <a:ext cx="0" cy="449339"/>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CE5DFB7-CB22-5D44-9150-30FA15E3A1EE}"/>
                </a:ext>
              </a:extLst>
            </p:cNvPr>
            <p:cNvSpPr txBox="1"/>
            <p:nvPr/>
          </p:nvSpPr>
          <p:spPr>
            <a:xfrm>
              <a:off x="629638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5" name="TextBox 64">
              <a:extLst>
                <a:ext uri="{FF2B5EF4-FFF2-40B4-BE49-F238E27FC236}">
                  <a16:creationId xmlns:a16="http://schemas.microsoft.com/office/drawing/2014/main" id="{1A32638B-B095-D346-9879-0AC840783C4C}"/>
                </a:ext>
              </a:extLst>
            </p:cNvPr>
            <p:cNvSpPr txBox="1"/>
            <p:nvPr/>
          </p:nvSpPr>
          <p:spPr>
            <a:xfrm>
              <a:off x="8690844"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68" name="TextBox 67">
              <a:extLst>
                <a:ext uri="{FF2B5EF4-FFF2-40B4-BE49-F238E27FC236}">
                  <a16:creationId xmlns:a16="http://schemas.microsoft.com/office/drawing/2014/main" id="{B355371B-1139-1B48-8607-3C778D181BEC}"/>
                </a:ext>
              </a:extLst>
            </p:cNvPr>
            <p:cNvSpPr txBox="1"/>
            <p:nvPr/>
          </p:nvSpPr>
          <p:spPr>
            <a:xfrm>
              <a:off x="1368326"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sp>
          <p:nvSpPr>
            <p:cNvPr id="74" name="TextBox 73">
              <a:extLst>
                <a:ext uri="{FF2B5EF4-FFF2-40B4-BE49-F238E27FC236}">
                  <a16:creationId xmlns:a16="http://schemas.microsoft.com/office/drawing/2014/main" id="{8CE5DFB7-CB22-5D44-9150-30FA15E3A1EE}"/>
                </a:ext>
              </a:extLst>
            </p:cNvPr>
            <p:cNvSpPr txBox="1"/>
            <p:nvPr/>
          </p:nvSpPr>
          <p:spPr>
            <a:xfrm>
              <a:off x="4197670" y="2497221"/>
              <a:ext cx="782562" cy="461665"/>
            </a:xfrm>
            <a:prstGeom prst="rect">
              <a:avLst/>
            </a:prstGeom>
            <a:noFill/>
          </p:spPr>
          <p:txBody>
            <a:bodyPr wrap="square" lIns="182880" tIns="146304" rIns="182880" bIns="146304" rtlCol="0">
              <a:spAutoFit/>
            </a:bodyPr>
            <a:lstStyle/>
            <a:p>
              <a:pPr algn="ctr" defTabSz="1097168">
                <a:lnSpc>
                  <a:spcPct val="90000"/>
                </a:lnSpc>
                <a:spcAft>
                  <a:spcPts val="1800"/>
                </a:spcAft>
              </a:pPr>
              <a:r>
                <a:rPr lang="en-US" sz="1200" i="1" dirty="0">
                  <a:latin typeface="Amazon Ember"/>
                </a:rPr>
                <a:t>No</a:t>
              </a:r>
            </a:p>
          </p:txBody>
        </p:sp>
        <p:cxnSp>
          <p:nvCxnSpPr>
            <p:cNvPr id="75" name="Straight Connector 74">
              <a:extLst>
                <a:ext uri="{FF2B5EF4-FFF2-40B4-BE49-F238E27FC236}">
                  <a16:creationId xmlns:a16="http://schemas.microsoft.com/office/drawing/2014/main" id="{3156A967-1E4D-924A-9707-645F44EEA304}"/>
                </a:ext>
              </a:extLst>
            </p:cNvPr>
            <p:cNvCxnSpPr/>
            <p:nvPr/>
          </p:nvCxnSpPr>
          <p:spPr>
            <a:xfrm>
              <a:off x="4293198" y="2498197"/>
              <a:ext cx="0" cy="4597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74F1DBD-1843-4B40-99B8-5055776B5A87}"/>
                </a:ext>
              </a:extLst>
            </p:cNvPr>
            <p:cNvCxnSpPr>
              <a:cxnSpLocks/>
            </p:cNvCxnSpPr>
            <p:nvPr/>
          </p:nvCxnSpPr>
          <p:spPr>
            <a:xfrm>
              <a:off x="11252064" y="2483512"/>
              <a:ext cx="0" cy="489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 name="Title 11">
            <a:extLst>
              <a:ext uri="{FF2B5EF4-FFF2-40B4-BE49-F238E27FC236}">
                <a16:creationId xmlns:a16="http://schemas.microsoft.com/office/drawing/2014/main" id="{E4F3C1E6-E337-7140-A9C8-F48F8CC7E939}"/>
              </a:ext>
            </a:extLst>
          </p:cNvPr>
          <p:cNvSpPr>
            <a:spLocks noGrp="1"/>
          </p:cNvSpPr>
          <p:nvPr>
            <p:ph type="title"/>
          </p:nvPr>
        </p:nvSpPr>
        <p:spPr/>
        <p:txBody>
          <a:bodyPr/>
          <a:lstStyle/>
          <a:p>
            <a:r>
              <a:rPr lang="en-US" dirty="0"/>
              <a:t>Decision Tree – well, almost!</a:t>
            </a:r>
          </a:p>
        </p:txBody>
      </p:sp>
    </p:spTree>
    <p:extLst>
      <p:ext uri="{BB962C8B-B14F-4D97-AF65-F5344CB8AC3E}">
        <p14:creationId xmlns:p14="http://schemas.microsoft.com/office/powerpoint/2010/main" val="2847717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wipe(left)">
                                      <p:cBhvr>
                                        <p:cTn id="16" dur="500"/>
                                        <p:tgtEl>
                                          <p:spTgt spid="6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wipe(left)">
                                      <p:cBhvr>
                                        <p:cTn id="21" dur="500"/>
                                        <p:tgtEl>
                                          <p:spTgt spid="7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wipe(left)">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up)">
                                      <p:cBhvr>
                                        <p:cTn id="36" dur="500"/>
                                        <p:tgtEl>
                                          <p:spTgt spid="8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up)">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82"/>
                                        </p:tgtEl>
                                        <p:attrNameLst>
                                          <p:attrName>style.visibility</p:attrName>
                                        </p:attrNameLst>
                                      </p:cBhvr>
                                      <p:to>
                                        <p:strVal val="visible"/>
                                      </p:to>
                                    </p:set>
                                    <p:animEffect transition="in" filter="wipe(up)">
                                      <p:cBhvr>
                                        <p:cTn id="46" dur="500"/>
                                        <p:tgtEl>
                                          <p:spTgt spid="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3"/>
                                        </p:tgtEl>
                                        <p:attrNameLst>
                                          <p:attrName>style.visibility</p:attrName>
                                        </p:attrNameLst>
                                      </p:cBhvr>
                                      <p:to>
                                        <p:strVal val="visible"/>
                                      </p:to>
                                    </p:set>
                                    <p:animEffect transition="in" filter="wipe(up)">
                                      <p:cBhvr>
                                        <p:cTn id="51" dur="500"/>
                                        <p:tgtEl>
                                          <p:spTgt spid="83"/>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up)">
                                      <p:cBhvr>
                                        <p:cTn id="56"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08EF-2470-944E-9D72-5803F8079808}"/>
              </a:ext>
            </a:extLst>
          </p:cNvPr>
          <p:cNvSpPr>
            <a:spLocks noGrp="1"/>
          </p:cNvSpPr>
          <p:nvPr>
            <p:ph type="title"/>
          </p:nvPr>
        </p:nvSpPr>
        <p:spPr/>
        <p:txBody>
          <a:bodyPr/>
          <a:lstStyle/>
          <a:p>
            <a:r>
              <a:rPr lang="en-US" dirty="0"/>
              <a:t>Architecting microservices</a:t>
            </a:r>
          </a:p>
        </p:txBody>
      </p:sp>
    </p:spTree>
    <p:extLst>
      <p:ext uri="{BB962C8B-B14F-4D97-AF65-F5344CB8AC3E}">
        <p14:creationId xmlns:p14="http://schemas.microsoft.com/office/powerpoint/2010/main" val="41216051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Gateway integrations</a:t>
            </a:r>
          </a:p>
        </p:txBody>
      </p:sp>
      <p:sp>
        <p:nvSpPr>
          <p:cNvPr id="14" name="TextBox 4"/>
          <p:cNvSpPr txBox="1">
            <a:spLocks noChangeArrowheads="1"/>
          </p:cNvSpPr>
          <p:nvPr/>
        </p:nvSpPr>
        <p:spPr bwMode="auto">
          <a:xfrm>
            <a:off x="3436970" y="5173758"/>
            <a:ext cx="1061664" cy="338554"/>
          </a:xfrm>
          <a:prstGeom prst="rect">
            <a:avLst/>
          </a:prstGeom>
          <a:noFill/>
          <a:ln w="9525">
            <a:noFill/>
            <a:miter lim="800000"/>
            <a:headEnd/>
            <a:tailEnd/>
          </a:ln>
        </p:spPr>
        <p:txBody>
          <a:bodyPr>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Internet</a:t>
            </a:r>
          </a:p>
        </p:txBody>
      </p:sp>
      <p:sp>
        <p:nvSpPr>
          <p:cNvPr id="65" name="TextBox 4"/>
          <p:cNvSpPr txBox="1">
            <a:spLocks noChangeArrowheads="1"/>
          </p:cNvSpPr>
          <p:nvPr/>
        </p:nvSpPr>
        <p:spPr bwMode="auto">
          <a:xfrm>
            <a:off x="315750" y="3366282"/>
            <a:ext cx="1547882"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Mobile Apps</a:t>
            </a:r>
          </a:p>
        </p:txBody>
      </p:sp>
      <p:sp>
        <p:nvSpPr>
          <p:cNvPr id="67" name="TextBox 4"/>
          <p:cNvSpPr txBox="1">
            <a:spLocks noChangeArrowheads="1"/>
          </p:cNvSpPr>
          <p:nvPr/>
        </p:nvSpPr>
        <p:spPr bwMode="auto">
          <a:xfrm>
            <a:off x="402839" y="5077252"/>
            <a:ext cx="1364674"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Websites</a:t>
            </a:r>
          </a:p>
        </p:txBody>
      </p:sp>
      <p:pic>
        <p:nvPicPr>
          <p:cNvPr id="68" name="Picture 67" descr="Deck_Gear.png"/>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572179" y="5705556"/>
            <a:ext cx="1025995" cy="1025995"/>
          </a:xfrm>
          <a:prstGeom prst="rect">
            <a:avLst/>
          </a:prstGeom>
        </p:spPr>
      </p:pic>
      <p:sp>
        <p:nvSpPr>
          <p:cNvPr id="69" name="TextBox 4"/>
          <p:cNvSpPr txBox="1">
            <a:spLocks noChangeArrowheads="1"/>
          </p:cNvSpPr>
          <p:nvPr/>
        </p:nvSpPr>
        <p:spPr bwMode="auto">
          <a:xfrm>
            <a:off x="402839" y="6595801"/>
            <a:ext cx="1364674"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Services</a:t>
            </a:r>
          </a:p>
        </p:txBody>
      </p:sp>
      <p:sp>
        <p:nvSpPr>
          <p:cNvPr id="111" name="TextBox 4"/>
          <p:cNvSpPr txBox="1">
            <a:spLocks noChangeArrowheads="1"/>
          </p:cNvSpPr>
          <p:nvPr/>
        </p:nvSpPr>
        <p:spPr bwMode="auto">
          <a:xfrm>
            <a:off x="7264894" y="1692411"/>
            <a:ext cx="1517061" cy="584775"/>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API Gateway Cache</a:t>
            </a:r>
          </a:p>
        </p:txBody>
      </p:sp>
      <p:sp>
        <p:nvSpPr>
          <p:cNvPr id="124" name="TextBox 4"/>
          <p:cNvSpPr txBox="1">
            <a:spLocks noChangeArrowheads="1"/>
          </p:cNvSpPr>
          <p:nvPr/>
        </p:nvSpPr>
        <p:spPr bwMode="auto">
          <a:xfrm>
            <a:off x="10565420" y="4049450"/>
            <a:ext cx="1517061" cy="584775"/>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Endpoints on Amazon EC2</a:t>
            </a:r>
          </a:p>
        </p:txBody>
      </p:sp>
      <p:sp>
        <p:nvSpPr>
          <p:cNvPr id="75" name="TextBox 4"/>
          <p:cNvSpPr txBox="1">
            <a:spLocks noChangeArrowheads="1"/>
          </p:cNvSpPr>
          <p:nvPr/>
        </p:nvSpPr>
        <p:spPr bwMode="auto">
          <a:xfrm>
            <a:off x="10634194" y="7150470"/>
            <a:ext cx="1517061" cy="584775"/>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Any other AWS service</a:t>
            </a:r>
          </a:p>
        </p:txBody>
      </p:sp>
      <p:sp>
        <p:nvSpPr>
          <p:cNvPr id="117" name="TextBox 4"/>
          <p:cNvSpPr txBox="1">
            <a:spLocks noChangeArrowheads="1"/>
          </p:cNvSpPr>
          <p:nvPr/>
        </p:nvSpPr>
        <p:spPr bwMode="auto">
          <a:xfrm>
            <a:off x="2190825" y="6256196"/>
            <a:ext cx="3079326" cy="338554"/>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Regional API Endpoints</a:t>
            </a:r>
          </a:p>
        </p:txBody>
      </p:sp>
      <p:sp>
        <p:nvSpPr>
          <p:cNvPr id="120" name="TextBox 4">
            <a:extLst>
              <a:ext uri="{FF2B5EF4-FFF2-40B4-BE49-F238E27FC236}">
                <a16:creationId xmlns:a16="http://schemas.microsoft.com/office/drawing/2014/main" id="{92E3E898-789F-3243-A6F3-3F17F9DC13B5}"/>
              </a:ext>
            </a:extLst>
          </p:cNvPr>
          <p:cNvSpPr txBox="1">
            <a:spLocks noChangeArrowheads="1"/>
          </p:cNvSpPr>
          <p:nvPr/>
        </p:nvSpPr>
        <p:spPr bwMode="auto">
          <a:xfrm>
            <a:off x="12915046" y="6438221"/>
            <a:ext cx="1431365" cy="830997"/>
          </a:xfrm>
          <a:prstGeom prst="rect">
            <a:avLst/>
          </a:prstGeom>
          <a:noFill/>
          <a:ln w="9525">
            <a:noFill/>
            <a:miter lim="800000"/>
            <a:headEnd/>
            <a:tailEnd/>
          </a:ln>
        </p:spPr>
        <p:txBody>
          <a:bodyPr wrap="square">
            <a:spAutoFit/>
          </a:bodyPr>
          <a:lstStyle/>
          <a:p>
            <a:pPr algn="ctr"/>
            <a:r>
              <a:rPr lang="en-US" sz="1600" dirty="0">
                <a:latin typeface="Amazon Ember" panose="020B0603020204020204" pitchFamily="34" charset="0"/>
                <a:ea typeface="Amazon Ember" panose="020B0603020204020204" pitchFamily="34" charset="0"/>
                <a:cs typeface="Amazon Ember" panose="020B0603020204020204" pitchFamily="34" charset="0"/>
              </a:rPr>
              <a:t>All publicly accessible endpoints</a:t>
            </a:r>
          </a:p>
        </p:txBody>
      </p:sp>
      <p:pic>
        <p:nvPicPr>
          <p:cNvPr id="84" name="Graphic 83">
            <a:extLst>
              <a:ext uri="{FF2B5EF4-FFF2-40B4-BE49-F238E27FC236}">
                <a16:creationId xmlns:a16="http://schemas.microsoft.com/office/drawing/2014/main" id="{BA8419B0-FE9B-0D47-8390-EDC3A307A2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5995" y="1317664"/>
            <a:ext cx="548640" cy="548640"/>
          </a:xfrm>
          <a:prstGeom prst="rect">
            <a:avLst/>
          </a:prstGeom>
        </p:spPr>
      </p:pic>
      <p:sp>
        <p:nvSpPr>
          <p:cNvPr id="89" name="Rectangle 88">
            <a:extLst>
              <a:ext uri="{FF2B5EF4-FFF2-40B4-BE49-F238E27FC236}">
                <a16:creationId xmlns:a16="http://schemas.microsoft.com/office/drawing/2014/main" id="{401DC7F0-A548-1B42-803B-A0DD51FFC8FF}"/>
              </a:ext>
            </a:extLst>
          </p:cNvPr>
          <p:cNvSpPr/>
          <p:nvPr/>
        </p:nvSpPr>
        <p:spPr>
          <a:xfrm>
            <a:off x="5295994" y="1317664"/>
            <a:ext cx="6971922" cy="6485200"/>
          </a:xfrm>
          <a:prstGeom prst="rect">
            <a:avLst/>
          </a:prstGeom>
          <a:noFill/>
          <a:ln w="12700">
            <a:solidFill>
              <a:srgbClr val="858B9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146304" rIns="146304" bIns="73152" numCol="1" spcCol="0" rtlCol="0" fromWordArt="0" anchor="t" anchorCtr="0" forceAA="0" compatLnSpc="1">
            <a:prstTxWarp prst="textNoShape">
              <a:avLst/>
            </a:prstTxWarp>
            <a:noAutofit/>
          </a:bodyPr>
          <a:lstStyle/>
          <a:p>
            <a:pPr algn="l"/>
            <a:r>
              <a:rPr lang="en-US" sz="1920" dirty="0">
                <a:solidFill>
                  <a:schemeClr val="tx1"/>
                </a:solidFill>
              </a:rPr>
              <a:t>AWS Cloud</a:t>
            </a:r>
          </a:p>
        </p:txBody>
      </p:sp>
      <p:pic>
        <p:nvPicPr>
          <p:cNvPr id="94" name="Graphic 93">
            <a:extLst>
              <a:ext uri="{FF2B5EF4-FFF2-40B4-BE49-F238E27FC236}">
                <a16:creationId xmlns:a16="http://schemas.microsoft.com/office/drawing/2014/main" id="{2BD6ED39-770A-1D42-9C22-41BA205AC5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485096" y="1313120"/>
            <a:ext cx="548640" cy="548640"/>
          </a:xfrm>
          <a:prstGeom prst="rect">
            <a:avLst/>
          </a:prstGeom>
        </p:spPr>
      </p:pic>
      <p:sp>
        <p:nvSpPr>
          <p:cNvPr id="95" name="Rectangle 94">
            <a:extLst>
              <a:ext uri="{FF2B5EF4-FFF2-40B4-BE49-F238E27FC236}">
                <a16:creationId xmlns:a16="http://schemas.microsoft.com/office/drawing/2014/main" id="{0F854052-911F-9F4B-A33F-DA6EB561584D}"/>
              </a:ext>
            </a:extLst>
          </p:cNvPr>
          <p:cNvSpPr/>
          <p:nvPr/>
        </p:nvSpPr>
        <p:spPr>
          <a:xfrm>
            <a:off x="12485097" y="1313119"/>
            <a:ext cx="2051525" cy="3775637"/>
          </a:xfrm>
          <a:prstGeom prst="rect">
            <a:avLst/>
          </a:prstGeom>
          <a:noFill/>
          <a:ln w="12700">
            <a:solidFill>
              <a:srgbClr val="B6BAB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1520" tIns="146304" rIns="146304" bIns="73152" numCol="1" spcCol="0" rtlCol="0" fromWordArt="0" anchor="t" anchorCtr="0" forceAA="0" compatLnSpc="1">
            <a:prstTxWarp prst="textNoShape">
              <a:avLst/>
            </a:prstTxWarp>
            <a:noAutofit/>
          </a:bodyPr>
          <a:lstStyle/>
          <a:p>
            <a:pPr algn="l"/>
            <a:r>
              <a:rPr lang="en-US" sz="1760" dirty="0">
                <a:solidFill>
                  <a:schemeClr val="tx1"/>
                </a:solidFill>
              </a:rPr>
              <a:t>YOUR VPC</a:t>
            </a:r>
          </a:p>
        </p:txBody>
      </p:sp>
      <p:pic>
        <p:nvPicPr>
          <p:cNvPr id="129" name="Graphic 128">
            <a:extLst>
              <a:ext uri="{FF2B5EF4-FFF2-40B4-BE49-F238E27FC236}">
                <a16:creationId xmlns:a16="http://schemas.microsoft.com/office/drawing/2014/main" id="{84F37404-6867-7A43-ADE6-9F2A2A25C6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5254" y="4076916"/>
            <a:ext cx="1180757" cy="1180757"/>
          </a:xfrm>
          <a:prstGeom prst="rect">
            <a:avLst/>
          </a:prstGeom>
        </p:spPr>
      </p:pic>
      <p:pic>
        <p:nvPicPr>
          <p:cNvPr id="130" name="Graphic 129">
            <a:extLst>
              <a:ext uri="{FF2B5EF4-FFF2-40B4-BE49-F238E27FC236}">
                <a16:creationId xmlns:a16="http://schemas.microsoft.com/office/drawing/2014/main" id="{680DC729-8C8C-AD46-B93A-37126C9A9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140365" y="5450069"/>
            <a:ext cx="921600" cy="921600"/>
          </a:xfrm>
          <a:prstGeom prst="rect">
            <a:avLst/>
          </a:prstGeom>
        </p:spPr>
      </p:pic>
      <p:pic>
        <p:nvPicPr>
          <p:cNvPr id="131" name="Graphic 130">
            <a:extLst>
              <a:ext uri="{FF2B5EF4-FFF2-40B4-BE49-F238E27FC236}">
                <a16:creationId xmlns:a16="http://schemas.microsoft.com/office/drawing/2014/main" id="{9E08EA8C-71F7-3749-B104-5AAE310715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18277" y="6262534"/>
            <a:ext cx="914400" cy="914400"/>
          </a:xfrm>
          <a:prstGeom prst="rect">
            <a:avLst/>
          </a:prstGeom>
        </p:spPr>
      </p:pic>
      <p:pic>
        <p:nvPicPr>
          <p:cNvPr id="132" name="Graphic 131">
            <a:extLst>
              <a:ext uri="{FF2B5EF4-FFF2-40B4-BE49-F238E27FC236}">
                <a16:creationId xmlns:a16="http://schemas.microsoft.com/office/drawing/2014/main" id="{B70E799B-7469-7343-BB8C-69651372B4E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90911" y="4039297"/>
            <a:ext cx="886744" cy="1271000"/>
          </a:xfrm>
          <a:prstGeom prst="rect">
            <a:avLst/>
          </a:prstGeom>
        </p:spPr>
      </p:pic>
      <p:cxnSp>
        <p:nvCxnSpPr>
          <p:cNvPr id="17" name="Elbow Connector 16">
            <a:extLst>
              <a:ext uri="{FF2B5EF4-FFF2-40B4-BE49-F238E27FC236}">
                <a16:creationId xmlns:a16="http://schemas.microsoft.com/office/drawing/2014/main" id="{F1D58DE9-A12C-DC49-AA00-A07A2525790B}"/>
              </a:ext>
            </a:extLst>
          </p:cNvPr>
          <p:cNvCxnSpPr>
            <a:stCxn id="132" idx="3"/>
            <a:endCxn id="131" idx="1"/>
          </p:cNvCxnSpPr>
          <p:nvPr/>
        </p:nvCxnSpPr>
        <p:spPr>
          <a:xfrm>
            <a:off x="8477655" y="4674797"/>
            <a:ext cx="2440622" cy="2044938"/>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BD204C1B-A36F-594A-81D1-E5EF80CD9AA9}"/>
              </a:ext>
            </a:extLst>
          </p:cNvPr>
          <p:cNvCxnSpPr>
            <a:cxnSpLocks/>
            <a:stCxn id="132" idx="3"/>
            <a:endCxn id="130" idx="1"/>
          </p:cNvCxnSpPr>
          <p:nvPr/>
        </p:nvCxnSpPr>
        <p:spPr>
          <a:xfrm>
            <a:off x="8477655" y="4674798"/>
            <a:ext cx="4662710" cy="1236072"/>
          </a:xfrm>
          <a:prstGeom prst="bentConnector3">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133" name="Graphic 132">
            <a:extLst>
              <a:ext uri="{FF2B5EF4-FFF2-40B4-BE49-F238E27FC236}">
                <a16:creationId xmlns:a16="http://schemas.microsoft.com/office/drawing/2014/main" id="{C44FFDE5-3C00-6145-A41B-A61467A8D61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05650" y="3052511"/>
            <a:ext cx="752690" cy="940862"/>
          </a:xfrm>
          <a:prstGeom prst="rect">
            <a:avLst/>
          </a:prstGeom>
        </p:spPr>
      </p:pic>
      <p:pic>
        <p:nvPicPr>
          <p:cNvPr id="134" name="Graphic 133">
            <a:extLst>
              <a:ext uri="{FF2B5EF4-FFF2-40B4-BE49-F238E27FC236}">
                <a16:creationId xmlns:a16="http://schemas.microsoft.com/office/drawing/2014/main" id="{FE1A639C-8B22-A641-9A46-9CE6B492529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226309" y="1900935"/>
            <a:ext cx="752690" cy="940862"/>
          </a:xfrm>
          <a:prstGeom prst="rect">
            <a:avLst/>
          </a:prstGeom>
        </p:spPr>
      </p:pic>
      <p:cxnSp>
        <p:nvCxnSpPr>
          <p:cNvPr id="21" name="Elbow Connector 20">
            <a:extLst>
              <a:ext uri="{FF2B5EF4-FFF2-40B4-BE49-F238E27FC236}">
                <a16:creationId xmlns:a16="http://schemas.microsoft.com/office/drawing/2014/main" id="{E4EAE4DC-CAD7-8949-B7AB-F4443B151EB7}"/>
              </a:ext>
            </a:extLst>
          </p:cNvPr>
          <p:cNvCxnSpPr>
            <a:cxnSpLocks/>
            <a:stCxn id="132" idx="3"/>
            <a:endCxn id="133" idx="1"/>
          </p:cNvCxnSpPr>
          <p:nvPr/>
        </p:nvCxnSpPr>
        <p:spPr>
          <a:xfrm flipV="1">
            <a:off x="8477655" y="3522943"/>
            <a:ext cx="2427995" cy="1151854"/>
          </a:xfrm>
          <a:prstGeom prst="bentConnector3">
            <a:avLst/>
          </a:prstGeom>
          <a:ln>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a:extLst>
              <a:ext uri="{FF2B5EF4-FFF2-40B4-BE49-F238E27FC236}">
                <a16:creationId xmlns:a16="http://schemas.microsoft.com/office/drawing/2014/main" id="{5525A795-24D8-DD4C-8696-8BF304882F9A}"/>
              </a:ext>
            </a:extLst>
          </p:cNvPr>
          <p:cNvCxnSpPr>
            <a:cxnSpLocks/>
            <a:stCxn id="132" idx="3"/>
            <a:endCxn id="95" idx="1"/>
          </p:cNvCxnSpPr>
          <p:nvPr/>
        </p:nvCxnSpPr>
        <p:spPr>
          <a:xfrm flipV="1">
            <a:off x="8477655" y="3200938"/>
            <a:ext cx="4007442" cy="1473859"/>
          </a:xfrm>
          <a:prstGeom prst="bentConnector3">
            <a:avLst>
              <a:gd name="adj1" fmla="val 89043"/>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135" name="Graphic 134">
            <a:extLst>
              <a:ext uri="{FF2B5EF4-FFF2-40B4-BE49-F238E27FC236}">
                <a16:creationId xmlns:a16="http://schemas.microsoft.com/office/drawing/2014/main" id="{3EA1BFD6-221F-814F-8A6B-1665C0D586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234939" y="2926060"/>
            <a:ext cx="735427" cy="919285"/>
          </a:xfrm>
          <a:prstGeom prst="rect">
            <a:avLst/>
          </a:prstGeom>
        </p:spPr>
      </p:pic>
      <p:pic>
        <p:nvPicPr>
          <p:cNvPr id="136" name="Graphic 135">
            <a:extLst>
              <a:ext uri="{FF2B5EF4-FFF2-40B4-BE49-F238E27FC236}">
                <a16:creationId xmlns:a16="http://schemas.microsoft.com/office/drawing/2014/main" id="{3C312920-E433-FB48-8336-91512E7E39B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217624" y="3929607"/>
            <a:ext cx="770058" cy="962571"/>
          </a:xfrm>
          <a:prstGeom prst="rect">
            <a:avLst/>
          </a:prstGeom>
        </p:spPr>
      </p:pic>
      <p:pic>
        <p:nvPicPr>
          <p:cNvPr id="137" name="Graphic 136">
            <a:extLst>
              <a:ext uri="{FF2B5EF4-FFF2-40B4-BE49-F238E27FC236}">
                <a16:creationId xmlns:a16="http://schemas.microsoft.com/office/drawing/2014/main" id="{F1D39009-8C8E-FC48-BD17-483B47228B2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918277" y="1673900"/>
            <a:ext cx="770058" cy="962571"/>
          </a:xfrm>
          <a:prstGeom prst="rect">
            <a:avLst/>
          </a:prstGeom>
        </p:spPr>
      </p:pic>
      <p:cxnSp>
        <p:nvCxnSpPr>
          <p:cNvPr id="31" name="Elbow Connector 30">
            <a:extLst>
              <a:ext uri="{FF2B5EF4-FFF2-40B4-BE49-F238E27FC236}">
                <a16:creationId xmlns:a16="http://schemas.microsoft.com/office/drawing/2014/main" id="{70880F27-0E63-5E48-8D92-3C8805204193}"/>
              </a:ext>
            </a:extLst>
          </p:cNvPr>
          <p:cNvCxnSpPr>
            <a:stCxn id="132" idx="3"/>
            <a:endCxn id="137" idx="1"/>
          </p:cNvCxnSpPr>
          <p:nvPr/>
        </p:nvCxnSpPr>
        <p:spPr>
          <a:xfrm flipV="1">
            <a:off x="8477655" y="2155187"/>
            <a:ext cx="2440622" cy="2519611"/>
          </a:xfrm>
          <a:prstGeom prst="bentConnector3">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138" name="Graphic 137">
            <a:extLst>
              <a:ext uri="{FF2B5EF4-FFF2-40B4-BE49-F238E27FC236}">
                <a16:creationId xmlns:a16="http://schemas.microsoft.com/office/drawing/2014/main" id="{F73DF63D-5232-C24B-9C48-86981F67950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94654" y="6183667"/>
            <a:ext cx="879259" cy="1260272"/>
          </a:xfrm>
          <a:prstGeom prst="rect">
            <a:avLst/>
          </a:prstGeom>
        </p:spPr>
      </p:pic>
      <p:pic>
        <p:nvPicPr>
          <p:cNvPr id="139" name="Graphic 138">
            <a:extLst>
              <a:ext uri="{FF2B5EF4-FFF2-40B4-BE49-F238E27FC236}">
                <a16:creationId xmlns:a16="http://schemas.microsoft.com/office/drawing/2014/main" id="{84655526-EAC5-414B-BFF0-D5E5039F80C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461252" y="4039296"/>
            <a:ext cx="872606" cy="1250736"/>
          </a:xfrm>
          <a:prstGeom prst="rect">
            <a:avLst/>
          </a:prstGeom>
        </p:spPr>
      </p:pic>
      <p:pic>
        <p:nvPicPr>
          <p:cNvPr id="144" name="Graphic 143">
            <a:extLst>
              <a:ext uri="{FF2B5EF4-FFF2-40B4-BE49-F238E27FC236}">
                <a16:creationId xmlns:a16="http://schemas.microsoft.com/office/drawing/2014/main" id="{2FB3BE0B-659B-5243-9323-EF46CB7EC5D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77082" y="2251525"/>
            <a:ext cx="914400" cy="914400"/>
          </a:xfrm>
          <a:prstGeom prst="rect">
            <a:avLst/>
          </a:prstGeom>
        </p:spPr>
      </p:pic>
      <p:pic>
        <p:nvPicPr>
          <p:cNvPr id="145" name="Graphic 144">
            <a:extLst>
              <a:ext uri="{FF2B5EF4-FFF2-40B4-BE49-F238E27FC236}">
                <a16:creationId xmlns:a16="http://schemas.microsoft.com/office/drawing/2014/main" id="{91808F2B-A2C8-D346-944B-4C761425358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51881" y="4023446"/>
            <a:ext cx="1266586" cy="1266586"/>
          </a:xfrm>
          <a:prstGeom prst="rect">
            <a:avLst/>
          </a:prstGeom>
        </p:spPr>
      </p:pic>
      <p:pic>
        <p:nvPicPr>
          <p:cNvPr id="146" name="Graphic 145">
            <a:extLst>
              <a:ext uri="{FF2B5EF4-FFF2-40B4-BE49-F238E27FC236}">
                <a16:creationId xmlns:a16="http://schemas.microsoft.com/office/drawing/2014/main" id="{54978C50-6A52-2F49-BAB9-14892F64C63B}"/>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51881" y="2235149"/>
            <a:ext cx="1266586" cy="1266586"/>
          </a:xfrm>
          <a:prstGeom prst="rect">
            <a:avLst/>
          </a:prstGeom>
        </p:spPr>
      </p:pic>
      <p:cxnSp>
        <p:nvCxnSpPr>
          <p:cNvPr id="40" name="Elbow Connector 39">
            <a:extLst>
              <a:ext uri="{FF2B5EF4-FFF2-40B4-BE49-F238E27FC236}">
                <a16:creationId xmlns:a16="http://schemas.microsoft.com/office/drawing/2014/main" id="{AD7EAA7D-D6A8-DE4B-912D-886E3614BF25}"/>
              </a:ext>
            </a:extLst>
          </p:cNvPr>
          <p:cNvCxnSpPr>
            <a:stCxn id="146" idx="3"/>
            <a:endCxn id="129" idx="1"/>
          </p:cNvCxnSpPr>
          <p:nvPr/>
        </p:nvCxnSpPr>
        <p:spPr>
          <a:xfrm>
            <a:off x="1718468" y="2868442"/>
            <a:ext cx="1656786" cy="1798853"/>
          </a:xfrm>
          <a:prstGeom prst="bentConnector3">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89283CF-B123-6040-B789-B5CF0FF58E4F}"/>
              </a:ext>
            </a:extLst>
          </p:cNvPr>
          <p:cNvCxnSpPr>
            <a:stCxn id="145" idx="3"/>
            <a:endCxn id="129" idx="1"/>
          </p:cNvCxnSpPr>
          <p:nvPr/>
        </p:nvCxnSpPr>
        <p:spPr>
          <a:xfrm>
            <a:off x="1718468" y="4656740"/>
            <a:ext cx="1656786" cy="10555"/>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0094D31-9838-2440-B3A0-5471BECF9C57}"/>
              </a:ext>
            </a:extLst>
          </p:cNvPr>
          <p:cNvCxnSpPr>
            <a:stCxn id="129" idx="3"/>
            <a:endCxn id="139" idx="1"/>
          </p:cNvCxnSpPr>
          <p:nvPr/>
        </p:nvCxnSpPr>
        <p:spPr>
          <a:xfrm flipV="1">
            <a:off x="4556009" y="4664664"/>
            <a:ext cx="905242" cy="2630"/>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6B02B314-F103-6A4D-A0D0-97BABE5B6619}"/>
              </a:ext>
            </a:extLst>
          </p:cNvPr>
          <p:cNvCxnSpPr>
            <a:stCxn id="139" idx="3"/>
            <a:endCxn id="132" idx="1"/>
          </p:cNvCxnSpPr>
          <p:nvPr/>
        </p:nvCxnSpPr>
        <p:spPr>
          <a:xfrm>
            <a:off x="6333858" y="4664665"/>
            <a:ext cx="1257053" cy="10133"/>
          </a:xfrm>
          <a:prstGeom prst="straightConnector1">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2ACEE59E-70D1-414E-8F4D-48684D9496F2}"/>
              </a:ext>
            </a:extLst>
          </p:cNvPr>
          <p:cNvCxnSpPr>
            <a:stCxn id="68" idx="3"/>
            <a:endCxn id="132" idx="1"/>
          </p:cNvCxnSpPr>
          <p:nvPr/>
        </p:nvCxnSpPr>
        <p:spPr>
          <a:xfrm flipV="1">
            <a:off x="1598173" y="4674797"/>
            <a:ext cx="5992738" cy="1543757"/>
          </a:xfrm>
          <a:prstGeom prst="bentConnector3">
            <a:avLst>
              <a:gd name="adj1" fmla="val 88316"/>
            </a:avLst>
          </a:prstGeom>
          <a:ln>
            <a:solidFill>
              <a:schemeClr val="accent3">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5D561A2A-F206-094C-859E-B5A9AA458048}"/>
              </a:ext>
            </a:extLst>
          </p:cNvPr>
          <p:cNvCxnSpPr>
            <a:stCxn id="144" idx="2"/>
            <a:endCxn id="132" idx="0"/>
          </p:cNvCxnSpPr>
          <p:nvPr/>
        </p:nvCxnSpPr>
        <p:spPr>
          <a:xfrm>
            <a:off x="8034282" y="3165926"/>
            <a:ext cx="2" cy="873371"/>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8BFFA545-1195-EE43-AA6B-F4D447EC942C}"/>
              </a:ext>
            </a:extLst>
          </p:cNvPr>
          <p:cNvCxnSpPr>
            <a:stCxn id="132" idx="2"/>
            <a:endCxn id="138" idx="0"/>
          </p:cNvCxnSpPr>
          <p:nvPr/>
        </p:nvCxnSpPr>
        <p:spPr>
          <a:xfrm>
            <a:off x="8034283" y="5310297"/>
            <a:ext cx="0" cy="873371"/>
          </a:xfrm>
          <a:prstGeom prst="straightConnector1">
            <a:avLst/>
          </a:prstGeom>
          <a:ln>
            <a:solidFill>
              <a:schemeClr val="accent3">
                <a:lumMod val="60000"/>
                <a:lumOff val="4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616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1130-8F70-F54E-AB2A-5844631324B2}"/>
              </a:ext>
            </a:extLst>
          </p:cNvPr>
          <p:cNvSpPr>
            <a:spLocks noGrp="1"/>
          </p:cNvSpPr>
          <p:nvPr>
            <p:ph type="title"/>
          </p:nvPr>
        </p:nvSpPr>
        <p:spPr/>
        <p:txBody>
          <a:bodyPr/>
          <a:lstStyle/>
          <a:p>
            <a:r>
              <a:rPr lang="en-US" dirty="0"/>
              <a:t>Amazon API Gateway</a:t>
            </a:r>
          </a:p>
        </p:txBody>
      </p:sp>
      <p:sp>
        <p:nvSpPr>
          <p:cNvPr id="3" name="Content Placeholder 2">
            <a:extLst>
              <a:ext uri="{FF2B5EF4-FFF2-40B4-BE49-F238E27FC236}">
                <a16:creationId xmlns:a16="http://schemas.microsoft.com/office/drawing/2014/main" id="{626911B7-720C-474E-A056-5F3EFB152ED2}"/>
              </a:ext>
            </a:extLst>
          </p:cNvPr>
          <p:cNvSpPr>
            <a:spLocks noGrp="1"/>
          </p:cNvSpPr>
          <p:nvPr>
            <p:ph idx="1"/>
          </p:nvPr>
        </p:nvSpPr>
        <p:spPr>
          <a:xfrm>
            <a:off x="323089" y="1427015"/>
            <a:ext cx="13984225" cy="3447098"/>
          </a:xfrm>
        </p:spPr>
        <p:txBody>
          <a:bodyPr/>
          <a:lstStyle/>
          <a:p>
            <a:r>
              <a:rPr lang="en-US" dirty="0"/>
              <a:t>Enables best practices for distributed systems</a:t>
            </a:r>
          </a:p>
          <a:p>
            <a:pPr marL="457200" indent="-457200">
              <a:buFont typeface="Arial" panose="020B0604020202020204" pitchFamily="34" charset="0"/>
              <a:buChar char="•"/>
            </a:pPr>
            <a:r>
              <a:rPr lang="en-US" dirty="0"/>
              <a:t>Throttling</a:t>
            </a:r>
          </a:p>
          <a:p>
            <a:pPr marL="457200" indent="-457200">
              <a:buFont typeface="Arial" panose="020B0604020202020204" pitchFamily="34" charset="0"/>
              <a:buChar char="•"/>
            </a:pPr>
            <a:r>
              <a:rPr lang="en-US" dirty="0"/>
              <a:t>Retry with exponential fallback</a:t>
            </a:r>
          </a:p>
          <a:p>
            <a:pPr marL="457200" indent="-457200">
              <a:buFont typeface="Arial" panose="020B0604020202020204" pitchFamily="34" charset="0"/>
              <a:buChar char="•"/>
            </a:pPr>
            <a:r>
              <a:rPr lang="en-US" dirty="0"/>
              <a:t>Fail fast</a:t>
            </a:r>
          </a:p>
          <a:p>
            <a:pPr marL="457200" indent="-457200">
              <a:buFont typeface="Arial" panose="020B0604020202020204" pitchFamily="34" charset="0"/>
              <a:buChar char="•"/>
            </a:pPr>
            <a:endParaRPr lang="en-US" dirty="0"/>
          </a:p>
          <a:p>
            <a:r>
              <a:rPr lang="en-US" dirty="0"/>
              <a:t>Support for public and private services</a:t>
            </a:r>
          </a:p>
        </p:txBody>
      </p:sp>
      <p:pic>
        <p:nvPicPr>
          <p:cNvPr id="5" name="Picture 4">
            <a:extLst>
              <a:ext uri="{FF2B5EF4-FFF2-40B4-BE49-F238E27FC236}">
                <a16:creationId xmlns:a16="http://schemas.microsoft.com/office/drawing/2014/main" id="{8B48F7AD-CA1B-5D4F-ABFA-5C915F530FE8}"/>
              </a:ext>
            </a:extLst>
          </p:cNvPr>
          <p:cNvPicPr>
            <a:picLocks noChangeAspect="1"/>
          </p:cNvPicPr>
          <p:nvPr/>
        </p:nvPicPr>
        <p:blipFill>
          <a:blip r:embed="rId3"/>
          <a:stretch>
            <a:fillRect/>
          </a:stretch>
        </p:blipFill>
        <p:spPr>
          <a:xfrm>
            <a:off x="12892450" y="347409"/>
            <a:ext cx="1031402" cy="1031402"/>
          </a:xfrm>
          <a:prstGeom prst="rect">
            <a:avLst/>
          </a:prstGeom>
        </p:spPr>
      </p:pic>
    </p:spTree>
    <p:extLst>
      <p:ext uri="{BB962C8B-B14F-4D97-AF65-F5344CB8AC3E}">
        <p14:creationId xmlns:p14="http://schemas.microsoft.com/office/powerpoint/2010/main" val="8960163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817A58-C152-7344-9869-20BF897C5C2E}"/>
              </a:ext>
            </a:extLst>
          </p:cNvPr>
          <p:cNvSpPr/>
          <p:nvPr/>
        </p:nvSpPr>
        <p:spPr bwMode="auto">
          <a:xfrm>
            <a:off x="0" y="4104640"/>
            <a:ext cx="14630400" cy="27025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A82C23F-CDFA-7E44-808A-D5A40C56A14C}"/>
              </a:ext>
            </a:extLst>
          </p:cNvPr>
          <p:cNvSpPr>
            <a:spLocks noGrp="1"/>
          </p:cNvSpPr>
          <p:nvPr>
            <p:ph type="title"/>
          </p:nvPr>
        </p:nvSpPr>
        <p:spPr/>
        <p:txBody>
          <a:bodyPr/>
          <a:lstStyle/>
          <a:p>
            <a:r>
              <a:rPr lang="en-US" dirty="0"/>
              <a:t>AWS X-Ray</a:t>
            </a:r>
          </a:p>
        </p:txBody>
      </p:sp>
      <p:sp>
        <p:nvSpPr>
          <p:cNvPr id="3" name="Content Placeholder 2">
            <a:extLst>
              <a:ext uri="{FF2B5EF4-FFF2-40B4-BE49-F238E27FC236}">
                <a16:creationId xmlns:a16="http://schemas.microsoft.com/office/drawing/2014/main" id="{6E6E08CE-AB1D-EA44-873B-0E4F41E1C932}"/>
              </a:ext>
            </a:extLst>
          </p:cNvPr>
          <p:cNvSpPr>
            <a:spLocks noGrp="1"/>
          </p:cNvSpPr>
          <p:nvPr>
            <p:ph idx="1"/>
          </p:nvPr>
        </p:nvSpPr>
        <p:spPr>
          <a:xfrm>
            <a:off x="323089" y="1427015"/>
            <a:ext cx="13984225" cy="2363724"/>
          </a:xfrm>
        </p:spPr>
        <p:txBody>
          <a:bodyPr/>
          <a:lstStyle/>
          <a:p>
            <a:r>
              <a:rPr lang="en-US" dirty="0"/>
              <a:t>Delivers insight into distributed applications</a:t>
            </a:r>
          </a:p>
          <a:p>
            <a:pPr marL="457200" indent="-457200">
              <a:buFont typeface="Arial" panose="020B0604020202020204" pitchFamily="34" charset="0"/>
              <a:buChar char="•"/>
            </a:pPr>
            <a:r>
              <a:rPr lang="en-US" dirty="0"/>
              <a:t>Uncover application issues</a:t>
            </a:r>
          </a:p>
          <a:p>
            <a:pPr marL="457200" indent="-457200">
              <a:buFont typeface="Arial" panose="020B0604020202020204" pitchFamily="34" charset="0"/>
              <a:buChar char="•"/>
            </a:pPr>
            <a:r>
              <a:rPr lang="en-US" dirty="0"/>
              <a:t>Improve application performance</a:t>
            </a:r>
          </a:p>
          <a:p>
            <a:pPr marL="457200" indent="-457200">
              <a:buFont typeface="Arial" panose="020B0604020202020204" pitchFamily="34" charset="0"/>
              <a:buChar char="•"/>
            </a:pPr>
            <a:r>
              <a:rPr lang="en-US" dirty="0"/>
              <a:t>Ready for ECS, Lambda, and more</a:t>
            </a:r>
          </a:p>
        </p:txBody>
      </p:sp>
      <p:pic>
        <p:nvPicPr>
          <p:cNvPr id="5" name="Picture 4">
            <a:extLst>
              <a:ext uri="{FF2B5EF4-FFF2-40B4-BE49-F238E27FC236}">
                <a16:creationId xmlns:a16="http://schemas.microsoft.com/office/drawing/2014/main" id="{6FF25D82-503D-F54F-9849-2FEA4030F45A}"/>
              </a:ext>
            </a:extLst>
          </p:cNvPr>
          <p:cNvPicPr>
            <a:picLocks noChangeAspect="1"/>
          </p:cNvPicPr>
          <p:nvPr/>
        </p:nvPicPr>
        <p:blipFill>
          <a:blip r:embed="rId2"/>
          <a:stretch>
            <a:fillRect/>
          </a:stretch>
        </p:blipFill>
        <p:spPr>
          <a:xfrm>
            <a:off x="12893040" y="347472"/>
            <a:ext cx="1033271" cy="1033271"/>
          </a:xfrm>
          <a:prstGeom prst="rect">
            <a:avLst/>
          </a:prstGeom>
        </p:spPr>
      </p:pic>
      <p:pic>
        <p:nvPicPr>
          <p:cNvPr id="7" name="Picture 6">
            <a:extLst>
              <a:ext uri="{FF2B5EF4-FFF2-40B4-BE49-F238E27FC236}">
                <a16:creationId xmlns:a16="http://schemas.microsoft.com/office/drawing/2014/main" id="{0B6C7D85-EF97-474C-BEF7-33045D12B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4393991"/>
            <a:ext cx="9144000" cy="2235200"/>
          </a:xfrm>
          <a:prstGeom prst="rect">
            <a:avLst/>
          </a:prstGeom>
        </p:spPr>
      </p:pic>
    </p:spTree>
    <p:extLst>
      <p:ext uri="{BB962C8B-B14F-4D97-AF65-F5344CB8AC3E}">
        <p14:creationId xmlns:p14="http://schemas.microsoft.com/office/powerpoint/2010/main" val="519274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653851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E83C80B7-CB84-2091-8BCD-9CA9709DF4E0}"/>
              </a:ext>
            </a:extLst>
          </p:cNvPr>
          <p:cNvSpPr>
            <a:spLocks noGrp="1"/>
          </p:cNvSpPr>
          <p:nvPr>
            <p:ph type="title"/>
          </p:nvPr>
        </p:nvSpPr>
        <p:spPr>
          <a:xfrm>
            <a:off x="1211371" y="1224793"/>
            <a:ext cx="12435840" cy="5780014"/>
          </a:xfrm>
        </p:spPr>
        <p:txBody>
          <a:bodyPr/>
          <a:lstStyle/>
          <a:p>
            <a:pPr>
              <a:lnSpc>
                <a:spcPct val="150000"/>
              </a:lnSpc>
            </a:pPr>
            <a:r>
              <a:rPr lang="en-US" sz="2400" b="0" dirty="0"/>
              <a:t>1. Configuring an ALB to Invoke a Lambda Function </a:t>
            </a:r>
            <a:br>
              <a:rPr lang="th-TH" sz="2400" b="0" dirty="0"/>
            </a:br>
            <a:r>
              <a:rPr lang="en-US" sz="2400" b="0" dirty="0"/>
              <a:t>2. Packaging Libraries with Lambda Layers </a:t>
            </a:r>
            <a:br>
              <a:rPr lang="th-TH" sz="2400" b="0" dirty="0"/>
            </a:br>
            <a:r>
              <a:rPr lang="en-US" sz="2400" b="0" dirty="0"/>
              <a:t>3. Invoking Lambda Functions on a Schedule </a:t>
            </a:r>
            <a:br>
              <a:rPr lang="th-TH" sz="2400" b="0" dirty="0"/>
            </a:br>
            <a:r>
              <a:rPr lang="en-US" sz="2400" b="0" dirty="0"/>
              <a:t>4. Configuring a Lambda Function to Access an EFS File System </a:t>
            </a:r>
            <a:br>
              <a:rPr lang="th-TH" sz="2400" b="0" dirty="0"/>
            </a:br>
            <a:r>
              <a:rPr lang="en-US" sz="2400" b="0" dirty="0"/>
              <a:t>5. Running Trusted Code in Lambda Using AWS Signer </a:t>
            </a:r>
            <a:br>
              <a:rPr lang="th-TH" sz="2400" b="0" dirty="0"/>
            </a:br>
            <a:r>
              <a:rPr lang="en-US" sz="2400" b="0" dirty="0"/>
              <a:t>6. Packaging Lambda Code in a Container Image </a:t>
            </a:r>
            <a:br>
              <a:rPr lang="th-TH" sz="2400" b="0" dirty="0"/>
            </a:br>
            <a:r>
              <a:rPr lang="en-US" sz="2400" b="0" dirty="0"/>
              <a:t>7. Automating CSV Import into DynamoDB from S3 with Lambda </a:t>
            </a:r>
            <a:br>
              <a:rPr lang="th-TH" sz="2400" b="0" dirty="0"/>
            </a:br>
            <a:r>
              <a:rPr lang="en-US" sz="2400" b="0" dirty="0"/>
              <a:t>8. Reducing Lambda Startup Times with Provisioned Concurrency </a:t>
            </a:r>
            <a:br>
              <a:rPr lang="th-TH" sz="2400" b="0" dirty="0"/>
            </a:br>
            <a:r>
              <a:rPr lang="en-US" sz="2400" b="0" dirty="0"/>
              <a:t>9. Accessing VPC Resources with Lambda </a:t>
            </a:r>
            <a:endParaRPr lang="th-TH" sz="2400" b="0" dirty="0"/>
          </a:p>
        </p:txBody>
      </p:sp>
      <p:sp>
        <p:nvSpPr>
          <p:cNvPr id="7" name="กล่องข้อความ 6">
            <a:extLst>
              <a:ext uri="{FF2B5EF4-FFF2-40B4-BE49-F238E27FC236}">
                <a16:creationId xmlns:a16="http://schemas.microsoft.com/office/drawing/2014/main" id="{CEF48191-49A8-ECD6-5CEB-625D2E95BA70}"/>
              </a:ext>
            </a:extLst>
          </p:cNvPr>
          <p:cNvSpPr txBox="1"/>
          <p:nvPr/>
        </p:nvSpPr>
        <p:spPr>
          <a:xfrm>
            <a:off x="629174" y="693319"/>
            <a:ext cx="7315200" cy="707886"/>
          </a:xfrm>
          <a:prstGeom prst="rect">
            <a:avLst/>
          </a:prstGeom>
          <a:noFill/>
        </p:spPr>
        <p:txBody>
          <a:bodyPr wrap="square">
            <a:spAutoFit/>
          </a:bodyPr>
          <a:lstStyle/>
          <a:p>
            <a:r>
              <a:rPr lang="en-US" sz="4000" b="1" dirty="0"/>
              <a:t>Serverless</a:t>
            </a:r>
            <a:endParaRPr lang="th-TH" sz="3600" b="1" dirty="0"/>
          </a:p>
        </p:txBody>
      </p:sp>
    </p:spTree>
    <p:extLst>
      <p:ext uri="{BB962C8B-B14F-4D97-AF65-F5344CB8AC3E}">
        <p14:creationId xmlns:p14="http://schemas.microsoft.com/office/powerpoint/2010/main" val="292233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644229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p:txBody>
          <a:bodyPr/>
          <a:lstStyle/>
          <a:p>
            <a:pPr algn="ctr"/>
            <a:r>
              <a:rPr lang="en-US" sz="4400" dirty="0"/>
              <a:t>Day 2 – Container Services on AWS ECS, ECR</a:t>
            </a:r>
            <a:endParaRPr lang="th-TH" sz="4400" dirty="0"/>
          </a:p>
        </p:txBody>
      </p:sp>
    </p:spTree>
    <p:extLst>
      <p:ext uri="{BB962C8B-B14F-4D97-AF65-F5344CB8AC3E}">
        <p14:creationId xmlns:p14="http://schemas.microsoft.com/office/powerpoint/2010/main" val="4165545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รูปภาพ 6">
            <a:extLst>
              <a:ext uri="{FF2B5EF4-FFF2-40B4-BE49-F238E27FC236}">
                <a16:creationId xmlns:a16="http://schemas.microsoft.com/office/drawing/2014/main" id="{67C5DEEF-2B38-6315-2C59-EDB834A70DEE}"/>
              </a:ext>
            </a:extLst>
          </p:cNvPr>
          <p:cNvPicPr>
            <a:picLocks noChangeAspect="1"/>
          </p:cNvPicPr>
          <p:nvPr/>
        </p:nvPicPr>
        <p:blipFill>
          <a:blip r:embed="rId2"/>
          <a:stretch>
            <a:fillRect/>
          </a:stretch>
        </p:blipFill>
        <p:spPr>
          <a:xfrm>
            <a:off x="1050615" y="398887"/>
            <a:ext cx="13095691" cy="6980012"/>
          </a:xfrm>
          <a:prstGeom prst="rect">
            <a:avLst/>
          </a:prstGeom>
        </p:spPr>
      </p:pic>
    </p:spTree>
    <p:extLst>
      <p:ext uri="{BB962C8B-B14F-4D97-AF65-F5344CB8AC3E}">
        <p14:creationId xmlns:p14="http://schemas.microsoft.com/office/powerpoint/2010/main" val="45335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containers?</a:t>
            </a:r>
          </a:p>
        </p:txBody>
      </p:sp>
    </p:spTree>
    <p:extLst>
      <p:ext uri="{BB962C8B-B14F-4D97-AF65-F5344CB8AC3E}">
        <p14:creationId xmlns:p14="http://schemas.microsoft.com/office/powerpoint/2010/main" val="2978163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982539" y="1757676"/>
            <a:ext cx="13011661"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823413" y="3242264"/>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88370" y="3732644"/>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354788" y="3242264"/>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4170581" y="3254760"/>
            <a:ext cx="2205682" cy="1810036"/>
            <a:chOff x="4170581" y="3254760"/>
            <a:chExt cx="2205682" cy="1810036"/>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32540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623247" y="847699"/>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749272" y="2290797"/>
            <a:ext cx="1443815" cy="1745071"/>
            <a:chOff x="2449311" y="3145756"/>
            <a:chExt cx="1443815" cy="1745071"/>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7414229" y="2781177"/>
            <a:ext cx="2175139" cy="1020522"/>
            <a:chOff x="7197636" y="3961138"/>
            <a:chExt cx="2175139" cy="1020522"/>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10280647" y="2290797"/>
            <a:ext cx="2175139" cy="1791742"/>
            <a:chOff x="4305808" y="5665466"/>
            <a:chExt cx="2175139" cy="1791742"/>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5949598" y="714044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3218505" y="4114800"/>
            <a:ext cx="2803778" cy="19162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5239089" y="3921636"/>
            <a:ext cx="1086193" cy="1356378"/>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7561989" y="3801699"/>
            <a:ext cx="939810" cy="1214511"/>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8052054" y="4275861"/>
            <a:ext cx="2777958" cy="175523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21502" y="5250749"/>
            <a:ext cx="1799457" cy="1799457"/>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4111711" y="1974500"/>
            <a:ext cx="2205682" cy="1810036"/>
            <a:chOff x="4170581" y="3254760"/>
            <a:chExt cx="2205682" cy="1810036"/>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129443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861094" y="4122549"/>
            <a:ext cx="3772899"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Build</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85335" y="1172463"/>
            <a:ext cx="2174929" cy="2174929"/>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52231" y="1776807"/>
            <a:ext cx="1525937" cy="1525937"/>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16659" y="1684172"/>
            <a:ext cx="1711206" cy="1711206"/>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5523500" y="4145796"/>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Push</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10246566" y="4122549"/>
            <a:ext cx="4116448" cy="2323713"/>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Run</a:t>
            </a: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1273802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9867754-E1AD-2744-80E5-99BA035693FC}"/>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
        <p:nvSpPr>
          <p:cNvPr id="32" name="Rectangle 31">
            <a:extLst>
              <a:ext uri="{FF2B5EF4-FFF2-40B4-BE49-F238E27FC236}">
                <a16:creationId xmlns:a16="http://schemas.microsoft.com/office/drawing/2014/main" id="{C5810475-4D21-354C-A7F8-F062A241827E}"/>
              </a:ext>
            </a:extLst>
          </p:cNvPr>
          <p:cNvSpPr/>
          <p:nvPr/>
        </p:nvSpPr>
        <p:spPr>
          <a:xfrm>
            <a:off x="739015" y="2506426"/>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3" name="Group 32">
            <a:extLst>
              <a:ext uri="{FF2B5EF4-FFF2-40B4-BE49-F238E27FC236}">
                <a16:creationId xmlns:a16="http://schemas.microsoft.com/office/drawing/2014/main" id="{EF55352F-7230-9A49-9649-C4F67E7AB715}"/>
              </a:ext>
            </a:extLst>
          </p:cNvPr>
          <p:cNvGrpSpPr/>
          <p:nvPr/>
        </p:nvGrpSpPr>
        <p:grpSpPr>
          <a:xfrm>
            <a:off x="1059361" y="2777357"/>
            <a:ext cx="1443815" cy="1745071"/>
            <a:chOff x="2449311" y="3145756"/>
            <a:chExt cx="1443815" cy="1745071"/>
          </a:xfrm>
        </p:grpSpPr>
        <p:pic>
          <p:nvPicPr>
            <p:cNvPr id="39" name="Graphic 38">
              <a:extLst>
                <a:ext uri="{FF2B5EF4-FFF2-40B4-BE49-F238E27FC236}">
                  <a16:creationId xmlns:a16="http://schemas.microsoft.com/office/drawing/2014/main" id="{8F501368-8806-4E4C-A43A-B423657A0A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9311" y="3145756"/>
              <a:ext cx="1443815" cy="1443815"/>
            </a:xfrm>
            <a:prstGeom prst="rect">
              <a:avLst/>
            </a:prstGeom>
          </p:spPr>
        </p:pic>
        <p:sp>
          <p:nvSpPr>
            <p:cNvPr id="40" name="TextBox 39">
              <a:extLst>
                <a:ext uri="{FF2B5EF4-FFF2-40B4-BE49-F238E27FC236}">
                  <a16:creationId xmlns:a16="http://schemas.microsoft.com/office/drawing/2014/main" id="{C7F1233D-6E96-9C40-8DB2-377D1BFE168D}"/>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44" name="Group 43">
            <a:extLst>
              <a:ext uri="{FF2B5EF4-FFF2-40B4-BE49-F238E27FC236}">
                <a16:creationId xmlns:a16="http://schemas.microsoft.com/office/drawing/2014/main" id="{BC23821B-96E0-1A46-AF07-A69308F85444}"/>
              </a:ext>
            </a:extLst>
          </p:cNvPr>
          <p:cNvGrpSpPr/>
          <p:nvPr/>
        </p:nvGrpSpPr>
        <p:grpSpPr>
          <a:xfrm>
            <a:off x="2943495" y="3200650"/>
            <a:ext cx="2175139" cy="1020522"/>
            <a:chOff x="7197636" y="3961138"/>
            <a:chExt cx="2175139" cy="1020522"/>
          </a:xfrm>
        </p:grpSpPr>
        <p:pic>
          <p:nvPicPr>
            <p:cNvPr id="45" name="Picture 44">
              <a:extLst>
                <a:ext uri="{FF2B5EF4-FFF2-40B4-BE49-F238E27FC236}">
                  <a16:creationId xmlns:a16="http://schemas.microsoft.com/office/drawing/2014/main" id="{DA2CEA9F-F390-7349-9788-3CF833050EC0}"/>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46" name="TextBox 45">
              <a:extLst>
                <a:ext uri="{FF2B5EF4-FFF2-40B4-BE49-F238E27FC236}">
                  <a16:creationId xmlns:a16="http://schemas.microsoft.com/office/drawing/2014/main" id="{59E898AA-2CE7-5649-B663-C544FA32CA3A}"/>
                </a:ext>
              </a:extLst>
            </p:cNvPr>
            <p:cNvSpPr txBox="1"/>
            <p:nvPr/>
          </p:nvSpPr>
          <p:spPr>
            <a:xfrm>
              <a:off x="7197636" y="4581550"/>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 packages</a:t>
              </a:r>
            </a:p>
          </p:txBody>
        </p:sp>
      </p:grpSp>
      <p:grpSp>
        <p:nvGrpSpPr>
          <p:cNvPr id="47" name="Group 46">
            <a:extLst>
              <a:ext uri="{FF2B5EF4-FFF2-40B4-BE49-F238E27FC236}">
                <a16:creationId xmlns:a16="http://schemas.microsoft.com/office/drawing/2014/main" id="{F1E541A9-555B-B74D-BD52-B7C724035626}"/>
              </a:ext>
            </a:extLst>
          </p:cNvPr>
          <p:cNvGrpSpPr/>
          <p:nvPr/>
        </p:nvGrpSpPr>
        <p:grpSpPr>
          <a:xfrm>
            <a:off x="3241500" y="4522428"/>
            <a:ext cx="2175139" cy="1791742"/>
            <a:chOff x="4305808" y="5665466"/>
            <a:chExt cx="2175139" cy="1791742"/>
          </a:xfrm>
        </p:grpSpPr>
        <p:pic>
          <p:nvPicPr>
            <p:cNvPr id="48" name="Graphic 47">
              <a:extLst>
                <a:ext uri="{FF2B5EF4-FFF2-40B4-BE49-F238E27FC236}">
                  <a16:creationId xmlns:a16="http://schemas.microsoft.com/office/drawing/2014/main" id="{6C6FCB8E-57B3-EB42-B49A-83809CB0B19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55173" y="5665466"/>
              <a:ext cx="1076411" cy="1076411"/>
            </a:xfrm>
            <a:prstGeom prst="rect">
              <a:avLst/>
            </a:prstGeom>
          </p:spPr>
        </p:pic>
        <p:sp>
          <p:nvSpPr>
            <p:cNvPr id="49" name="TextBox 48">
              <a:extLst>
                <a:ext uri="{FF2B5EF4-FFF2-40B4-BE49-F238E27FC236}">
                  <a16:creationId xmlns:a16="http://schemas.microsoft.com/office/drawing/2014/main" id="{32B7DE01-1E92-694E-A0DE-0E7B1EAABE2B}"/>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52" name="TextBox 51">
            <a:extLst>
              <a:ext uri="{FF2B5EF4-FFF2-40B4-BE49-F238E27FC236}">
                <a16:creationId xmlns:a16="http://schemas.microsoft.com/office/drawing/2014/main" id="{1DCABB57-7B53-3842-95C5-BA091676E0D7}"/>
              </a:ext>
            </a:extLst>
          </p:cNvPr>
          <p:cNvSpPr txBox="1"/>
          <p:nvPr/>
        </p:nvSpPr>
        <p:spPr>
          <a:xfrm>
            <a:off x="768356" y="203584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pic>
        <p:nvPicPr>
          <p:cNvPr id="53" name="Graphic 52">
            <a:extLst>
              <a:ext uri="{FF2B5EF4-FFF2-40B4-BE49-F238E27FC236}">
                <a16:creationId xmlns:a16="http://schemas.microsoft.com/office/drawing/2014/main" id="{C0643A02-55FE-AE4D-9CE1-60D639A805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5623" y="3479613"/>
            <a:ext cx="1525937" cy="1525937"/>
          </a:xfrm>
          <a:prstGeom prst="rect">
            <a:avLst/>
          </a:prstGeom>
        </p:spPr>
      </p:pic>
      <p:sp>
        <p:nvSpPr>
          <p:cNvPr id="54" name="TextBox 53">
            <a:extLst>
              <a:ext uri="{FF2B5EF4-FFF2-40B4-BE49-F238E27FC236}">
                <a16:creationId xmlns:a16="http://schemas.microsoft.com/office/drawing/2014/main" id="{1853A5D2-5080-8545-A4A9-E4BC36E6068D}"/>
              </a:ext>
            </a:extLst>
          </p:cNvPr>
          <p:cNvSpPr txBox="1"/>
          <p:nvPr/>
        </p:nvSpPr>
        <p:spPr>
          <a:xfrm>
            <a:off x="7895623"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55" name="Straight Arrow Connector 54">
            <a:extLst>
              <a:ext uri="{FF2B5EF4-FFF2-40B4-BE49-F238E27FC236}">
                <a16:creationId xmlns:a16="http://schemas.microsoft.com/office/drawing/2014/main" id="{2420B5A5-59DD-1449-B4DA-92F21889F117}"/>
              </a:ext>
            </a:extLst>
          </p:cNvPr>
          <p:cNvCxnSpPr>
            <a:cxnSpLocks/>
          </p:cNvCxnSpPr>
          <p:nvPr/>
        </p:nvCxnSpPr>
        <p:spPr>
          <a:xfrm>
            <a:off x="6041966"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C14643D4-F875-4F42-A5CC-12B3F83ED9F4}"/>
              </a:ext>
            </a:extLst>
          </p:cNvPr>
          <p:cNvGrpSpPr/>
          <p:nvPr/>
        </p:nvGrpSpPr>
        <p:grpSpPr>
          <a:xfrm>
            <a:off x="916193" y="4628543"/>
            <a:ext cx="2205682" cy="1810036"/>
            <a:chOff x="4170581" y="3254760"/>
            <a:chExt cx="2205682" cy="1810036"/>
          </a:xfrm>
        </p:grpSpPr>
        <p:pic>
          <p:nvPicPr>
            <p:cNvPr id="24" name="Picture 23">
              <a:extLst>
                <a:ext uri="{FF2B5EF4-FFF2-40B4-BE49-F238E27FC236}">
                  <a16:creationId xmlns:a16="http://schemas.microsoft.com/office/drawing/2014/main" id="{F0B3B88E-86C3-1D40-A050-0C76FF036597}"/>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25" name="TextBox 24">
              <a:extLst>
                <a:ext uri="{FF2B5EF4-FFF2-40B4-BE49-F238E27FC236}">
                  <a16:creationId xmlns:a16="http://schemas.microsoft.com/office/drawing/2014/main" id="{F600423F-F383-974C-AA55-15F3444B9335}"/>
                </a:ext>
              </a:extLst>
            </p:cNvPr>
            <p:cNvSpPr txBox="1"/>
            <p:nvPr/>
          </p:nvSpPr>
          <p:spPr>
            <a:xfrm>
              <a:off x="4201124" y="4664686"/>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spTree>
    <p:extLst>
      <p:ext uri="{BB962C8B-B14F-4D97-AF65-F5344CB8AC3E}">
        <p14:creationId xmlns:p14="http://schemas.microsoft.com/office/powerpoint/2010/main" val="778858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1C37087B-C161-254E-AD87-BACC7E87149B}"/>
              </a:ext>
            </a:extLst>
          </p:cNvPr>
          <p:cNvCxnSpPr>
            <a:cxnSpLocks/>
          </p:cNvCxnSpPr>
          <p:nvPr/>
        </p:nvCxnSpPr>
        <p:spPr>
          <a:xfrm>
            <a:off x="9617187" y="4221172"/>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27" name="Graphic 26">
            <a:extLst>
              <a:ext uri="{FF2B5EF4-FFF2-40B4-BE49-F238E27FC236}">
                <a16:creationId xmlns:a16="http://schemas.microsoft.com/office/drawing/2014/main" id="{B899E9CB-6373-FB44-9316-133FD0DCE0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1820" y="3315115"/>
            <a:ext cx="1614406" cy="1614406"/>
          </a:xfrm>
          <a:prstGeom prst="rect">
            <a:avLst/>
          </a:prstGeom>
        </p:spPr>
      </p:pic>
      <p:sp>
        <p:nvSpPr>
          <p:cNvPr id="28" name="TextBox 27">
            <a:extLst>
              <a:ext uri="{FF2B5EF4-FFF2-40B4-BE49-F238E27FC236}">
                <a16:creationId xmlns:a16="http://schemas.microsoft.com/office/drawing/2014/main" id="{253D7F74-BFDC-1148-83ED-3B78D4A21181}"/>
              </a:ext>
            </a:extLst>
          </p:cNvPr>
          <p:cNvSpPr txBox="1"/>
          <p:nvPr/>
        </p:nvSpPr>
        <p:spPr>
          <a:xfrm>
            <a:off x="11611820"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Your compute</a:t>
            </a:r>
          </a:p>
        </p:txBody>
      </p:sp>
      <p:pic>
        <p:nvPicPr>
          <p:cNvPr id="29" name="Graphic 28">
            <a:extLst>
              <a:ext uri="{FF2B5EF4-FFF2-40B4-BE49-F238E27FC236}">
                <a16:creationId xmlns:a16="http://schemas.microsoft.com/office/drawing/2014/main" id="{098BC66F-E768-0747-ADA5-4469FC36E3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5478" y="3495274"/>
            <a:ext cx="1525937" cy="1525937"/>
          </a:xfrm>
          <a:prstGeom prst="rect">
            <a:avLst/>
          </a:prstGeom>
        </p:spPr>
      </p:pic>
      <p:sp>
        <p:nvSpPr>
          <p:cNvPr id="30" name="TextBox 29">
            <a:extLst>
              <a:ext uri="{FF2B5EF4-FFF2-40B4-BE49-F238E27FC236}">
                <a16:creationId xmlns:a16="http://schemas.microsoft.com/office/drawing/2014/main" id="{D21D7771-3549-CB48-B965-C1560AC3B098}"/>
              </a:ext>
            </a:extLst>
          </p:cNvPr>
          <p:cNvSpPr txBox="1"/>
          <p:nvPr/>
        </p:nvSpPr>
        <p:spPr>
          <a:xfrm>
            <a:off x="7907981" y="5166320"/>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1" name="Straight Arrow Connector 30">
            <a:extLst>
              <a:ext uri="{FF2B5EF4-FFF2-40B4-BE49-F238E27FC236}">
                <a16:creationId xmlns:a16="http://schemas.microsoft.com/office/drawing/2014/main" id="{1288F5FA-1374-BD4E-912B-1D5FFF927048}"/>
              </a:ext>
            </a:extLst>
          </p:cNvPr>
          <p:cNvCxnSpPr>
            <a:cxnSpLocks/>
          </p:cNvCxnSpPr>
          <p:nvPr/>
        </p:nvCxnSpPr>
        <p:spPr>
          <a:xfrm>
            <a:off x="6054324" y="4258243"/>
            <a:ext cx="1614406"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34" name="Group 33">
            <a:extLst>
              <a:ext uri="{FF2B5EF4-FFF2-40B4-BE49-F238E27FC236}">
                <a16:creationId xmlns:a16="http://schemas.microsoft.com/office/drawing/2014/main" id="{94F1A0DA-BF1B-9A4B-939A-47D7FF59F62D}"/>
              </a:ext>
            </a:extLst>
          </p:cNvPr>
          <p:cNvGrpSpPr/>
          <p:nvPr/>
        </p:nvGrpSpPr>
        <p:grpSpPr>
          <a:xfrm>
            <a:off x="1055024" y="2775791"/>
            <a:ext cx="1443815" cy="1745071"/>
            <a:chOff x="2449311" y="3145756"/>
            <a:chExt cx="1443815" cy="1745071"/>
          </a:xfrm>
        </p:grpSpPr>
        <p:pic>
          <p:nvPicPr>
            <p:cNvPr id="35" name="Graphic 34">
              <a:extLst>
                <a:ext uri="{FF2B5EF4-FFF2-40B4-BE49-F238E27FC236}">
                  <a16:creationId xmlns:a16="http://schemas.microsoft.com/office/drawing/2014/main" id="{1F3BFD3D-25B2-FC4E-BA77-34C22855CC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36" name="TextBox 35">
              <a:extLst>
                <a:ext uri="{FF2B5EF4-FFF2-40B4-BE49-F238E27FC236}">
                  <a16:creationId xmlns:a16="http://schemas.microsoft.com/office/drawing/2014/main" id="{63CD712C-EB46-D440-A149-5DFC92C9DFF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37" name="Group 36">
            <a:extLst>
              <a:ext uri="{FF2B5EF4-FFF2-40B4-BE49-F238E27FC236}">
                <a16:creationId xmlns:a16="http://schemas.microsoft.com/office/drawing/2014/main" id="{1C6EE47C-CCDF-7C4A-A632-09D2230491EE}"/>
              </a:ext>
            </a:extLst>
          </p:cNvPr>
          <p:cNvGrpSpPr/>
          <p:nvPr/>
        </p:nvGrpSpPr>
        <p:grpSpPr>
          <a:xfrm>
            <a:off x="3237163" y="4789526"/>
            <a:ext cx="2175139" cy="1791742"/>
            <a:chOff x="4305808" y="5665466"/>
            <a:chExt cx="2175139" cy="1791742"/>
          </a:xfrm>
        </p:grpSpPr>
        <p:pic>
          <p:nvPicPr>
            <p:cNvPr id="38" name="Graphic 37">
              <a:extLst>
                <a:ext uri="{FF2B5EF4-FFF2-40B4-BE49-F238E27FC236}">
                  <a16:creationId xmlns:a16="http://schemas.microsoft.com/office/drawing/2014/main" id="{56E26DDD-D3EE-474B-9897-8E7B594359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55173" y="5665466"/>
              <a:ext cx="1076411" cy="1076411"/>
            </a:xfrm>
            <a:prstGeom prst="rect">
              <a:avLst/>
            </a:prstGeom>
          </p:spPr>
        </p:pic>
        <p:sp>
          <p:nvSpPr>
            <p:cNvPr id="41" name="TextBox 40">
              <a:extLst>
                <a:ext uri="{FF2B5EF4-FFF2-40B4-BE49-F238E27FC236}">
                  <a16:creationId xmlns:a16="http://schemas.microsoft.com/office/drawing/2014/main" id="{3B8BF34A-75FF-214C-9A71-543A8E008426}"/>
                </a:ext>
              </a:extLst>
            </p:cNvPr>
            <p:cNvSpPr txBox="1"/>
            <p:nvPr/>
          </p:nvSpPr>
          <p:spPr>
            <a:xfrm>
              <a:off x="4305808" y="6749322"/>
              <a:ext cx="2175139"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sp>
        <p:nvSpPr>
          <p:cNvPr id="42" name="Rectangle 41">
            <a:extLst>
              <a:ext uri="{FF2B5EF4-FFF2-40B4-BE49-F238E27FC236}">
                <a16:creationId xmlns:a16="http://schemas.microsoft.com/office/drawing/2014/main" id="{02F03A9C-56A7-E444-9D41-61AD17C1E6CA}"/>
              </a:ext>
            </a:extLst>
          </p:cNvPr>
          <p:cNvSpPr/>
          <p:nvPr/>
        </p:nvSpPr>
        <p:spPr>
          <a:xfrm>
            <a:off x="753989" y="2504860"/>
            <a:ext cx="4966348" cy="4339525"/>
          </a:xfrm>
          <a:prstGeom prst="rect">
            <a:avLst/>
          </a:prstGeom>
          <a:noFill/>
          <a:ln w="889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A1CCB45-E2AC-8541-8553-34C4BA3D34F7}"/>
              </a:ext>
            </a:extLst>
          </p:cNvPr>
          <p:cNvSpPr txBox="1"/>
          <p:nvPr/>
        </p:nvSpPr>
        <p:spPr>
          <a:xfrm>
            <a:off x="734678" y="2034274"/>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50" name="Picture 49">
            <a:extLst>
              <a:ext uri="{FF2B5EF4-FFF2-40B4-BE49-F238E27FC236}">
                <a16:creationId xmlns:a16="http://schemas.microsoft.com/office/drawing/2014/main" id="{492E263F-66AF-004F-9573-9291E1C68422}"/>
              </a:ext>
            </a:extLst>
          </p:cNvPr>
          <p:cNvPicPr>
            <a:picLocks noChangeAspect="1"/>
          </p:cNvPicPr>
          <p:nvPr/>
        </p:nvPicPr>
        <p:blipFill>
          <a:blip r:embed="rId10"/>
          <a:stretch>
            <a:fillRect/>
          </a:stretch>
        </p:blipFill>
        <p:spPr>
          <a:xfrm>
            <a:off x="1273285" y="4898513"/>
            <a:ext cx="1206239" cy="1206239"/>
          </a:xfrm>
          <a:prstGeom prst="rect">
            <a:avLst/>
          </a:prstGeom>
        </p:spPr>
      </p:pic>
      <p:sp>
        <p:nvSpPr>
          <p:cNvPr id="51" name="TextBox 50">
            <a:extLst>
              <a:ext uri="{FF2B5EF4-FFF2-40B4-BE49-F238E27FC236}">
                <a16:creationId xmlns:a16="http://schemas.microsoft.com/office/drawing/2014/main" id="{C733B0FC-034A-2445-95BA-112F3089BE03}"/>
              </a:ext>
            </a:extLst>
          </p:cNvPr>
          <p:cNvSpPr txBox="1"/>
          <p:nvPr/>
        </p:nvSpPr>
        <p:spPr>
          <a:xfrm>
            <a:off x="753989" y="6175228"/>
            <a:ext cx="2175139"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Python: </a:t>
            </a:r>
            <a:r>
              <a:rPr lang="en-US" sz="2000" dirty="0"/>
              <a:t>3.9.6</a:t>
            </a:r>
            <a:endParaRPr lang="en-US" sz="2000" dirty="0">
              <a:latin typeface="Amazon Ember" panose="020B0603020204020204" pitchFamily="34" charset="0"/>
              <a:ea typeface="Amazon Ember" panose="020B0603020204020204" pitchFamily="34" charset="0"/>
              <a:cs typeface="Amazon Ember" panose="020B0603020204020204" pitchFamily="34" charset="0"/>
            </a:endParaRPr>
          </a:p>
        </p:txBody>
      </p:sp>
      <p:pic>
        <p:nvPicPr>
          <p:cNvPr id="56" name="Picture 55">
            <a:extLst>
              <a:ext uri="{FF2B5EF4-FFF2-40B4-BE49-F238E27FC236}">
                <a16:creationId xmlns:a16="http://schemas.microsoft.com/office/drawing/2014/main" id="{467E124E-C0AB-1E45-9995-F2B7BD41D5CD}"/>
              </a:ext>
            </a:extLst>
          </p:cNvPr>
          <p:cNvPicPr>
            <a:picLocks noChangeAspect="1"/>
          </p:cNvPicPr>
          <p:nvPr/>
        </p:nvPicPr>
        <p:blipFill>
          <a:blip r:embed="rId10"/>
          <a:stretch>
            <a:fillRect/>
          </a:stretch>
        </p:blipFill>
        <p:spPr>
          <a:xfrm>
            <a:off x="3656700" y="2848550"/>
            <a:ext cx="1206239" cy="1206239"/>
          </a:xfrm>
          <a:prstGeom prst="rect">
            <a:avLst/>
          </a:prstGeom>
        </p:spPr>
      </p:pic>
      <p:sp>
        <p:nvSpPr>
          <p:cNvPr id="57" name="TextBox 56">
            <a:extLst>
              <a:ext uri="{FF2B5EF4-FFF2-40B4-BE49-F238E27FC236}">
                <a16:creationId xmlns:a16="http://schemas.microsoft.com/office/drawing/2014/main" id="{477095FA-1467-9541-BD7A-A45C523B7964}"/>
              </a:ext>
            </a:extLst>
          </p:cNvPr>
          <p:cNvSpPr txBox="1"/>
          <p:nvPr/>
        </p:nvSpPr>
        <p:spPr>
          <a:xfrm>
            <a:off x="3256478" y="4120752"/>
            <a:ext cx="2175139" cy="400110"/>
          </a:xfrm>
          <a:prstGeom prst="rect">
            <a:avLst/>
          </a:prstGeom>
          <a:noFill/>
        </p:spPr>
        <p:txBody>
          <a:bodyPr wrap="square" rtlCol="0">
            <a:spAutoFit/>
          </a:bodyPr>
          <a:lstStyle/>
          <a:p>
            <a:pPr algn="ctr"/>
            <a:r>
              <a:rPr lang="en-US" sz="2000" dirty="0" err="1">
                <a:latin typeface="Amazon Ember" panose="020B0603020204020204" pitchFamily="34" charset="0"/>
                <a:ea typeface="Amazon Ember" panose="020B0603020204020204" pitchFamily="34" charset="0"/>
                <a:cs typeface="Amazon Ember" panose="020B0603020204020204" pitchFamily="34" charset="0"/>
              </a:rPr>
              <a:t>PyPi</a:t>
            </a:r>
            <a:r>
              <a:rPr lang="en-US" sz="2000" dirty="0">
                <a:latin typeface="Amazon Ember" panose="020B0603020204020204" pitchFamily="34" charset="0"/>
                <a:ea typeface="Amazon Ember" panose="020B0603020204020204" pitchFamily="34" charset="0"/>
                <a:cs typeface="Amazon Ember" panose="020B0603020204020204" pitchFamily="34" charset="0"/>
              </a:rPr>
              <a:t> packages</a:t>
            </a:r>
          </a:p>
        </p:txBody>
      </p:sp>
      <p:sp>
        <p:nvSpPr>
          <p:cNvPr id="58" name="TextBox 57">
            <a:extLst>
              <a:ext uri="{FF2B5EF4-FFF2-40B4-BE49-F238E27FC236}">
                <a16:creationId xmlns:a16="http://schemas.microsoft.com/office/drawing/2014/main" id="{4CB9908D-F991-4140-AD15-9B1905E4BF18}"/>
              </a:ext>
            </a:extLst>
          </p:cNvPr>
          <p:cNvSpPr txBox="1"/>
          <p:nvPr/>
        </p:nvSpPr>
        <p:spPr>
          <a:xfrm>
            <a:off x="524218" y="421308"/>
            <a:ext cx="13581963" cy="1323439"/>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turn dependencies into one deployable artifact that works anywhere</a:t>
            </a:r>
          </a:p>
        </p:txBody>
      </p:sp>
    </p:spTree>
    <p:extLst>
      <p:ext uri="{BB962C8B-B14F-4D97-AF65-F5344CB8AC3E}">
        <p14:creationId xmlns:p14="http://schemas.microsoft.com/office/powerpoint/2010/main" val="651310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707886"/>
          </a:xfrm>
          <a:prstGeom prst="rect">
            <a:avLst/>
          </a:prstGeom>
          <a:noFill/>
        </p:spPr>
        <p:txBody>
          <a:bodyPr wrap="square" rtlCol="0">
            <a:spAutoFit/>
          </a:bodyPr>
          <a:lstStyle/>
          <a:p>
            <a:pPr algn="l"/>
            <a:r>
              <a:rPr lang="en-US" sz="4000" dirty="0">
                <a:latin typeface="Amazon Ember" panose="020B0603020204020204" pitchFamily="34" charset="0"/>
                <a:ea typeface="Amazon Ember" panose="020B0603020204020204" pitchFamily="34" charset="0"/>
                <a:cs typeface="Amazon Ember" panose="020B0603020204020204" pitchFamily="34" charset="0"/>
              </a:rPr>
              <a:t>Containers solve </a:t>
            </a:r>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cross platform</a:t>
            </a:r>
            <a:r>
              <a:rPr lang="en-US" sz="4000" dirty="0">
                <a:latin typeface="Amazon Ember" panose="020B0603020204020204" pitchFamily="34" charset="0"/>
                <a:ea typeface="Amazon Ember" panose="020B0603020204020204" pitchFamily="34" charset="0"/>
                <a:cs typeface="Amazon Ember" panose="020B0603020204020204" pitchFamily="34" charset="0"/>
              </a:rPr>
              <a:t> build problems as well</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22051" y="3153603"/>
            <a:ext cx="1565705" cy="1565705"/>
          </a:xfrm>
          <a:prstGeom prst="rect">
            <a:avLst/>
          </a:prstGeom>
        </p:spPr>
      </p:pic>
      <p:grpSp>
        <p:nvGrpSpPr>
          <p:cNvPr id="22" name="Group 21">
            <a:extLst>
              <a:ext uri="{FF2B5EF4-FFF2-40B4-BE49-F238E27FC236}">
                <a16:creationId xmlns:a16="http://schemas.microsoft.com/office/drawing/2014/main" id="{9C298A57-3B0B-6048-9180-0787EE559321}"/>
              </a:ext>
            </a:extLst>
          </p:cNvPr>
          <p:cNvGrpSpPr/>
          <p:nvPr/>
        </p:nvGrpSpPr>
        <p:grpSpPr>
          <a:xfrm>
            <a:off x="1096265" y="2172086"/>
            <a:ext cx="2265410" cy="2280109"/>
            <a:chOff x="1157129" y="1948249"/>
            <a:chExt cx="2265410" cy="2280109"/>
          </a:xfrm>
        </p:grpSpPr>
        <p:pic>
          <p:nvPicPr>
            <p:cNvPr id="6" name="Graphic 5">
              <a:extLst>
                <a:ext uri="{FF2B5EF4-FFF2-40B4-BE49-F238E27FC236}">
                  <a16:creationId xmlns:a16="http://schemas.microsoft.com/office/drawing/2014/main" id="{4BE91549-FE9A-D54B-9B7F-A5AB29BEB8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7129" y="1948249"/>
              <a:ext cx="2080054" cy="2080054"/>
            </a:xfrm>
            <a:prstGeom prst="rect">
              <a:avLst/>
            </a:prstGeom>
          </p:spPr>
        </p:pic>
        <p:sp>
          <p:nvSpPr>
            <p:cNvPr id="14" name="TextBox 13">
              <a:extLst>
                <a:ext uri="{FF2B5EF4-FFF2-40B4-BE49-F238E27FC236}">
                  <a16:creationId xmlns:a16="http://schemas.microsoft.com/office/drawing/2014/main" id="{851160B6-1197-0942-A854-B8777F979195}"/>
                </a:ext>
              </a:extLst>
            </p:cNvPr>
            <p:cNvSpPr txBox="1"/>
            <p:nvPr/>
          </p:nvSpPr>
          <p:spPr>
            <a:xfrm>
              <a:off x="1247400" y="382824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(arm64)</a:t>
              </a:r>
            </a:p>
          </p:txBody>
        </p:sp>
      </p:grpSp>
      <p:sp>
        <p:nvSpPr>
          <p:cNvPr id="15" name="TextBox 14">
            <a:extLst>
              <a:ext uri="{FF2B5EF4-FFF2-40B4-BE49-F238E27FC236}">
                <a16:creationId xmlns:a16="http://schemas.microsoft.com/office/drawing/2014/main" id="{ADF6FA89-BAA3-3E45-AE91-634C72960C7A}"/>
              </a:ext>
            </a:extLst>
          </p:cNvPr>
          <p:cNvSpPr txBox="1"/>
          <p:nvPr/>
        </p:nvSpPr>
        <p:spPr>
          <a:xfrm>
            <a:off x="11262841" y="482353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(amd64)</a:t>
            </a:r>
          </a:p>
        </p:txBody>
      </p:sp>
      <p:sp>
        <p:nvSpPr>
          <p:cNvPr id="17" name="Rectangle 16">
            <a:extLst>
              <a:ext uri="{FF2B5EF4-FFF2-40B4-BE49-F238E27FC236}">
                <a16:creationId xmlns:a16="http://schemas.microsoft.com/office/drawing/2014/main" id="{79112C0A-A2B4-C346-827A-103028C7C1FF}"/>
              </a:ext>
            </a:extLst>
          </p:cNvPr>
          <p:cNvSpPr/>
          <p:nvPr/>
        </p:nvSpPr>
        <p:spPr>
          <a:xfrm>
            <a:off x="4226011" y="2598628"/>
            <a:ext cx="5498623" cy="4642432"/>
          </a:xfrm>
          <a:prstGeom prst="rect">
            <a:avLst/>
          </a:prstGeom>
          <a:noFill/>
          <a:ln w="889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F1892D80-9F2A-F94C-A6A9-6E7045A78B93}"/>
              </a:ext>
            </a:extLst>
          </p:cNvPr>
          <p:cNvSpPr txBox="1"/>
          <p:nvPr/>
        </p:nvSpPr>
        <p:spPr>
          <a:xfrm>
            <a:off x="5139322" y="2090985"/>
            <a:ext cx="3762805"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QEMU emulator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sp>
        <p:nvSpPr>
          <p:cNvPr id="20" name="TextBox 19">
            <a:extLst>
              <a:ext uri="{FF2B5EF4-FFF2-40B4-BE49-F238E27FC236}">
                <a16:creationId xmlns:a16="http://schemas.microsoft.com/office/drawing/2014/main" id="{F48BBAAD-0B9D-2B46-9EE0-C6A7588701E0}"/>
              </a:ext>
            </a:extLst>
          </p:cNvPr>
          <p:cNvSpPr txBox="1"/>
          <p:nvPr/>
        </p:nvSpPr>
        <p:spPr>
          <a:xfrm>
            <a:off x="5960742" y="487113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Build</a:t>
            </a:r>
          </a:p>
        </p:txBody>
      </p:sp>
      <p:sp>
        <p:nvSpPr>
          <p:cNvPr id="7" name="TextBox 6">
            <a:extLst>
              <a:ext uri="{FF2B5EF4-FFF2-40B4-BE49-F238E27FC236}">
                <a16:creationId xmlns:a16="http://schemas.microsoft.com/office/drawing/2014/main" id="{1CCED302-DE3B-DC4D-B03E-B9C5AC7F23BB}"/>
              </a:ext>
            </a:extLst>
          </p:cNvPr>
          <p:cNvSpPr txBox="1"/>
          <p:nvPr/>
        </p:nvSpPr>
        <p:spPr>
          <a:xfrm>
            <a:off x="524218" y="1276530"/>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build --platform </a:t>
            </a:r>
            <a:r>
              <a:rPr lang="en-US" sz="2900" dirty="0" err="1">
                <a:latin typeface="Consolas" panose="020B0609020204030204" pitchFamily="49" charset="0"/>
                <a:ea typeface="Amazon Ember" panose="020B0603020204020204" pitchFamily="34" charset="0"/>
                <a:cs typeface="Consolas" panose="020B0609020204030204" pitchFamily="49" charset="0"/>
              </a:rPr>
              <a:t>linux</a:t>
            </a:r>
            <a:r>
              <a:rPr lang="en-US" sz="2900" dirty="0">
                <a:latin typeface="Consolas" panose="020B0609020204030204" pitchFamily="49" charset="0"/>
                <a:ea typeface="Amazon Ember" panose="020B0603020204020204" pitchFamily="34" charset="0"/>
                <a:cs typeface="Consolas" panose="020B0609020204030204" pitchFamily="49" charset="0"/>
              </a:rPr>
              <a:t>/amd64</a:t>
            </a:r>
          </a:p>
        </p:txBody>
      </p:sp>
      <p:cxnSp>
        <p:nvCxnSpPr>
          <p:cNvPr id="13" name="Straight Arrow Connector 12">
            <a:extLst>
              <a:ext uri="{FF2B5EF4-FFF2-40B4-BE49-F238E27FC236}">
                <a16:creationId xmlns:a16="http://schemas.microsoft.com/office/drawing/2014/main" id="{E2F70131-95E2-9849-B9FF-302EA10EE3D5}"/>
              </a:ext>
            </a:extLst>
          </p:cNvPr>
          <p:cNvCxnSpPr/>
          <p:nvPr/>
        </p:nvCxnSpPr>
        <p:spPr>
          <a:xfrm>
            <a:off x="3583460" y="4028303"/>
            <a:ext cx="2415868"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a:off x="7975656" y="4028303"/>
            <a:ext cx="3071285" cy="0"/>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grpSp>
        <p:nvGrpSpPr>
          <p:cNvPr id="25" name="Group 24">
            <a:extLst>
              <a:ext uri="{FF2B5EF4-FFF2-40B4-BE49-F238E27FC236}">
                <a16:creationId xmlns:a16="http://schemas.microsoft.com/office/drawing/2014/main" id="{E1BD11D7-9110-0845-A125-BC48A4F4E8BD}"/>
              </a:ext>
            </a:extLst>
          </p:cNvPr>
          <p:cNvGrpSpPr/>
          <p:nvPr/>
        </p:nvGrpSpPr>
        <p:grpSpPr>
          <a:xfrm>
            <a:off x="1414384" y="4651930"/>
            <a:ext cx="1443815" cy="1745071"/>
            <a:chOff x="2449311" y="3145756"/>
            <a:chExt cx="1443815" cy="1745071"/>
          </a:xfrm>
        </p:grpSpPr>
        <p:pic>
          <p:nvPicPr>
            <p:cNvPr id="26" name="Graphic 25">
              <a:extLst>
                <a:ext uri="{FF2B5EF4-FFF2-40B4-BE49-F238E27FC236}">
                  <a16:creationId xmlns:a16="http://schemas.microsoft.com/office/drawing/2014/main" id="{4E84B0A9-94CA-BF47-8996-78F565742D9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9311" y="3145756"/>
              <a:ext cx="1443815" cy="1443815"/>
            </a:xfrm>
            <a:prstGeom prst="rect">
              <a:avLst/>
            </a:prstGeom>
          </p:spPr>
        </p:pic>
        <p:sp>
          <p:nvSpPr>
            <p:cNvPr id="27" name="TextBox 26">
              <a:extLst>
                <a:ext uri="{FF2B5EF4-FFF2-40B4-BE49-F238E27FC236}">
                  <a16:creationId xmlns:a16="http://schemas.microsoft.com/office/drawing/2014/main" id="{8A45120B-23C8-264E-969F-BA4E9AECDF8B}"/>
                </a:ext>
              </a:extLst>
            </p:cNvPr>
            <p:cNvSpPr txBox="1"/>
            <p:nvPr/>
          </p:nvSpPr>
          <p:spPr>
            <a:xfrm>
              <a:off x="2627520" y="4490717"/>
              <a:ext cx="108739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Code</a:t>
              </a:r>
            </a:p>
          </p:txBody>
        </p:sp>
      </p:grpSp>
      <p:grpSp>
        <p:nvGrpSpPr>
          <p:cNvPr id="28" name="Group 27">
            <a:extLst>
              <a:ext uri="{FF2B5EF4-FFF2-40B4-BE49-F238E27FC236}">
                <a16:creationId xmlns:a16="http://schemas.microsoft.com/office/drawing/2014/main" id="{2A9B7CA0-7140-3C43-85D7-BAA30CDF3DF6}"/>
              </a:ext>
            </a:extLst>
          </p:cNvPr>
          <p:cNvGrpSpPr/>
          <p:nvPr/>
        </p:nvGrpSpPr>
        <p:grpSpPr>
          <a:xfrm>
            <a:off x="7352271" y="5965252"/>
            <a:ext cx="2269214" cy="863497"/>
            <a:chOff x="5015777" y="5630612"/>
            <a:chExt cx="3090946" cy="1176188"/>
          </a:xfrm>
        </p:grpSpPr>
        <p:pic>
          <p:nvPicPr>
            <p:cNvPr id="29" name="Graphic 28">
              <a:extLst>
                <a:ext uri="{FF2B5EF4-FFF2-40B4-BE49-F238E27FC236}">
                  <a16:creationId xmlns:a16="http://schemas.microsoft.com/office/drawing/2014/main" id="{AD2EDFD0-9576-DE43-B0D3-D79154F73F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5777" y="5730389"/>
              <a:ext cx="1076411" cy="1076411"/>
            </a:xfrm>
            <a:prstGeom prst="rect">
              <a:avLst/>
            </a:prstGeom>
          </p:spPr>
        </p:pic>
        <p:sp>
          <p:nvSpPr>
            <p:cNvPr id="30" name="TextBox 29">
              <a:extLst>
                <a:ext uri="{FF2B5EF4-FFF2-40B4-BE49-F238E27FC236}">
                  <a16:creationId xmlns:a16="http://schemas.microsoft.com/office/drawing/2014/main" id="{CC927BFE-69BF-B44A-8C05-F63C4FDD66F9}"/>
                </a:ext>
              </a:extLst>
            </p:cNvPr>
            <p:cNvSpPr txBox="1"/>
            <p:nvPr/>
          </p:nvSpPr>
          <p:spPr>
            <a:xfrm>
              <a:off x="5931584" y="5630612"/>
              <a:ext cx="2175139" cy="707887"/>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Operating system packages</a:t>
              </a:r>
            </a:p>
          </p:txBody>
        </p:sp>
      </p:grpSp>
      <p:grpSp>
        <p:nvGrpSpPr>
          <p:cNvPr id="31" name="Group 30">
            <a:extLst>
              <a:ext uri="{FF2B5EF4-FFF2-40B4-BE49-F238E27FC236}">
                <a16:creationId xmlns:a16="http://schemas.microsoft.com/office/drawing/2014/main" id="{7422D467-D171-4147-9F82-8EE60556BBA6}"/>
              </a:ext>
            </a:extLst>
          </p:cNvPr>
          <p:cNvGrpSpPr/>
          <p:nvPr/>
        </p:nvGrpSpPr>
        <p:grpSpPr>
          <a:xfrm>
            <a:off x="4507790" y="5959688"/>
            <a:ext cx="2628665" cy="874626"/>
            <a:chOff x="4170581" y="3254760"/>
            <a:chExt cx="4004688" cy="1332465"/>
          </a:xfrm>
        </p:grpSpPr>
        <p:pic>
          <p:nvPicPr>
            <p:cNvPr id="34" name="Picture 33">
              <a:extLst>
                <a:ext uri="{FF2B5EF4-FFF2-40B4-BE49-F238E27FC236}">
                  <a16:creationId xmlns:a16="http://schemas.microsoft.com/office/drawing/2014/main" id="{FF74661D-2E8C-9545-88BB-5713014619B8}"/>
                </a:ext>
              </a:extLst>
            </p:cNvPr>
            <p:cNvPicPr>
              <a:picLocks noChangeAspect="1"/>
            </p:cNvPicPr>
            <p:nvPr/>
          </p:nvPicPr>
          <p:blipFill>
            <a:blip r:embed="rId10"/>
            <a:stretch>
              <a:fillRect/>
            </a:stretch>
          </p:blipFill>
          <p:spPr>
            <a:xfrm>
              <a:off x="4170581" y="3254760"/>
              <a:ext cx="2175139" cy="1332465"/>
            </a:xfrm>
            <a:prstGeom prst="rect">
              <a:avLst/>
            </a:prstGeom>
          </p:spPr>
        </p:pic>
        <p:sp>
          <p:nvSpPr>
            <p:cNvPr id="35" name="TextBox 34">
              <a:extLst>
                <a:ext uri="{FF2B5EF4-FFF2-40B4-BE49-F238E27FC236}">
                  <a16:creationId xmlns:a16="http://schemas.microsoft.com/office/drawing/2014/main" id="{6603C474-4332-0B42-9A32-263D03B9F2C0}"/>
                </a:ext>
              </a:extLst>
            </p:cNvPr>
            <p:cNvSpPr txBox="1"/>
            <p:nvPr/>
          </p:nvSpPr>
          <p:spPr>
            <a:xfrm>
              <a:off x="6000129" y="3520883"/>
              <a:ext cx="217514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Node: 16.6.2</a:t>
              </a:r>
            </a:p>
          </p:txBody>
        </p:sp>
      </p:grpSp>
      <p:pic>
        <p:nvPicPr>
          <p:cNvPr id="36" name="Graphic 35">
            <a:extLst>
              <a:ext uri="{FF2B5EF4-FFF2-40B4-BE49-F238E27FC236}">
                <a16:creationId xmlns:a16="http://schemas.microsoft.com/office/drawing/2014/main" id="{3D37670C-B213-9040-9777-DBD284EB90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48289" y="3098101"/>
            <a:ext cx="1699105" cy="1699105"/>
          </a:xfrm>
          <a:prstGeom prst="rect">
            <a:avLst/>
          </a:prstGeom>
        </p:spPr>
      </p:pic>
    </p:spTree>
    <p:extLst>
      <p:ext uri="{BB962C8B-B14F-4D97-AF65-F5344CB8AC3E}">
        <p14:creationId xmlns:p14="http://schemas.microsoft.com/office/powerpoint/2010/main" val="2990661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7C2D64B-E168-174A-AA9A-8BD89EE4B72E}"/>
              </a:ext>
            </a:extLst>
          </p:cNvPr>
          <p:cNvSpPr txBox="1"/>
          <p:nvPr/>
        </p:nvSpPr>
        <p:spPr>
          <a:xfrm>
            <a:off x="524218" y="421308"/>
            <a:ext cx="13581963" cy="1323439"/>
          </a:xfrm>
          <a:prstGeom prst="rect">
            <a:avLst/>
          </a:prstGeom>
          <a:noFill/>
        </p:spPr>
        <p:txBody>
          <a:bodyPr wrap="square" rtlCol="0">
            <a:spAutoFit/>
          </a:bodyPr>
          <a:lstStyle/>
          <a:p>
            <a:pPr algn="l"/>
            <a:r>
              <a:rPr lang="en-US" sz="38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Container manifests </a:t>
            </a:r>
            <a:r>
              <a:rPr lang="en-US" sz="4000" dirty="0">
                <a:latin typeface="Amazon Ember" panose="020B0603020204020204" pitchFamily="34" charset="0"/>
                <a:ea typeface="Amazon Ember" panose="020B0603020204020204" pitchFamily="34" charset="0"/>
                <a:cs typeface="Amazon Ember" panose="020B0603020204020204" pitchFamily="34" charset="0"/>
              </a:rPr>
              <a:t>let you easily distribute and run software on multiple platform types</a:t>
            </a:r>
          </a:p>
        </p:txBody>
      </p:sp>
      <p:pic>
        <p:nvPicPr>
          <p:cNvPr id="10" name="Graphic 9">
            <a:extLst>
              <a:ext uri="{FF2B5EF4-FFF2-40B4-BE49-F238E27FC236}">
                <a16:creationId xmlns:a16="http://schemas.microsoft.com/office/drawing/2014/main" id="{5FF574C0-D633-1541-8B56-957DE26D76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32613" y="2079538"/>
            <a:ext cx="1565705" cy="1565705"/>
          </a:xfrm>
          <a:prstGeom prst="rect">
            <a:avLst/>
          </a:prstGeom>
        </p:spPr>
      </p:pic>
      <p:sp>
        <p:nvSpPr>
          <p:cNvPr id="15" name="TextBox 14">
            <a:extLst>
              <a:ext uri="{FF2B5EF4-FFF2-40B4-BE49-F238E27FC236}">
                <a16:creationId xmlns:a16="http://schemas.microsoft.com/office/drawing/2014/main" id="{ADF6FA89-BAA3-3E45-AE91-634C72960C7A}"/>
              </a:ext>
            </a:extLst>
          </p:cNvPr>
          <p:cNvSpPr txBox="1"/>
          <p:nvPr/>
        </p:nvSpPr>
        <p:spPr>
          <a:xfrm>
            <a:off x="8880080" y="3724626"/>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Server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p:txBody>
      </p:sp>
      <p:pic>
        <p:nvPicPr>
          <p:cNvPr id="19" name="Graphic 18">
            <a:extLst>
              <a:ext uri="{FF2B5EF4-FFF2-40B4-BE49-F238E27FC236}">
                <a16:creationId xmlns:a16="http://schemas.microsoft.com/office/drawing/2014/main" id="{300E7647-5C69-F344-9C37-F4D57C176F9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8624" y="3833659"/>
            <a:ext cx="1525937" cy="1525937"/>
          </a:xfrm>
          <a:prstGeom prst="rect">
            <a:avLst/>
          </a:prstGeom>
        </p:spPr>
      </p:pic>
      <p:sp>
        <p:nvSpPr>
          <p:cNvPr id="20" name="TextBox 19">
            <a:extLst>
              <a:ext uri="{FF2B5EF4-FFF2-40B4-BE49-F238E27FC236}">
                <a16:creationId xmlns:a16="http://schemas.microsoft.com/office/drawing/2014/main" id="{F48BBAAD-0B9D-2B46-9EE0-C6A7588701E0}"/>
              </a:ext>
            </a:extLst>
          </p:cNvPr>
          <p:cNvSpPr txBox="1"/>
          <p:nvPr/>
        </p:nvSpPr>
        <p:spPr>
          <a:xfrm>
            <a:off x="1891245" y="5468689"/>
            <a:ext cx="2498727" cy="1323439"/>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Container Manifest:</a:t>
            </a:r>
            <a:br>
              <a:rPr lang="en-US" sz="2000" dirty="0">
                <a:latin typeface="Amazon Ember" panose="020B0603020204020204" pitchFamily="34" charset="0"/>
                <a:ea typeface="Amazon Ember" panose="020B0603020204020204" pitchFamily="34" charset="0"/>
                <a:cs typeface="Amazon Ember" panose="020B0603020204020204" pitchFamily="34" charset="0"/>
              </a:rPr>
            </a:b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/amd64</a:t>
            </a:r>
          </a:p>
          <a:p>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sp>
        <p:nvSpPr>
          <p:cNvPr id="7" name="TextBox 6">
            <a:extLst>
              <a:ext uri="{FF2B5EF4-FFF2-40B4-BE49-F238E27FC236}">
                <a16:creationId xmlns:a16="http://schemas.microsoft.com/office/drawing/2014/main" id="{1CCED302-DE3B-DC4D-B03E-B9C5AC7F23BB}"/>
              </a:ext>
            </a:extLst>
          </p:cNvPr>
          <p:cNvSpPr txBox="1"/>
          <p:nvPr/>
        </p:nvSpPr>
        <p:spPr>
          <a:xfrm>
            <a:off x="1305410" y="3052241"/>
            <a:ext cx="7784756" cy="538609"/>
          </a:xfrm>
          <a:prstGeom prst="rect">
            <a:avLst/>
          </a:prstGeom>
          <a:noFill/>
        </p:spPr>
        <p:txBody>
          <a:bodyPr wrap="square" rtlCol="0">
            <a:spAutoFit/>
          </a:bodyPr>
          <a:lstStyle/>
          <a:p>
            <a:pPr algn="l"/>
            <a:r>
              <a:rPr lang="en-US" sz="2900" dirty="0">
                <a:latin typeface="Consolas" panose="020B0609020204030204" pitchFamily="49" charset="0"/>
                <a:ea typeface="Amazon Ember" panose="020B0603020204020204" pitchFamily="34" charset="0"/>
                <a:cs typeface="Consolas" panose="020B0609020204030204" pitchFamily="49" charset="0"/>
              </a:rPr>
              <a:t>docker run </a:t>
            </a:r>
            <a:r>
              <a:rPr lang="en-US" sz="2900" dirty="0" err="1">
                <a:latin typeface="Consolas" panose="020B0609020204030204" pitchFamily="49" charset="0"/>
                <a:ea typeface="Amazon Ember" panose="020B0603020204020204" pitchFamily="34" charset="0"/>
                <a:cs typeface="Consolas" panose="020B0609020204030204" pitchFamily="49" charset="0"/>
              </a:rPr>
              <a:t>nginx</a:t>
            </a:r>
            <a:endParaRPr lang="en-US" sz="2900" dirty="0">
              <a:latin typeface="Consolas" panose="020B0609020204030204" pitchFamily="49" charset="0"/>
              <a:ea typeface="Amazon Ember" panose="020B0603020204020204" pitchFamily="34" charset="0"/>
              <a:cs typeface="Consolas" panose="020B0609020204030204" pitchFamily="49" charset="0"/>
            </a:endParaRPr>
          </a:p>
        </p:txBody>
      </p:sp>
      <p:cxnSp>
        <p:nvCxnSpPr>
          <p:cNvPr id="23" name="Straight Arrow Connector 22">
            <a:extLst>
              <a:ext uri="{FF2B5EF4-FFF2-40B4-BE49-F238E27FC236}">
                <a16:creationId xmlns:a16="http://schemas.microsoft.com/office/drawing/2014/main" id="{16FB7137-4A6E-224B-98AB-427562BE2BDB}"/>
              </a:ext>
            </a:extLst>
          </p:cNvPr>
          <p:cNvCxnSpPr>
            <a:cxnSpLocks/>
          </p:cNvCxnSpPr>
          <p:nvPr/>
        </p:nvCxnSpPr>
        <p:spPr>
          <a:xfrm flipV="1">
            <a:off x="4223698" y="3186017"/>
            <a:ext cx="4611383" cy="1270374"/>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pic>
        <p:nvPicPr>
          <p:cNvPr id="16" name="Graphic 15">
            <a:extLst>
              <a:ext uri="{FF2B5EF4-FFF2-40B4-BE49-F238E27FC236}">
                <a16:creationId xmlns:a16="http://schemas.microsoft.com/office/drawing/2014/main" id="{A8EA2107-6382-E245-B6CE-C2B0BD0E675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3132" y="4512019"/>
            <a:ext cx="2080054" cy="2080054"/>
          </a:xfrm>
          <a:prstGeom prst="rect">
            <a:avLst/>
          </a:prstGeom>
        </p:spPr>
      </p:pic>
      <p:sp>
        <p:nvSpPr>
          <p:cNvPr id="21" name="TextBox 20">
            <a:extLst>
              <a:ext uri="{FF2B5EF4-FFF2-40B4-BE49-F238E27FC236}">
                <a16:creationId xmlns:a16="http://schemas.microsoft.com/office/drawing/2014/main" id="{5EC1015D-5FDC-FD45-B931-18F155ED8CC2}"/>
              </a:ext>
            </a:extLst>
          </p:cNvPr>
          <p:cNvSpPr txBox="1"/>
          <p:nvPr/>
        </p:nvSpPr>
        <p:spPr>
          <a:xfrm>
            <a:off x="8835081" y="6392018"/>
            <a:ext cx="287328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Laptop (</a:t>
            </a:r>
            <a:r>
              <a:rPr lang="en-US" sz="2000" dirty="0" err="1">
                <a:latin typeface="Amazon Ember" panose="020B0603020204020204" pitchFamily="34" charset="0"/>
                <a:ea typeface="Amazon Ember" panose="020B0603020204020204" pitchFamily="34" charset="0"/>
                <a:cs typeface="Amazon Ember" panose="020B0603020204020204" pitchFamily="34" charset="0"/>
              </a:rPr>
              <a:t>linux</a:t>
            </a:r>
            <a:r>
              <a:rPr lang="en-US" sz="2000" dirty="0">
                <a:latin typeface="Amazon Ember" panose="020B0603020204020204" pitchFamily="34" charset="0"/>
                <a:ea typeface="Amazon Ember" panose="020B0603020204020204" pitchFamily="34" charset="0"/>
                <a:cs typeface="Amazon Ember" panose="020B0603020204020204" pitchFamily="34" charset="0"/>
              </a:rPr>
              <a:t>/arm64)</a:t>
            </a:r>
          </a:p>
        </p:txBody>
      </p:sp>
      <p:cxnSp>
        <p:nvCxnSpPr>
          <p:cNvPr id="22" name="Straight Arrow Connector 21">
            <a:extLst>
              <a:ext uri="{FF2B5EF4-FFF2-40B4-BE49-F238E27FC236}">
                <a16:creationId xmlns:a16="http://schemas.microsoft.com/office/drawing/2014/main" id="{06C71AB5-7D0A-7A4A-8265-25F49970EB80}"/>
              </a:ext>
            </a:extLst>
          </p:cNvPr>
          <p:cNvCxnSpPr>
            <a:cxnSpLocks/>
          </p:cNvCxnSpPr>
          <p:nvPr/>
        </p:nvCxnSpPr>
        <p:spPr>
          <a:xfrm>
            <a:off x="4223698" y="4853537"/>
            <a:ext cx="4611383" cy="698509"/>
          </a:xfrm>
          <a:prstGeom prst="straightConnector1">
            <a:avLst/>
          </a:prstGeom>
          <a:ln w="142875">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6995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pPr algn="l"/>
            <a:r>
              <a:rPr lang="en-US" sz="6000" b="1" i="0" dirty="0">
                <a:effectLst/>
                <a:latin typeface="YouTube Sans"/>
              </a:rPr>
              <a:t>Amazon Elastic Container Service (ECS)</a:t>
            </a:r>
          </a:p>
        </p:txBody>
      </p:sp>
    </p:spTree>
    <p:extLst>
      <p:ext uri="{BB962C8B-B14F-4D97-AF65-F5344CB8AC3E}">
        <p14:creationId xmlns:p14="http://schemas.microsoft.com/office/powerpoint/2010/main" val="8557722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Introduction to Amazon Elastic Container Service (ECS) | Amazon Web Services">
            <a:hlinkClick r:id="" action="ppaction://media"/>
            <a:extLst>
              <a:ext uri="{FF2B5EF4-FFF2-40B4-BE49-F238E27FC236}">
                <a16:creationId xmlns:a16="http://schemas.microsoft.com/office/drawing/2014/main" id="{0276985F-C5A9-B4D5-2095-BE21D90E31FF}"/>
              </a:ext>
            </a:extLst>
          </p:cNvPr>
          <p:cNvPicPr>
            <a:picLocks noRot="1" noChangeAspect="1"/>
          </p:cNvPicPr>
          <p:nvPr>
            <a:videoFile r:link="rId1"/>
          </p:nvPr>
        </p:nvPicPr>
        <p:blipFill>
          <a:blip r:embed="rId3"/>
          <a:stretch>
            <a:fillRect/>
          </a:stretch>
        </p:blipFill>
        <p:spPr>
          <a:xfrm>
            <a:off x="1201218" y="660400"/>
            <a:ext cx="12227964" cy="6908800"/>
          </a:xfrm>
          <a:prstGeom prst="rect">
            <a:avLst/>
          </a:prstGeom>
        </p:spPr>
      </p:pic>
    </p:spTree>
    <p:extLst>
      <p:ext uri="{BB962C8B-B14F-4D97-AF65-F5344CB8AC3E}">
        <p14:creationId xmlns:p14="http://schemas.microsoft.com/office/powerpoint/2010/main" val="2604401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997F1447-3AF3-0CE8-B713-C64786752C92}"/>
              </a:ext>
            </a:extLst>
          </p:cNvPr>
          <p:cNvSpPr>
            <a:spLocks noGrp="1"/>
          </p:cNvSpPr>
          <p:nvPr>
            <p:ph type="title"/>
          </p:nvPr>
        </p:nvSpPr>
        <p:spPr>
          <a:xfrm>
            <a:off x="548640" y="428513"/>
            <a:ext cx="12435840" cy="1488168"/>
          </a:xfrm>
        </p:spPr>
        <p:txBody>
          <a:bodyPr anchor="ctr">
            <a:normAutofit/>
          </a:bodyPr>
          <a:lstStyle/>
          <a:p>
            <a:pPr>
              <a:lnSpc>
                <a:spcPct val="90000"/>
              </a:lnSpc>
            </a:pPr>
            <a:r>
              <a:rPr lang="en-US" sz="7200" dirty="0"/>
              <a:t>Objective</a:t>
            </a:r>
            <a:endParaRPr lang="th-TH" sz="7200" dirty="0"/>
          </a:p>
        </p:txBody>
      </p:sp>
      <p:sp>
        <p:nvSpPr>
          <p:cNvPr id="8" name="Text Placeholder 2">
            <a:extLst>
              <a:ext uri="{FF2B5EF4-FFF2-40B4-BE49-F238E27FC236}">
                <a16:creationId xmlns:a16="http://schemas.microsoft.com/office/drawing/2014/main" id="{8C321A9B-CAF5-C3C3-A7D4-D84DA34AFA5D}"/>
              </a:ext>
            </a:extLst>
          </p:cNvPr>
          <p:cNvSpPr>
            <a:spLocks noGrp="1"/>
          </p:cNvSpPr>
          <p:nvPr>
            <p:ph type="body" sz="quarter" idx="10"/>
          </p:nvPr>
        </p:nvSpPr>
        <p:spPr>
          <a:xfrm>
            <a:off x="1283746" y="1916681"/>
            <a:ext cx="8219440" cy="783078"/>
          </a:xfrm>
        </p:spPr>
        <p:txBody>
          <a:bodyPr/>
          <a:lstStyle/>
          <a:p>
            <a:endParaRPr lang="en-US" dirty="0"/>
          </a:p>
        </p:txBody>
      </p:sp>
    </p:spTree>
    <p:extLst>
      <p:ext uri="{BB962C8B-B14F-4D97-AF65-F5344CB8AC3E}">
        <p14:creationId xmlns:p14="http://schemas.microsoft.com/office/powerpoint/2010/main" val="3000236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10" dirty="0">
                <a:solidFill>
                  <a:schemeClr val="tx1"/>
                </a:solidFill>
              </a:rPr>
              <a:t> </a:t>
            </a:r>
            <a:r>
              <a:rPr spc="-108" dirty="0">
                <a:solidFill>
                  <a:schemeClr val="tx1"/>
                </a:solidFill>
              </a:rPr>
              <a:t>Clusters</a:t>
            </a:r>
            <a:r>
              <a:rPr spc="-198" dirty="0">
                <a:solidFill>
                  <a:schemeClr val="tx1"/>
                </a:solidFill>
              </a:rPr>
              <a:t> </a:t>
            </a:r>
            <a:r>
              <a:rPr spc="-30" dirty="0">
                <a:solidFill>
                  <a:schemeClr val="tx1"/>
                </a:solidFill>
              </a:rPr>
              <a:t>Overview</a:t>
            </a:r>
          </a:p>
        </p:txBody>
      </p:sp>
      <p:sp>
        <p:nvSpPr>
          <p:cNvPr id="4" name="object 4"/>
          <p:cNvSpPr txBox="1"/>
          <p:nvPr/>
        </p:nvSpPr>
        <p:spPr>
          <a:xfrm>
            <a:off x="1100327" y="1598980"/>
            <a:ext cx="10727436" cy="2503506"/>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66" dirty="0">
                <a:latin typeface="Gill Sans MT"/>
                <a:cs typeface="Gill Sans MT"/>
              </a:rPr>
              <a:t>Clusters</a:t>
            </a:r>
            <a:r>
              <a:rPr sz="3360" spc="-156" dirty="0">
                <a:latin typeface="Gill Sans MT"/>
                <a:cs typeface="Gill Sans MT"/>
              </a:rPr>
              <a:t> </a:t>
            </a:r>
            <a:r>
              <a:rPr sz="3360" dirty="0">
                <a:latin typeface="Gill Sans MT"/>
                <a:cs typeface="Gill Sans MT"/>
              </a:rPr>
              <a:t>are</a:t>
            </a:r>
            <a:r>
              <a:rPr sz="3360" spc="-150" dirty="0">
                <a:latin typeface="Gill Sans MT"/>
                <a:cs typeface="Gill Sans MT"/>
              </a:rPr>
              <a:t> </a:t>
            </a:r>
            <a:r>
              <a:rPr sz="3360" spc="-42" dirty="0">
                <a:latin typeface="Gill Sans MT"/>
                <a:cs typeface="Gill Sans MT"/>
              </a:rPr>
              <a:t>logical</a:t>
            </a:r>
            <a:r>
              <a:rPr sz="3360" spc="-156" dirty="0">
                <a:latin typeface="Gill Sans MT"/>
                <a:cs typeface="Gill Sans MT"/>
              </a:rPr>
              <a:t> </a:t>
            </a:r>
            <a:r>
              <a:rPr sz="3360" spc="-30" dirty="0">
                <a:latin typeface="Gill Sans MT"/>
                <a:cs typeface="Gill Sans MT"/>
              </a:rPr>
              <a:t>grouping</a:t>
            </a:r>
            <a:r>
              <a:rPr sz="3360" spc="-144" dirty="0">
                <a:latin typeface="Gill Sans MT"/>
                <a:cs typeface="Gill Sans MT"/>
              </a:rPr>
              <a:t> </a:t>
            </a:r>
            <a:r>
              <a:rPr sz="3360" dirty="0">
                <a:latin typeface="Gill Sans MT"/>
                <a:cs typeface="Gill Sans MT"/>
              </a:rPr>
              <a:t>of</a:t>
            </a:r>
            <a:r>
              <a:rPr sz="3360" spc="-150" dirty="0">
                <a:latin typeface="Gill Sans MT"/>
                <a:cs typeface="Gill Sans MT"/>
              </a:rPr>
              <a:t> </a:t>
            </a:r>
            <a:r>
              <a:rPr sz="3360" dirty="0">
                <a:latin typeface="Gill Sans MT"/>
                <a:cs typeface="Gill Sans MT"/>
              </a:rPr>
              <a:t>EC2</a:t>
            </a:r>
            <a:r>
              <a:rPr sz="3360" spc="-15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EC2</a:t>
            </a:r>
            <a:r>
              <a:rPr sz="3360" spc="-144" dirty="0">
                <a:latin typeface="Gill Sans MT"/>
                <a:cs typeface="Gill Sans MT"/>
              </a:rPr>
              <a:t> </a:t>
            </a:r>
            <a:r>
              <a:rPr sz="3360" spc="-48" dirty="0">
                <a:latin typeface="Gill Sans MT"/>
                <a:cs typeface="Gill Sans MT"/>
              </a:rPr>
              <a:t>instances</a:t>
            </a:r>
            <a:r>
              <a:rPr sz="3360" spc="-144" dirty="0">
                <a:latin typeface="Gill Sans MT"/>
                <a:cs typeface="Gill Sans MT"/>
              </a:rPr>
              <a:t> </a:t>
            </a:r>
            <a:r>
              <a:rPr sz="3360" dirty="0">
                <a:latin typeface="Gill Sans MT"/>
                <a:cs typeface="Gill Sans MT"/>
              </a:rPr>
              <a:t>run</a:t>
            </a:r>
            <a:r>
              <a:rPr sz="3360" spc="-137" dirty="0">
                <a:latin typeface="Gill Sans MT"/>
                <a:cs typeface="Gill Sans MT"/>
              </a:rPr>
              <a:t> </a:t>
            </a:r>
            <a:r>
              <a:rPr sz="3360" dirty="0">
                <a:latin typeface="Gill Sans MT"/>
                <a:cs typeface="Gill Sans MT"/>
              </a:rPr>
              <a:t>the</a:t>
            </a:r>
            <a:r>
              <a:rPr sz="3360" spc="-144"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agent</a:t>
            </a:r>
            <a:r>
              <a:rPr sz="3360" spc="-132" dirty="0">
                <a:latin typeface="Gill Sans MT"/>
                <a:cs typeface="Gill Sans MT"/>
              </a:rPr>
              <a:t> </a:t>
            </a:r>
            <a:r>
              <a:rPr sz="3360" spc="-66" dirty="0">
                <a:latin typeface="Gill Sans MT"/>
                <a:cs typeface="Gill Sans MT"/>
              </a:rPr>
              <a:t>(Docker</a:t>
            </a:r>
            <a:r>
              <a:rPr sz="3360" spc="-137" dirty="0">
                <a:latin typeface="Gill Sans MT"/>
                <a:cs typeface="Gill Sans MT"/>
              </a:rPr>
              <a:t> </a:t>
            </a:r>
            <a:r>
              <a:rPr sz="3360" spc="-12" dirty="0">
                <a:latin typeface="Gill Sans MT"/>
                <a:cs typeface="Gill Sans MT"/>
              </a:rPr>
              <a:t>container)</a:t>
            </a:r>
            <a:endParaRPr sz="3360" dirty="0">
              <a:latin typeface="Gill Sans MT"/>
              <a:cs typeface="Gill Sans MT"/>
            </a:endParaRPr>
          </a:p>
          <a:p>
            <a:pPr marL="289560" indent="-274320">
              <a:spcBef>
                <a:spcPts val="894"/>
              </a:spcBef>
              <a:buFont typeface="Arial"/>
              <a:buChar char="•"/>
              <a:tabLst>
                <a:tab pos="289560" algn="l"/>
              </a:tabLst>
            </a:pPr>
            <a:r>
              <a:rPr sz="3360" dirty="0">
                <a:latin typeface="Gill Sans MT"/>
                <a:cs typeface="Gill Sans MT"/>
              </a:rPr>
              <a:t>The</a:t>
            </a:r>
            <a:r>
              <a:rPr sz="3360" spc="-162"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agents</a:t>
            </a:r>
            <a:r>
              <a:rPr sz="3360" spc="-156" dirty="0">
                <a:latin typeface="Gill Sans MT"/>
                <a:cs typeface="Gill Sans MT"/>
              </a:rPr>
              <a:t> </a:t>
            </a:r>
            <a:r>
              <a:rPr sz="3360" spc="-72" dirty="0">
                <a:latin typeface="Gill Sans MT"/>
                <a:cs typeface="Gill Sans MT"/>
              </a:rPr>
              <a:t>registers</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spc="-42" dirty="0">
                <a:latin typeface="Gill Sans MT"/>
                <a:cs typeface="Gill Sans MT"/>
              </a:rPr>
              <a:t>instance</a:t>
            </a:r>
            <a:r>
              <a:rPr sz="3360" spc="-156" dirty="0">
                <a:latin typeface="Gill Sans MT"/>
                <a:cs typeface="Gill Sans MT"/>
              </a:rPr>
              <a:t> </a:t>
            </a:r>
            <a:r>
              <a:rPr sz="3360" dirty="0">
                <a:latin typeface="Gill Sans MT"/>
                <a:cs typeface="Gill Sans MT"/>
              </a:rPr>
              <a:t>to</a:t>
            </a:r>
            <a:r>
              <a:rPr sz="3360" spc="-162" dirty="0">
                <a:latin typeface="Gill Sans MT"/>
                <a:cs typeface="Gill Sans MT"/>
              </a:rPr>
              <a:t> </a:t>
            </a:r>
            <a:r>
              <a:rPr sz="3360" dirty="0">
                <a:latin typeface="Gill Sans MT"/>
                <a:cs typeface="Gill Sans MT"/>
              </a:rPr>
              <a:t>the</a:t>
            </a:r>
            <a:r>
              <a:rPr sz="3360" spc="-156" dirty="0">
                <a:latin typeface="Gill Sans MT"/>
                <a:cs typeface="Gill Sans MT"/>
              </a:rPr>
              <a:t> </a:t>
            </a:r>
            <a:r>
              <a:rPr sz="3360" dirty="0">
                <a:latin typeface="Gill Sans MT"/>
                <a:cs typeface="Gill Sans MT"/>
              </a:rPr>
              <a:t>ECS</a:t>
            </a:r>
            <a:r>
              <a:rPr sz="3360" spc="-156" dirty="0">
                <a:latin typeface="Gill Sans MT"/>
                <a:cs typeface="Gill Sans MT"/>
              </a:rPr>
              <a:t> </a:t>
            </a:r>
            <a:r>
              <a:rPr sz="3360" spc="-12" dirty="0">
                <a:latin typeface="Gill Sans MT"/>
                <a:cs typeface="Gill Sans MT"/>
              </a:rPr>
              <a:t>cluster</a:t>
            </a:r>
            <a:endParaRPr sz="3360" dirty="0">
              <a:latin typeface="Gill Sans MT"/>
              <a:cs typeface="Gill Sans MT"/>
            </a:endParaRPr>
          </a:p>
          <a:p>
            <a:pPr marL="289560" indent="-274320">
              <a:spcBef>
                <a:spcPts val="774"/>
              </a:spcBef>
              <a:buFont typeface="Arial"/>
              <a:buChar char="•"/>
              <a:tabLst>
                <a:tab pos="289560" algn="l"/>
              </a:tabLst>
            </a:pPr>
            <a:r>
              <a:rPr sz="3360" dirty="0">
                <a:latin typeface="Gill Sans MT"/>
                <a:cs typeface="Gill Sans MT"/>
              </a:rPr>
              <a:t>The</a:t>
            </a:r>
            <a:r>
              <a:rPr sz="3360" spc="-228" dirty="0">
                <a:latin typeface="Gill Sans MT"/>
                <a:cs typeface="Gill Sans MT"/>
              </a:rPr>
              <a:t> </a:t>
            </a:r>
            <a:r>
              <a:rPr sz="3360" dirty="0">
                <a:latin typeface="Gill Sans MT"/>
                <a:cs typeface="Gill Sans MT"/>
              </a:rPr>
              <a:t>EC2</a:t>
            </a:r>
            <a:r>
              <a:rPr sz="3360" spc="-90" dirty="0">
                <a:latin typeface="Gill Sans MT"/>
                <a:cs typeface="Gill Sans MT"/>
              </a:rPr>
              <a:t> </a:t>
            </a:r>
            <a:r>
              <a:rPr sz="3360" spc="-48" dirty="0">
                <a:latin typeface="Gill Sans MT"/>
                <a:cs typeface="Gill Sans MT"/>
              </a:rPr>
              <a:t>instances</a:t>
            </a:r>
            <a:r>
              <a:rPr sz="3360" spc="-102" dirty="0">
                <a:latin typeface="Gill Sans MT"/>
                <a:cs typeface="Gill Sans MT"/>
              </a:rPr>
              <a:t> </a:t>
            </a:r>
            <a:r>
              <a:rPr sz="3360" dirty="0">
                <a:latin typeface="Gill Sans MT"/>
                <a:cs typeface="Gill Sans MT"/>
              </a:rPr>
              <a:t>run</a:t>
            </a:r>
            <a:r>
              <a:rPr sz="3360" spc="-90" dirty="0">
                <a:latin typeface="Gill Sans MT"/>
                <a:cs typeface="Gill Sans MT"/>
              </a:rPr>
              <a:t> </a:t>
            </a:r>
            <a:r>
              <a:rPr sz="3360" dirty="0">
                <a:latin typeface="Gill Sans MT"/>
                <a:cs typeface="Gill Sans MT"/>
              </a:rPr>
              <a:t>a</a:t>
            </a:r>
            <a:r>
              <a:rPr sz="3360" spc="-84" dirty="0">
                <a:latin typeface="Gill Sans MT"/>
                <a:cs typeface="Gill Sans MT"/>
              </a:rPr>
              <a:t> </a:t>
            </a:r>
            <a:r>
              <a:rPr sz="3360" spc="-66" dirty="0">
                <a:latin typeface="Gill Sans MT"/>
                <a:cs typeface="Gill Sans MT"/>
              </a:rPr>
              <a:t>special</a:t>
            </a:r>
            <a:r>
              <a:rPr sz="3360" spc="-210" dirty="0">
                <a:latin typeface="Gill Sans MT"/>
                <a:cs typeface="Gill Sans MT"/>
              </a:rPr>
              <a:t> </a:t>
            </a:r>
            <a:r>
              <a:rPr sz="3360" spc="-84" dirty="0">
                <a:latin typeface="Gill Sans MT"/>
                <a:cs typeface="Gill Sans MT"/>
              </a:rPr>
              <a:t>AMI,</a:t>
            </a:r>
            <a:r>
              <a:rPr sz="3360" spc="-270" dirty="0">
                <a:latin typeface="Gill Sans MT"/>
                <a:cs typeface="Gill Sans MT"/>
              </a:rPr>
              <a:t> </a:t>
            </a:r>
            <a:r>
              <a:rPr sz="3360" dirty="0">
                <a:latin typeface="Gill Sans MT"/>
                <a:cs typeface="Gill Sans MT"/>
              </a:rPr>
              <a:t>made</a:t>
            </a:r>
            <a:r>
              <a:rPr sz="3360" spc="-102" dirty="0">
                <a:latin typeface="Gill Sans MT"/>
                <a:cs typeface="Gill Sans MT"/>
              </a:rPr>
              <a:t> </a:t>
            </a:r>
            <a:r>
              <a:rPr sz="3360" spc="-66" dirty="0">
                <a:latin typeface="Gill Sans MT"/>
                <a:cs typeface="Gill Sans MT"/>
              </a:rPr>
              <a:t>specifically</a:t>
            </a:r>
            <a:r>
              <a:rPr sz="3360" spc="-96" dirty="0">
                <a:latin typeface="Gill Sans MT"/>
                <a:cs typeface="Gill Sans MT"/>
              </a:rPr>
              <a:t> </a:t>
            </a:r>
            <a:r>
              <a:rPr sz="3360" spc="-48" dirty="0">
                <a:latin typeface="Gill Sans MT"/>
                <a:cs typeface="Gill Sans MT"/>
              </a:rPr>
              <a:t>for</a:t>
            </a:r>
            <a:r>
              <a:rPr sz="3360" spc="-84" dirty="0">
                <a:latin typeface="Gill Sans MT"/>
                <a:cs typeface="Gill Sans MT"/>
              </a:rPr>
              <a:t> </a:t>
            </a:r>
            <a:r>
              <a:rPr sz="3360" spc="-30" dirty="0">
                <a:latin typeface="Gill Sans MT"/>
                <a:cs typeface="Gill Sans MT"/>
              </a:rPr>
              <a:t>ECS</a:t>
            </a:r>
            <a:endParaRPr sz="3360" dirty="0">
              <a:latin typeface="Gill Sans MT"/>
              <a:cs typeface="Gill Sans MT"/>
            </a:endParaRPr>
          </a:p>
        </p:txBody>
      </p:sp>
      <p:grpSp>
        <p:nvGrpSpPr>
          <p:cNvPr id="5" name="object 5"/>
          <p:cNvGrpSpPr/>
          <p:nvPr/>
        </p:nvGrpSpPr>
        <p:grpSpPr>
          <a:xfrm>
            <a:off x="4219646" y="4232055"/>
            <a:ext cx="2156460" cy="2999994"/>
            <a:chOff x="3516372" y="3526712"/>
            <a:chExt cx="1797050" cy="2499995"/>
          </a:xfrm>
        </p:grpSpPr>
        <p:sp>
          <p:nvSpPr>
            <p:cNvPr id="6" name="object 6"/>
            <p:cNvSpPr/>
            <p:nvPr/>
          </p:nvSpPr>
          <p:spPr>
            <a:xfrm>
              <a:off x="3522722" y="3533062"/>
              <a:ext cx="1784350" cy="2487295"/>
            </a:xfrm>
            <a:custGeom>
              <a:avLst/>
              <a:gdLst/>
              <a:ahLst/>
              <a:cxnLst/>
              <a:rect l="l" t="t" r="r" b="b"/>
              <a:pathLst>
                <a:path w="1784350" h="2487295">
                  <a:moveTo>
                    <a:pt x="1783988" y="0"/>
                  </a:moveTo>
                  <a:lnTo>
                    <a:pt x="0" y="0"/>
                  </a:lnTo>
                  <a:lnTo>
                    <a:pt x="0" y="2486808"/>
                  </a:lnTo>
                  <a:lnTo>
                    <a:pt x="1783988" y="2486808"/>
                  </a:lnTo>
                  <a:lnTo>
                    <a:pt x="1783988" y="0"/>
                  </a:lnTo>
                  <a:close/>
                </a:path>
              </a:pathLst>
            </a:custGeom>
            <a:solidFill>
              <a:srgbClr val="F69802"/>
            </a:solidFill>
          </p:spPr>
          <p:txBody>
            <a:bodyPr wrap="square" lIns="0" tIns="0" rIns="0" bIns="0" rtlCol="0"/>
            <a:lstStyle/>
            <a:p>
              <a:endParaRPr sz="3456"/>
            </a:p>
          </p:txBody>
        </p:sp>
        <p:sp>
          <p:nvSpPr>
            <p:cNvPr id="7" name="object 7"/>
            <p:cNvSpPr/>
            <p:nvPr/>
          </p:nvSpPr>
          <p:spPr>
            <a:xfrm>
              <a:off x="3522722" y="3533062"/>
              <a:ext cx="1784350" cy="2487295"/>
            </a:xfrm>
            <a:custGeom>
              <a:avLst/>
              <a:gdLst/>
              <a:ahLst/>
              <a:cxnLst/>
              <a:rect l="l" t="t" r="r" b="b"/>
              <a:pathLst>
                <a:path w="1784350" h="2487295">
                  <a:moveTo>
                    <a:pt x="0" y="0"/>
                  </a:moveTo>
                  <a:lnTo>
                    <a:pt x="1783989" y="0"/>
                  </a:lnTo>
                  <a:lnTo>
                    <a:pt x="1783989" y="2486808"/>
                  </a:lnTo>
                  <a:lnTo>
                    <a:pt x="0" y="2486808"/>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4571968" y="6809841"/>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4286513" y="4450146"/>
            <a:ext cx="2081784" cy="2188464"/>
            <a:chOff x="3572094" y="3708455"/>
            <a:chExt cx="1734820" cy="1823720"/>
          </a:xfrm>
        </p:grpSpPr>
        <p:sp>
          <p:nvSpPr>
            <p:cNvPr id="10" name="object 10"/>
            <p:cNvSpPr/>
            <p:nvPr/>
          </p:nvSpPr>
          <p:spPr>
            <a:xfrm>
              <a:off x="3751334" y="3714805"/>
              <a:ext cx="1327150" cy="1811020"/>
            </a:xfrm>
            <a:custGeom>
              <a:avLst/>
              <a:gdLst/>
              <a:ahLst/>
              <a:cxnLst/>
              <a:rect l="l" t="t" r="r" b="b"/>
              <a:pathLst>
                <a:path w="1327150" h="1811020">
                  <a:moveTo>
                    <a:pt x="1326776" y="0"/>
                  </a:moveTo>
                  <a:lnTo>
                    <a:pt x="0" y="0"/>
                  </a:lnTo>
                  <a:lnTo>
                    <a:pt x="0" y="1810871"/>
                  </a:lnTo>
                  <a:lnTo>
                    <a:pt x="1326776" y="1810871"/>
                  </a:lnTo>
                  <a:lnTo>
                    <a:pt x="1326776" y="0"/>
                  </a:lnTo>
                  <a:close/>
                </a:path>
              </a:pathLst>
            </a:custGeom>
            <a:solidFill>
              <a:srgbClr val="FFFFFF"/>
            </a:solidFill>
          </p:spPr>
          <p:txBody>
            <a:bodyPr wrap="square" lIns="0" tIns="0" rIns="0" bIns="0" rtlCol="0"/>
            <a:lstStyle/>
            <a:p>
              <a:endParaRPr sz="3456"/>
            </a:p>
          </p:txBody>
        </p:sp>
        <p:sp>
          <p:nvSpPr>
            <p:cNvPr id="11" name="object 11"/>
            <p:cNvSpPr/>
            <p:nvPr/>
          </p:nvSpPr>
          <p:spPr>
            <a:xfrm>
              <a:off x="3751334" y="3714805"/>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3572094" y="4384685"/>
              <a:ext cx="1734615" cy="952733"/>
            </a:xfrm>
            <a:prstGeom prst="rect">
              <a:avLst/>
            </a:prstGeom>
          </p:spPr>
        </p:pic>
      </p:grpSp>
      <p:sp>
        <p:nvSpPr>
          <p:cNvPr id="13" name="object 13"/>
          <p:cNvSpPr txBox="1"/>
          <p:nvPr/>
        </p:nvSpPr>
        <p:spPr>
          <a:xfrm>
            <a:off x="4715047" y="4838395"/>
            <a:ext cx="115290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6093733" y="4814113"/>
            <a:ext cx="3456432" cy="1181862"/>
            <a:chOff x="5078111" y="4011760"/>
            <a:chExt cx="2880360" cy="984885"/>
          </a:xfrm>
        </p:grpSpPr>
        <p:pic>
          <p:nvPicPr>
            <p:cNvPr id="15" name="object 15"/>
            <p:cNvPicPr/>
            <p:nvPr/>
          </p:nvPicPr>
          <p:blipFill>
            <a:blip r:embed="rId3" cstate="print"/>
            <a:stretch>
              <a:fillRect/>
            </a:stretch>
          </p:blipFill>
          <p:spPr>
            <a:xfrm>
              <a:off x="6908508" y="4011760"/>
              <a:ext cx="1049966" cy="984341"/>
            </a:xfrm>
            <a:prstGeom prst="rect">
              <a:avLst/>
            </a:prstGeom>
          </p:spPr>
        </p:pic>
        <p:sp>
          <p:nvSpPr>
            <p:cNvPr id="16" name="object 16"/>
            <p:cNvSpPr/>
            <p:nvPr/>
          </p:nvSpPr>
          <p:spPr>
            <a:xfrm>
              <a:off x="5078111" y="4465832"/>
              <a:ext cx="1830705" cy="76200"/>
            </a:xfrm>
            <a:custGeom>
              <a:avLst/>
              <a:gdLst/>
              <a:ahLst/>
              <a:cxnLst/>
              <a:rect l="l" t="t" r="r" b="b"/>
              <a:pathLst>
                <a:path w="1830704" h="76200">
                  <a:moveTo>
                    <a:pt x="1754197" y="41274"/>
                  </a:moveTo>
                  <a:lnTo>
                    <a:pt x="1754197" y="76200"/>
                  </a:lnTo>
                  <a:lnTo>
                    <a:pt x="1824047" y="41275"/>
                  </a:lnTo>
                  <a:lnTo>
                    <a:pt x="1754197" y="41274"/>
                  </a:lnTo>
                  <a:close/>
                </a:path>
                <a:path w="1830704" h="76200">
                  <a:moveTo>
                    <a:pt x="1754197" y="34924"/>
                  </a:moveTo>
                  <a:lnTo>
                    <a:pt x="1754197" y="41274"/>
                  </a:lnTo>
                  <a:lnTo>
                    <a:pt x="1766900" y="41275"/>
                  </a:lnTo>
                  <a:lnTo>
                    <a:pt x="1766900" y="34925"/>
                  </a:lnTo>
                  <a:lnTo>
                    <a:pt x="1754197" y="34924"/>
                  </a:lnTo>
                  <a:close/>
                </a:path>
                <a:path w="1830704" h="76200">
                  <a:moveTo>
                    <a:pt x="1754197" y="0"/>
                  </a:moveTo>
                  <a:lnTo>
                    <a:pt x="1754197" y="34924"/>
                  </a:lnTo>
                  <a:lnTo>
                    <a:pt x="1766900" y="34925"/>
                  </a:lnTo>
                  <a:lnTo>
                    <a:pt x="1766900" y="41275"/>
                  </a:lnTo>
                  <a:lnTo>
                    <a:pt x="1824050" y="41273"/>
                  </a:lnTo>
                  <a:lnTo>
                    <a:pt x="1830397" y="38100"/>
                  </a:lnTo>
                  <a:lnTo>
                    <a:pt x="1754197" y="0"/>
                  </a:lnTo>
                  <a:close/>
                </a:path>
                <a:path w="1830704" h="76200">
                  <a:moveTo>
                    <a:pt x="0" y="34923"/>
                  </a:moveTo>
                  <a:lnTo>
                    <a:pt x="0" y="41273"/>
                  </a:lnTo>
                  <a:lnTo>
                    <a:pt x="1754197" y="41274"/>
                  </a:lnTo>
                  <a:lnTo>
                    <a:pt x="1754197" y="34924"/>
                  </a:lnTo>
                  <a:lnTo>
                    <a:pt x="0" y="34923"/>
                  </a:lnTo>
                  <a:close/>
                </a:path>
              </a:pathLst>
            </a:custGeom>
            <a:solidFill>
              <a:srgbClr val="444949"/>
            </a:solidFill>
          </p:spPr>
          <p:txBody>
            <a:bodyPr wrap="square" lIns="0" tIns="0" rIns="0" bIns="0" rtlCol="0"/>
            <a:lstStyle/>
            <a:p>
              <a:endParaRPr sz="3456"/>
            </a:p>
          </p:txBody>
        </p:sp>
      </p:grpSp>
      <p:sp>
        <p:nvSpPr>
          <p:cNvPr id="17" name="object 17"/>
          <p:cNvSpPr txBox="1"/>
          <p:nvPr/>
        </p:nvSpPr>
        <p:spPr>
          <a:xfrm>
            <a:off x="8414640" y="6044185"/>
            <a:ext cx="1011173" cy="273921"/>
          </a:xfrm>
          <a:prstGeom prst="rect">
            <a:avLst/>
          </a:prstGeom>
        </p:spPr>
        <p:txBody>
          <a:bodyPr vert="horz" wrap="square" lIns="0" tIns="15240" rIns="0" bIns="0" rtlCol="0">
            <a:spAutoFit/>
          </a:bodyPr>
          <a:lstStyle/>
          <a:p>
            <a:pPr marL="15240">
              <a:spcBef>
                <a:spcPts val="120"/>
              </a:spcBef>
            </a:pPr>
            <a:r>
              <a:rPr sz="1680" b="1" dirty="0">
                <a:latin typeface="Calibri"/>
                <a:cs typeface="Calibri"/>
              </a:rPr>
              <a:t>ECS</a:t>
            </a:r>
            <a:r>
              <a:rPr sz="1680" b="1" spc="-36" dirty="0">
                <a:latin typeface="Calibri"/>
                <a:cs typeface="Calibri"/>
              </a:rPr>
              <a:t> </a:t>
            </a:r>
            <a:r>
              <a:rPr sz="1680" b="1" spc="-12" dirty="0">
                <a:latin typeface="Calibri"/>
                <a:cs typeface="Calibri"/>
              </a:rPr>
              <a:t>Cluster</a:t>
            </a:r>
            <a:endParaRPr sz="1680">
              <a:latin typeface="Calibri"/>
              <a:cs typeface="Calibri"/>
            </a:endParaRPr>
          </a:p>
        </p:txBody>
      </p:sp>
      <p:sp>
        <p:nvSpPr>
          <p:cNvPr id="18" name="object 18"/>
          <p:cNvSpPr txBox="1"/>
          <p:nvPr/>
        </p:nvSpPr>
        <p:spPr>
          <a:xfrm>
            <a:off x="6979070" y="4984700"/>
            <a:ext cx="87706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register</a:t>
            </a:r>
            <a:endParaRPr sz="216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100327" y="440740"/>
            <a:ext cx="5323332" cy="827919"/>
          </a:xfrm>
          <a:prstGeom prst="rect">
            <a:avLst/>
          </a:prstGeom>
        </p:spPr>
        <p:txBody>
          <a:bodyPr vert="horz" wrap="square" lIns="0" tIns="15240" rIns="0" bIns="0" rtlCol="0" anchor="t">
            <a:spAutoFit/>
          </a:bodyPr>
          <a:lstStyle/>
          <a:p>
            <a:pPr marL="15240">
              <a:spcBef>
                <a:spcPts val="120"/>
              </a:spcBef>
            </a:pPr>
            <a:r>
              <a:rPr spc="-72" dirty="0">
                <a:solidFill>
                  <a:schemeClr val="tx1"/>
                </a:solidFill>
              </a:rPr>
              <a:t>ECS</a:t>
            </a:r>
            <a:r>
              <a:rPr spc="-744" dirty="0">
                <a:solidFill>
                  <a:schemeClr val="tx1"/>
                </a:solidFill>
              </a:rPr>
              <a:t> </a:t>
            </a:r>
            <a:r>
              <a:rPr spc="-882" dirty="0">
                <a:solidFill>
                  <a:schemeClr val="tx1"/>
                </a:solidFill>
              </a:rPr>
              <a:t>T</a:t>
            </a:r>
            <a:r>
              <a:rPr lang="th-TH" spc="-882" dirty="0">
                <a:solidFill>
                  <a:schemeClr val="tx1"/>
                </a:solidFill>
              </a:rPr>
              <a:t> </a:t>
            </a:r>
            <a:r>
              <a:rPr spc="-150" dirty="0">
                <a:solidFill>
                  <a:schemeClr val="tx1"/>
                </a:solidFill>
              </a:rPr>
              <a:t>a</a:t>
            </a:r>
            <a:r>
              <a:rPr spc="-137" dirty="0">
                <a:solidFill>
                  <a:schemeClr val="tx1"/>
                </a:solidFill>
              </a:rPr>
              <a:t>s</a:t>
            </a:r>
            <a:r>
              <a:rPr spc="-144" dirty="0">
                <a:solidFill>
                  <a:schemeClr val="tx1"/>
                </a:solidFill>
              </a:rPr>
              <a:t>k</a:t>
            </a:r>
            <a:r>
              <a:rPr spc="12" dirty="0">
                <a:solidFill>
                  <a:schemeClr val="tx1"/>
                </a:solidFill>
              </a:rPr>
              <a:t> </a:t>
            </a:r>
            <a:r>
              <a:rPr spc="-102" dirty="0">
                <a:solidFill>
                  <a:schemeClr val="tx1"/>
                </a:solidFill>
              </a:rPr>
              <a:t>Definitions</a:t>
            </a:r>
          </a:p>
        </p:txBody>
      </p:sp>
      <p:sp>
        <p:nvSpPr>
          <p:cNvPr id="4" name="object 4"/>
          <p:cNvSpPr txBox="1"/>
          <p:nvPr/>
        </p:nvSpPr>
        <p:spPr>
          <a:xfrm>
            <a:off x="1100327" y="1653844"/>
            <a:ext cx="6634734" cy="4973477"/>
          </a:xfrm>
          <a:prstGeom prst="rect">
            <a:avLst/>
          </a:prstGeom>
        </p:spPr>
        <p:txBody>
          <a:bodyPr vert="horz" wrap="square" lIns="0" tIns="115062" rIns="0" bIns="0" rtlCol="0">
            <a:spAutoFit/>
          </a:bodyPr>
          <a:lstStyle/>
          <a:p>
            <a:pPr marL="289560" marR="195072" indent="-274320">
              <a:lnSpc>
                <a:spcPct val="80400"/>
              </a:lnSpc>
              <a:spcBef>
                <a:spcPts val="906"/>
              </a:spcBef>
              <a:buFont typeface="Arial"/>
              <a:buChar char="•"/>
              <a:tabLst>
                <a:tab pos="289560" algn="l"/>
              </a:tabLst>
            </a:pPr>
            <a:r>
              <a:rPr sz="3360" spc="-180" dirty="0">
                <a:latin typeface="Gill Sans MT"/>
                <a:cs typeface="Gill Sans MT"/>
              </a:rPr>
              <a:t>Tasks</a:t>
            </a:r>
            <a:r>
              <a:rPr sz="3360" spc="-54" dirty="0">
                <a:latin typeface="Gill Sans MT"/>
                <a:cs typeface="Gill Sans MT"/>
              </a:rPr>
              <a:t> </a:t>
            </a:r>
            <a:r>
              <a:rPr sz="3360" spc="-60" dirty="0">
                <a:latin typeface="Gill Sans MT"/>
                <a:cs typeface="Gill Sans MT"/>
              </a:rPr>
              <a:t>definitions</a:t>
            </a:r>
            <a:r>
              <a:rPr sz="3360" spc="-174" dirty="0">
                <a:latin typeface="Gill Sans MT"/>
                <a:cs typeface="Gill Sans MT"/>
              </a:rPr>
              <a:t> </a:t>
            </a:r>
            <a:r>
              <a:rPr sz="3360" dirty="0">
                <a:latin typeface="Gill Sans MT"/>
                <a:cs typeface="Gill Sans MT"/>
              </a:rPr>
              <a:t>are</a:t>
            </a:r>
            <a:r>
              <a:rPr sz="3360" spc="-234" dirty="0">
                <a:latin typeface="Gill Sans MT"/>
                <a:cs typeface="Gill Sans MT"/>
              </a:rPr>
              <a:t> </a:t>
            </a:r>
            <a:r>
              <a:rPr sz="3360" dirty="0">
                <a:latin typeface="Gill Sans MT"/>
                <a:cs typeface="Gill Sans MT"/>
              </a:rPr>
              <a:t>metadata</a:t>
            </a:r>
            <a:r>
              <a:rPr sz="3360" spc="-150" dirty="0">
                <a:latin typeface="Gill Sans MT"/>
                <a:cs typeface="Gill Sans MT"/>
              </a:rPr>
              <a:t> </a:t>
            </a:r>
            <a:r>
              <a:rPr sz="3360" spc="-30" dirty="0">
                <a:latin typeface="Gill Sans MT"/>
                <a:cs typeface="Gill Sans MT"/>
              </a:rPr>
              <a:t>in </a:t>
            </a:r>
            <a:r>
              <a:rPr sz="4950" baseline="1010" dirty="0">
                <a:latin typeface="Gill Sans MT"/>
                <a:cs typeface="Gill Sans MT"/>
              </a:rPr>
              <a:t>JSON</a:t>
            </a:r>
            <a:r>
              <a:rPr sz="4950" spc="-180" baseline="1010" dirty="0">
                <a:latin typeface="Gill Sans MT"/>
                <a:cs typeface="Gill Sans MT"/>
              </a:rPr>
              <a:t> </a:t>
            </a:r>
            <a:r>
              <a:rPr sz="4950" baseline="1010" dirty="0">
                <a:latin typeface="Gill Sans MT"/>
                <a:cs typeface="Gill Sans MT"/>
              </a:rPr>
              <a:t>form</a:t>
            </a:r>
            <a:r>
              <a:rPr sz="4950" spc="-170" baseline="1010" dirty="0">
                <a:latin typeface="Gill Sans MT"/>
                <a:cs typeface="Gill Sans MT"/>
              </a:rPr>
              <a:t> </a:t>
            </a:r>
            <a:r>
              <a:rPr sz="3360" dirty="0">
                <a:latin typeface="Gill Sans MT"/>
                <a:cs typeface="Gill Sans MT"/>
              </a:rPr>
              <a:t>to</a:t>
            </a:r>
            <a:r>
              <a:rPr sz="3360" spc="-137" dirty="0">
                <a:latin typeface="Gill Sans MT"/>
                <a:cs typeface="Gill Sans MT"/>
              </a:rPr>
              <a:t> </a:t>
            </a:r>
            <a:r>
              <a:rPr sz="3360" spc="-48" dirty="0">
                <a:latin typeface="Gill Sans MT"/>
                <a:cs typeface="Gill Sans MT"/>
              </a:rPr>
              <a:t>tell</a:t>
            </a:r>
            <a:r>
              <a:rPr sz="3360" spc="-132" dirty="0">
                <a:latin typeface="Gill Sans MT"/>
                <a:cs typeface="Gill Sans MT"/>
              </a:rPr>
              <a:t> </a:t>
            </a:r>
            <a:r>
              <a:rPr sz="3360" dirty="0">
                <a:latin typeface="Gill Sans MT"/>
                <a:cs typeface="Gill Sans MT"/>
              </a:rPr>
              <a:t>ECS</a:t>
            </a:r>
            <a:r>
              <a:rPr sz="3360" spc="-137" dirty="0">
                <a:latin typeface="Gill Sans MT"/>
                <a:cs typeface="Gill Sans MT"/>
              </a:rPr>
              <a:t> </a:t>
            </a:r>
            <a:r>
              <a:rPr sz="3360" dirty="0">
                <a:latin typeface="Gill Sans MT"/>
                <a:cs typeface="Gill Sans MT"/>
              </a:rPr>
              <a:t>how</a:t>
            </a:r>
            <a:r>
              <a:rPr sz="3360" spc="-126" dirty="0">
                <a:latin typeface="Gill Sans MT"/>
                <a:cs typeface="Gill Sans MT"/>
              </a:rPr>
              <a:t> </a:t>
            </a:r>
            <a:r>
              <a:rPr sz="3360" dirty="0">
                <a:latin typeface="Gill Sans MT"/>
                <a:cs typeface="Gill Sans MT"/>
              </a:rPr>
              <a:t>to</a:t>
            </a:r>
            <a:r>
              <a:rPr sz="3360" spc="-144" dirty="0">
                <a:latin typeface="Gill Sans MT"/>
                <a:cs typeface="Gill Sans MT"/>
              </a:rPr>
              <a:t> </a:t>
            </a:r>
            <a:r>
              <a:rPr sz="3360" dirty="0">
                <a:latin typeface="Gill Sans MT"/>
                <a:cs typeface="Gill Sans MT"/>
              </a:rPr>
              <a:t>run</a:t>
            </a:r>
            <a:r>
              <a:rPr sz="3360" spc="-132" dirty="0">
                <a:latin typeface="Gill Sans MT"/>
                <a:cs typeface="Gill Sans MT"/>
              </a:rPr>
              <a:t> </a:t>
            </a:r>
            <a:r>
              <a:rPr sz="3360" spc="-60" dirty="0">
                <a:latin typeface="Gill Sans MT"/>
                <a:cs typeface="Gill Sans MT"/>
              </a:rPr>
              <a:t>a </a:t>
            </a:r>
            <a:r>
              <a:rPr sz="3360" spc="-84" dirty="0">
                <a:latin typeface="Gill Sans MT"/>
                <a:cs typeface="Gill Sans MT"/>
              </a:rPr>
              <a:t>Docker</a:t>
            </a:r>
            <a:r>
              <a:rPr sz="3360" spc="-108" dirty="0">
                <a:latin typeface="Gill Sans MT"/>
                <a:cs typeface="Gill Sans MT"/>
              </a:rPr>
              <a:t> </a:t>
            </a:r>
            <a:r>
              <a:rPr sz="3360" spc="-12" dirty="0">
                <a:latin typeface="Gill Sans MT"/>
                <a:cs typeface="Gill Sans MT"/>
              </a:rPr>
              <a:t>Container</a:t>
            </a:r>
            <a:endParaRPr sz="3360">
              <a:latin typeface="Gill Sans MT"/>
              <a:cs typeface="Gill Sans MT"/>
            </a:endParaRPr>
          </a:p>
          <a:p>
            <a:pPr marL="289560" indent="-274320">
              <a:lnSpc>
                <a:spcPts val="3995"/>
              </a:lnSpc>
              <a:spcBef>
                <a:spcPts val="408"/>
              </a:spcBef>
              <a:buFont typeface="Arial"/>
              <a:buChar char="•"/>
              <a:tabLst>
                <a:tab pos="289560" algn="l"/>
              </a:tabLst>
            </a:pPr>
            <a:r>
              <a:rPr sz="3360" spc="-24" dirty="0">
                <a:latin typeface="Gill Sans MT"/>
                <a:cs typeface="Gill Sans MT"/>
              </a:rPr>
              <a:t>It</a:t>
            </a:r>
            <a:r>
              <a:rPr sz="3360" spc="-156" dirty="0">
                <a:latin typeface="Gill Sans MT"/>
                <a:cs typeface="Gill Sans MT"/>
              </a:rPr>
              <a:t> </a:t>
            </a:r>
            <a:r>
              <a:rPr sz="3360" spc="-48" dirty="0">
                <a:latin typeface="Gill Sans MT"/>
                <a:cs typeface="Gill Sans MT"/>
              </a:rPr>
              <a:t>contains</a:t>
            </a:r>
            <a:r>
              <a:rPr sz="3360" spc="-162" dirty="0">
                <a:latin typeface="Gill Sans MT"/>
                <a:cs typeface="Gill Sans MT"/>
              </a:rPr>
              <a:t> </a:t>
            </a:r>
            <a:r>
              <a:rPr sz="3360" spc="-48" dirty="0">
                <a:latin typeface="Gill Sans MT"/>
                <a:cs typeface="Gill Sans MT"/>
              </a:rPr>
              <a:t>crucial</a:t>
            </a:r>
            <a:r>
              <a:rPr sz="3360" spc="-156" dirty="0">
                <a:latin typeface="Gill Sans MT"/>
                <a:cs typeface="Gill Sans MT"/>
              </a:rPr>
              <a:t> </a:t>
            </a:r>
            <a:r>
              <a:rPr sz="3360" spc="-54" dirty="0">
                <a:latin typeface="Gill Sans MT"/>
                <a:cs typeface="Gill Sans MT"/>
              </a:rPr>
              <a:t>information</a:t>
            </a:r>
            <a:r>
              <a:rPr sz="3360" spc="-156" dirty="0">
                <a:latin typeface="Gill Sans MT"/>
                <a:cs typeface="Gill Sans MT"/>
              </a:rPr>
              <a:t> </a:t>
            </a:r>
            <a:r>
              <a:rPr sz="3360" spc="-42" dirty="0">
                <a:latin typeface="Gill Sans MT"/>
                <a:cs typeface="Gill Sans MT"/>
              </a:rPr>
              <a:t>around:</a:t>
            </a:r>
            <a:endParaRPr sz="3360">
              <a:latin typeface="Gill Sans MT"/>
              <a:cs typeface="Gill Sans MT"/>
            </a:endParaRPr>
          </a:p>
          <a:p>
            <a:pPr marL="838200" lvl="1" indent="-274320">
              <a:lnSpc>
                <a:spcPts val="3378"/>
              </a:lnSpc>
              <a:buFont typeface="Arial"/>
              <a:buChar char="•"/>
              <a:tabLst>
                <a:tab pos="838200" algn="l"/>
              </a:tabLst>
            </a:pPr>
            <a:r>
              <a:rPr dirty="0">
                <a:latin typeface="Gill Sans MT"/>
                <a:cs typeface="Gill Sans MT"/>
              </a:rPr>
              <a:t>Image</a:t>
            </a:r>
            <a:r>
              <a:rPr spc="-162" dirty="0">
                <a:latin typeface="Gill Sans MT"/>
                <a:cs typeface="Gill Sans MT"/>
              </a:rPr>
              <a:t> </a:t>
            </a:r>
            <a:r>
              <a:rPr spc="-24" dirty="0">
                <a:latin typeface="Gill Sans MT"/>
                <a:cs typeface="Gill Sans MT"/>
              </a:rPr>
              <a:t>Name</a:t>
            </a:r>
            <a:endParaRPr>
              <a:latin typeface="Gill Sans MT"/>
              <a:cs typeface="Gill Sans MT"/>
            </a:endParaRPr>
          </a:p>
          <a:p>
            <a:pPr marL="838200" lvl="1" indent="-274320">
              <a:lnSpc>
                <a:spcPts val="3354"/>
              </a:lnSpc>
              <a:buFont typeface="Arial"/>
              <a:buChar char="•"/>
              <a:tabLst>
                <a:tab pos="838200" algn="l"/>
              </a:tabLst>
            </a:pPr>
            <a:r>
              <a:rPr spc="-24" dirty="0">
                <a:latin typeface="Gill Sans MT"/>
                <a:cs typeface="Gill Sans MT"/>
              </a:rPr>
              <a:t>Port</a:t>
            </a:r>
            <a:r>
              <a:rPr spc="-114" dirty="0">
                <a:latin typeface="Gill Sans MT"/>
                <a:cs typeface="Gill Sans MT"/>
              </a:rPr>
              <a:t> </a:t>
            </a:r>
            <a:r>
              <a:rPr spc="-36" dirty="0">
                <a:latin typeface="Gill Sans MT"/>
                <a:cs typeface="Gill Sans MT"/>
              </a:rPr>
              <a:t>Binding</a:t>
            </a:r>
            <a:r>
              <a:rPr spc="-108" dirty="0">
                <a:latin typeface="Gill Sans MT"/>
                <a:cs typeface="Gill Sans MT"/>
              </a:rPr>
              <a:t> </a:t>
            </a:r>
            <a:r>
              <a:rPr spc="-54" dirty="0">
                <a:latin typeface="Gill Sans MT"/>
                <a:cs typeface="Gill Sans MT"/>
              </a:rPr>
              <a:t>for</a:t>
            </a:r>
            <a:r>
              <a:rPr spc="-108" dirty="0">
                <a:latin typeface="Gill Sans MT"/>
                <a:cs typeface="Gill Sans MT"/>
              </a:rPr>
              <a:t> </a:t>
            </a:r>
            <a:r>
              <a:rPr spc="-54" dirty="0">
                <a:latin typeface="Gill Sans MT"/>
                <a:cs typeface="Gill Sans MT"/>
              </a:rPr>
              <a:t>Container</a:t>
            </a:r>
            <a:r>
              <a:rPr spc="-108" dirty="0">
                <a:latin typeface="Gill Sans MT"/>
                <a:cs typeface="Gill Sans MT"/>
              </a:rPr>
              <a:t> </a:t>
            </a:r>
            <a:r>
              <a:rPr dirty="0">
                <a:latin typeface="Gill Sans MT"/>
                <a:cs typeface="Gill Sans MT"/>
              </a:rPr>
              <a:t>and</a:t>
            </a:r>
            <a:r>
              <a:rPr spc="-108" dirty="0">
                <a:latin typeface="Gill Sans MT"/>
                <a:cs typeface="Gill Sans MT"/>
              </a:rPr>
              <a:t> </a:t>
            </a:r>
            <a:r>
              <a:rPr spc="-24" dirty="0">
                <a:latin typeface="Gill Sans MT"/>
                <a:cs typeface="Gill Sans MT"/>
              </a:rPr>
              <a:t>Host</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Memory</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CPU</a:t>
            </a:r>
            <a:r>
              <a:rPr spc="-108" dirty="0">
                <a:latin typeface="Gill Sans MT"/>
                <a:cs typeface="Gill Sans MT"/>
              </a:rPr>
              <a:t> </a:t>
            </a:r>
            <a:r>
              <a:rPr spc="-12" dirty="0">
                <a:latin typeface="Gill Sans MT"/>
                <a:cs typeface="Gill Sans MT"/>
              </a:rPr>
              <a:t>required</a:t>
            </a:r>
            <a:endParaRPr>
              <a:latin typeface="Gill Sans MT"/>
              <a:cs typeface="Gill Sans MT"/>
            </a:endParaRPr>
          </a:p>
          <a:p>
            <a:pPr marL="838200" lvl="1" indent="-274320">
              <a:lnSpc>
                <a:spcPts val="3372"/>
              </a:lnSpc>
              <a:buFont typeface="Arial"/>
              <a:buChar char="•"/>
              <a:tabLst>
                <a:tab pos="838200" algn="l"/>
              </a:tabLst>
            </a:pPr>
            <a:r>
              <a:rPr spc="-48" dirty="0">
                <a:latin typeface="Gill Sans MT"/>
                <a:cs typeface="Gill Sans MT"/>
              </a:rPr>
              <a:t>Environment</a:t>
            </a:r>
            <a:r>
              <a:rPr spc="-132" dirty="0">
                <a:latin typeface="Gill Sans MT"/>
                <a:cs typeface="Gill Sans MT"/>
              </a:rPr>
              <a:t> </a:t>
            </a:r>
            <a:r>
              <a:rPr spc="-12" dirty="0">
                <a:latin typeface="Gill Sans MT"/>
                <a:cs typeface="Gill Sans MT"/>
              </a:rPr>
              <a:t>variables</a:t>
            </a:r>
            <a:endParaRPr>
              <a:latin typeface="Gill Sans MT"/>
              <a:cs typeface="Gill Sans MT"/>
            </a:endParaRPr>
          </a:p>
          <a:p>
            <a:pPr marL="838200" lvl="1" indent="-274320">
              <a:lnSpc>
                <a:spcPts val="3354"/>
              </a:lnSpc>
              <a:buFont typeface="Arial"/>
              <a:buChar char="•"/>
              <a:tabLst>
                <a:tab pos="838200" algn="l"/>
              </a:tabLst>
            </a:pPr>
            <a:r>
              <a:rPr spc="-54" dirty="0">
                <a:latin typeface="Gill Sans MT"/>
                <a:cs typeface="Gill Sans MT"/>
              </a:rPr>
              <a:t>Networking</a:t>
            </a:r>
            <a:r>
              <a:rPr spc="-126" dirty="0">
                <a:latin typeface="Gill Sans MT"/>
                <a:cs typeface="Gill Sans MT"/>
              </a:rPr>
              <a:t> </a:t>
            </a:r>
            <a:r>
              <a:rPr spc="-12" dirty="0">
                <a:latin typeface="Gill Sans MT"/>
                <a:cs typeface="Gill Sans MT"/>
              </a:rPr>
              <a:t>information</a:t>
            </a:r>
            <a:endParaRPr>
              <a:latin typeface="Gill Sans MT"/>
              <a:cs typeface="Gill Sans MT"/>
            </a:endParaRPr>
          </a:p>
          <a:p>
            <a:pPr marL="838200" lvl="1" indent="-274320">
              <a:lnSpc>
                <a:spcPts val="3354"/>
              </a:lnSpc>
              <a:buFont typeface="Arial"/>
              <a:buChar char="•"/>
              <a:tabLst>
                <a:tab pos="838200" algn="l"/>
              </a:tabLst>
            </a:pPr>
            <a:r>
              <a:rPr dirty="0">
                <a:latin typeface="Gill Sans MT"/>
                <a:cs typeface="Gill Sans MT"/>
              </a:rPr>
              <a:t>IAM</a:t>
            </a:r>
            <a:r>
              <a:rPr spc="-156" dirty="0">
                <a:latin typeface="Gill Sans MT"/>
                <a:cs typeface="Gill Sans MT"/>
              </a:rPr>
              <a:t> </a:t>
            </a:r>
            <a:r>
              <a:rPr spc="-24" dirty="0">
                <a:latin typeface="Gill Sans MT"/>
                <a:cs typeface="Gill Sans MT"/>
              </a:rPr>
              <a:t>Role</a:t>
            </a:r>
            <a:endParaRPr>
              <a:latin typeface="Gill Sans MT"/>
              <a:cs typeface="Gill Sans MT"/>
            </a:endParaRPr>
          </a:p>
          <a:p>
            <a:pPr marL="838200" lvl="1" indent="-274320">
              <a:lnSpc>
                <a:spcPts val="3414"/>
              </a:lnSpc>
              <a:buFont typeface="Arial"/>
              <a:buChar char="•"/>
              <a:tabLst>
                <a:tab pos="838200" algn="l"/>
              </a:tabLst>
            </a:pPr>
            <a:r>
              <a:rPr spc="-24" dirty="0">
                <a:latin typeface="Gill Sans MT"/>
                <a:cs typeface="Gill Sans MT"/>
              </a:rPr>
              <a:t>Logging</a:t>
            </a:r>
            <a:r>
              <a:rPr spc="-96" dirty="0">
                <a:latin typeface="Gill Sans MT"/>
                <a:cs typeface="Gill Sans MT"/>
              </a:rPr>
              <a:t> </a:t>
            </a:r>
            <a:r>
              <a:rPr spc="-54" dirty="0">
                <a:latin typeface="Gill Sans MT"/>
                <a:cs typeface="Gill Sans MT"/>
              </a:rPr>
              <a:t>configuration</a:t>
            </a:r>
            <a:r>
              <a:rPr spc="-90" dirty="0">
                <a:latin typeface="Gill Sans MT"/>
                <a:cs typeface="Gill Sans MT"/>
              </a:rPr>
              <a:t> </a:t>
            </a:r>
            <a:r>
              <a:rPr dirty="0">
                <a:latin typeface="Gill Sans MT"/>
                <a:cs typeface="Gill Sans MT"/>
              </a:rPr>
              <a:t>(ex</a:t>
            </a:r>
            <a:r>
              <a:rPr spc="-90" dirty="0">
                <a:latin typeface="Gill Sans MT"/>
                <a:cs typeface="Gill Sans MT"/>
              </a:rPr>
              <a:t> </a:t>
            </a:r>
            <a:r>
              <a:rPr spc="-12" dirty="0">
                <a:latin typeface="Gill Sans MT"/>
                <a:cs typeface="Gill Sans MT"/>
              </a:rPr>
              <a:t>CloudWatch)</a:t>
            </a:r>
            <a:endParaRPr>
              <a:latin typeface="Gill Sans MT"/>
              <a:cs typeface="Gill Sans MT"/>
            </a:endParaRPr>
          </a:p>
        </p:txBody>
      </p:sp>
      <p:grpSp>
        <p:nvGrpSpPr>
          <p:cNvPr id="5" name="object 5"/>
          <p:cNvGrpSpPr/>
          <p:nvPr/>
        </p:nvGrpSpPr>
        <p:grpSpPr>
          <a:xfrm>
            <a:off x="10381294" y="984152"/>
            <a:ext cx="2182367" cy="5996178"/>
            <a:chOff x="8651078" y="820126"/>
            <a:chExt cx="1818639" cy="4996815"/>
          </a:xfrm>
        </p:grpSpPr>
        <p:sp>
          <p:nvSpPr>
            <p:cNvPr id="6" name="object 6"/>
            <p:cNvSpPr/>
            <p:nvPr/>
          </p:nvSpPr>
          <p:spPr>
            <a:xfrm>
              <a:off x="8657428" y="826476"/>
              <a:ext cx="1805939" cy="4984115"/>
            </a:xfrm>
            <a:custGeom>
              <a:avLst/>
              <a:gdLst/>
              <a:ahLst/>
              <a:cxnLst/>
              <a:rect l="l" t="t" r="r" b="b"/>
              <a:pathLst>
                <a:path w="1805940" h="4984115">
                  <a:moveTo>
                    <a:pt x="1805416" y="0"/>
                  </a:moveTo>
                  <a:lnTo>
                    <a:pt x="0" y="0"/>
                  </a:lnTo>
                  <a:lnTo>
                    <a:pt x="0" y="4983965"/>
                  </a:lnTo>
                  <a:lnTo>
                    <a:pt x="1805416" y="4983965"/>
                  </a:lnTo>
                  <a:lnTo>
                    <a:pt x="1805416" y="0"/>
                  </a:lnTo>
                  <a:close/>
                </a:path>
              </a:pathLst>
            </a:custGeom>
            <a:solidFill>
              <a:srgbClr val="F69802"/>
            </a:solidFill>
          </p:spPr>
          <p:txBody>
            <a:bodyPr wrap="square" lIns="0" tIns="0" rIns="0" bIns="0" rtlCol="0"/>
            <a:lstStyle/>
            <a:p>
              <a:endParaRPr sz="3456"/>
            </a:p>
          </p:txBody>
        </p:sp>
        <p:sp>
          <p:nvSpPr>
            <p:cNvPr id="7" name="object 7"/>
            <p:cNvSpPr/>
            <p:nvPr/>
          </p:nvSpPr>
          <p:spPr>
            <a:xfrm>
              <a:off x="8657428" y="826476"/>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8" name="object 8"/>
          <p:cNvSpPr txBox="1"/>
          <p:nvPr/>
        </p:nvSpPr>
        <p:spPr>
          <a:xfrm>
            <a:off x="10746473" y="655746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9" name="object 9"/>
          <p:cNvGrpSpPr/>
          <p:nvPr/>
        </p:nvGrpSpPr>
        <p:grpSpPr>
          <a:xfrm>
            <a:off x="10655629" y="4198831"/>
            <a:ext cx="1607820" cy="2188464"/>
            <a:chOff x="8879691" y="3499026"/>
            <a:chExt cx="1339850" cy="1823720"/>
          </a:xfrm>
        </p:grpSpPr>
        <p:sp>
          <p:nvSpPr>
            <p:cNvPr id="10" name="object 10"/>
            <p:cNvSpPr/>
            <p:nvPr/>
          </p:nvSpPr>
          <p:spPr>
            <a:xfrm>
              <a:off x="8886041" y="3505376"/>
              <a:ext cx="1327150" cy="1811020"/>
            </a:xfrm>
            <a:custGeom>
              <a:avLst/>
              <a:gdLst/>
              <a:ahLst/>
              <a:cxnLst/>
              <a:rect l="l" t="t" r="r" b="b"/>
              <a:pathLst>
                <a:path w="1327150" h="1811020">
                  <a:moveTo>
                    <a:pt x="1326777" y="0"/>
                  </a:moveTo>
                  <a:lnTo>
                    <a:pt x="0" y="0"/>
                  </a:lnTo>
                  <a:lnTo>
                    <a:pt x="0" y="1810871"/>
                  </a:lnTo>
                  <a:lnTo>
                    <a:pt x="1326777" y="1810871"/>
                  </a:lnTo>
                  <a:lnTo>
                    <a:pt x="1326777" y="0"/>
                  </a:lnTo>
                  <a:close/>
                </a:path>
              </a:pathLst>
            </a:custGeom>
            <a:solidFill>
              <a:srgbClr val="FFFFFF"/>
            </a:solidFill>
          </p:spPr>
          <p:txBody>
            <a:bodyPr wrap="square" lIns="0" tIns="0" rIns="0" bIns="0" rtlCol="0"/>
            <a:lstStyle/>
            <a:p>
              <a:endParaRPr sz="3456"/>
            </a:p>
          </p:txBody>
        </p:sp>
        <p:sp>
          <p:nvSpPr>
            <p:cNvPr id="11" name="object 11"/>
            <p:cNvSpPr/>
            <p:nvPr/>
          </p:nvSpPr>
          <p:spPr>
            <a:xfrm>
              <a:off x="8886041" y="3505376"/>
              <a:ext cx="1327150" cy="1811020"/>
            </a:xfrm>
            <a:custGeom>
              <a:avLst/>
              <a:gdLst/>
              <a:ahLst/>
              <a:cxnLst/>
              <a:rect l="l" t="t" r="r" b="b"/>
              <a:pathLst>
                <a:path w="1327150" h="1811020">
                  <a:moveTo>
                    <a:pt x="0" y="0"/>
                  </a:moveTo>
                  <a:lnTo>
                    <a:pt x="1326777" y="0"/>
                  </a:lnTo>
                  <a:lnTo>
                    <a:pt x="1326777" y="1810871"/>
                  </a:lnTo>
                  <a:lnTo>
                    <a:pt x="0" y="1810871"/>
                  </a:lnTo>
                  <a:lnTo>
                    <a:pt x="0" y="0"/>
                  </a:lnTo>
                  <a:close/>
                </a:path>
              </a:pathLst>
            </a:custGeom>
            <a:ln w="12700">
              <a:solidFill>
                <a:srgbClr val="F69802"/>
              </a:solidFill>
            </a:ln>
          </p:spPr>
          <p:txBody>
            <a:bodyPr wrap="square" lIns="0" tIns="0" rIns="0" bIns="0" rtlCol="0"/>
            <a:lstStyle/>
            <a:p>
              <a:endParaRPr sz="3456"/>
            </a:p>
          </p:txBody>
        </p:sp>
        <p:pic>
          <p:nvPicPr>
            <p:cNvPr id="12" name="object 12"/>
            <p:cNvPicPr/>
            <p:nvPr/>
          </p:nvPicPr>
          <p:blipFill>
            <a:blip r:embed="rId2" cstate="print"/>
            <a:stretch>
              <a:fillRect/>
            </a:stretch>
          </p:blipFill>
          <p:spPr>
            <a:xfrm>
              <a:off x="8947939" y="4175255"/>
              <a:ext cx="1202965" cy="952733"/>
            </a:xfrm>
            <a:prstGeom prst="rect">
              <a:avLst/>
            </a:prstGeom>
          </p:spPr>
        </p:pic>
      </p:grpSp>
      <p:sp>
        <p:nvSpPr>
          <p:cNvPr id="13" name="object 13"/>
          <p:cNvSpPr txBox="1"/>
          <p:nvPr/>
        </p:nvSpPr>
        <p:spPr>
          <a:xfrm>
            <a:off x="10663249" y="4206451"/>
            <a:ext cx="1592580" cy="751744"/>
          </a:xfrm>
          <a:prstGeom prst="rect">
            <a:avLst/>
          </a:prstGeom>
        </p:spPr>
        <p:txBody>
          <a:bodyPr vert="horz" wrap="square" lIns="0" tIns="3810" rIns="0" bIns="0" rtlCol="0">
            <a:spAutoFit/>
          </a:bodyPr>
          <a:lstStyle/>
          <a:p>
            <a:pPr>
              <a:spcBef>
                <a:spcPts val="30"/>
              </a:spcBef>
            </a:pPr>
            <a:endParaRPr sz="2700">
              <a:latin typeface="Times New Roman"/>
              <a:cs typeface="Times New Roman"/>
            </a:endParaRPr>
          </a:p>
          <a:p>
            <a:pPr marL="257555"/>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4" name="object 14"/>
          <p:cNvGrpSpPr/>
          <p:nvPr/>
        </p:nvGrpSpPr>
        <p:grpSpPr>
          <a:xfrm>
            <a:off x="10655629" y="1648852"/>
            <a:ext cx="1607820" cy="2395727"/>
            <a:chOff x="8879691" y="1374043"/>
            <a:chExt cx="1339850" cy="1996439"/>
          </a:xfrm>
        </p:grpSpPr>
        <p:sp>
          <p:nvSpPr>
            <p:cNvPr id="15" name="object 15"/>
            <p:cNvSpPr/>
            <p:nvPr/>
          </p:nvSpPr>
          <p:spPr>
            <a:xfrm>
              <a:off x="8886041" y="1380393"/>
              <a:ext cx="1327150" cy="1983739"/>
            </a:xfrm>
            <a:custGeom>
              <a:avLst/>
              <a:gdLst/>
              <a:ahLst/>
              <a:cxnLst/>
              <a:rect l="l" t="t" r="r" b="b"/>
              <a:pathLst>
                <a:path w="1327150" h="1983739">
                  <a:moveTo>
                    <a:pt x="1326777" y="0"/>
                  </a:moveTo>
                  <a:lnTo>
                    <a:pt x="0" y="0"/>
                  </a:lnTo>
                  <a:lnTo>
                    <a:pt x="0" y="1983557"/>
                  </a:lnTo>
                  <a:lnTo>
                    <a:pt x="1326777" y="1983557"/>
                  </a:lnTo>
                  <a:lnTo>
                    <a:pt x="1326777" y="0"/>
                  </a:lnTo>
                  <a:close/>
                </a:path>
              </a:pathLst>
            </a:custGeom>
            <a:solidFill>
              <a:srgbClr val="FFFFFF"/>
            </a:solidFill>
          </p:spPr>
          <p:txBody>
            <a:bodyPr wrap="square" lIns="0" tIns="0" rIns="0" bIns="0" rtlCol="0"/>
            <a:lstStyle/>
            <a:p>
              <a:endParaRPr sz="3456"/>
            </a:p>
          </p:txBody>
        </p:sp>
        <p:sp>
          <p:nvSpPr>
            <p:cNvPr id="16" name="object 16"/>
            <p:cNvSpPr/>
            <p:nvPr/>
          </p:nvSpPr>
          <p:spPr>
            <a:xfrm>
              <a:off x="8886041" y="1380393"/>
              <a:ext cx="1327150" cy="1983739"/>
            </a:xfrm>
            <a:custGeom>
              <a:avLst/>
              <a:gdLst/>
              <a:ahLst/>
              <a:cxnLst/>
              <a:rect l="l" t="t" r="r" b="b"/>
              <a:pathLst>
                <a:path w="1327150" h="1983739">
                  <a:moveTo>
                    <a:pt x="0" y="0"/>
                  </a:moveTo>
                  <a:lnTo>
                    <a:pt x="1326777" y="0"/>
                  </a:lnTo>
                  <a:lnTo>
                    <a:pt x="1326777" y="1983558"/>
                  </a:lnTo>
                  <a:lnTo>
                    <a:pt x="0" y="1983558"/>
                  </a:lnTo>
                  <a:lnTo>
                    <a:pt x="0" y="0"/>
                  </a:lnTo>
                  <a:close/>
                </a:path>
              </a:pathLst>
            </a:custGeom>
            <a:ln w="12700">
              <a:solidFill>
                <a:srgbClr val="F69802"/>
              </a:solidFill>
            </a:ln>
          </p:spPr>
          <p:txBody>
            <a:bodyPr wrap="square" lIns="0" tIns="0" rIns="0" bIns="0" rtlCol="0"/>
            <a:lstStyle/>
            <a:p>
              <a:endParaRPr sz="3456"/>
            </a:p>
          </p:txBody>
        </p:sp>
        <p:pic>
          <p:nvPicPr>
            <p:cNvPr id="17" name="object 17"/>
            <p:cNvPicPr/>
            <p:nvPr/>
          </p:nvPicPr>
          <p:blipFill>
            <a:blip r:embed="rId2" cstate="print"/>
            <a:stretch>
              <a:fillRect/>
            </a:stretch>
          </p:blipFill>
          <p:spPr>
            <a:xfrm>
              <a:off x="8947939" y="2222958"/>
              <a:ext cx="1202965" cy="952733"/>
            </a:xfrm>
            <a:prstGeom prst="rect">
              <a:avLst/>
            </a:prstGeom>
          </p:spPr>
        </p:pic>
      </p:grpSp>
      <p:sp>
        <p:nvSpPr>
          <p:cNvPr id="18" name="object 18"/>
          <p:cNvSpPr txBox="1"/>
          <p:nvPr/>
        </p:nvSpPr>
        <p:spPr>
          <a:xfrm>
            <a:off x="11385587" y="1934262"/>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9" name="object 19"/>
          <p:cNvGrpSpPr/>
          <p:nvPr/>
        </p:nvGrpSpPr>
        <p:grpSpPr>
          <a:xfrm>
            <a:off x="10679298" y="1648852"/>
            <a:ext cx="1423416" cy="972312"/>
            <a:chOff x="8899415" y="1374043"/>
            <a:chExt cx="1186180" cy="810260"/>
          </a:xfrm>
        </p:grpSpPr>
        <p:pic>
          <p:nvPicPr>
            <p:cNvPr id="20" name="object 20"/>
            <p:cNvPicPr/>
            <p:nvPr/>
          </p:nvPicPr>
          <p:blipFill>
            <a:blip r:embed="rId3" cstate="print"/>
            <a:stretch>
              <a:fillRect/>
            </a:stretch>
          </p:blipFill>
          <p:spPr>
            <a:xfrm>
              <a:off x="8899415" y="1813066"/>
              <a:ext cx="1185706" cy="370741"/>
            </a:xfrm>
            <a:prstGeom prst="rect">
              <a:avLst/>
            </a:prstGeom>
          </p:spPr>
        </p:pic>
        <p:sp>
          <p:nvSpPr>
            <p:cNvPr id="21" name="object 21"/>
            <p:cNvSpPr/>
            <p:nvPr/>
          </p:nvSpPr>
          <p:spPr>
            <a:xfrm>
              <a:off x="9205545" y="1380393"/>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2" name="object 22"/>
          <p:cNvSpPr txBox="1"/>
          <p:nvPr/>
        </p:nvSpPr>
        <p:spPr>
          <a:xfrm>
            <a:off x="11054274" y="1664092"/>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3" name="object 23"/>
          <p:cNvSpPr txBox="1"/>
          <p:nvPr/>
        </p:nvSpPr>
        <p:spPr>
          <a:xfrm>
            <a:off x="10875127" y="1407045"/>
            <a:ext cx="1227582" cy="265457"/>
          </a:xfrm>
          <a:prstGeom prst="rect">
            <a:avLst/>
          </a:prstGeom>
          <a:solidFill>
            <a:srgbClr val="444949"/>
          </a:solidFill>
          <a:ln w="12700">
            <a:solidFill>
              <a:srgbClr val="2F3333"/>
            </a:solidFill>
          </a:ln>
        </p:spPr>
        <p:txBody>
          <a:bodyPr vert="horz" wrap="square" lIns="0" tIns="0" rIns="0" bIns="0" rtlCol="0">
            <a:spAutoFit/>
          </a:bodyPr>
          <a:lstStyle/>
          <a:p>
            <a:pPr marL="335280">
              <a:lnSpc>
                <a:spcPts val="1962"/>
              </a:lnSpc>
            </a:pPr>
            <a:r>
              <a:rPr sz="2160" spc="-24" dirty="0">
                <a:latin typeface="Calibri"/>
                <a:cs typeface="Calibri"/>
              </a:rPr>
              <a:t>8080</a:t>
            </a:r>
            <a:endParaRPr sz="2160">
              <a:latin typeface="Calibri"/>
              <a:cs typeface="Calibri"/>
            </a:endParaRPr>
          </a:p>
        </p:txBody>
      </p:sp>
      <p:sp>
        <p:nvSpPr>
          <p:cNvPr id="24" name="object 24"/>
          <p:cNvSpPr/>
          <p:nvPr/>
        </p:nvSpPr>
        <p:spPr>
          <a:xfrm>
            <a:off x="11442909" y="622508"/>
            <a:ext cx="2182367" cy="1206246"/>
          </a:xfrm>
          <a:custGeom>
            <a:avLst/>
            <a:gdLst/>
            <a:ahLst/>
            <a:cxnLst/>
            <a:rect l="l" t="t" r="r" b="b"/>
            <a:pathLst>
              <a:path w="1818640" h="1005205">
                <a:moveTo>
                  <a:pt x="76200" y="577583"/>
                </a:moveTo>
                <a:lnTo>
                  <a:pt x="41275" y="577583"/>
                </a:lnTo>
                <a:lnTo>
                  <a:pt x="41275" y="0"/>
                </a:lnTo>
                <a:lnTo>
                  <a:pt x="34925" y="0"/>
                </a:lnTo>
                <a:lnTo>
                  <a:pt x="34925" y="577583"/>
                </a:lnTo>
                <a:lnTo>
                  <a:pt x="0" y="577583"/>
                </a:lnTo>
                <a:lnTo>
                  <a:pt x="38100" y="653783"/>
                </a:lnTo>
                <a:lnTo>
                  <a:pt x="69850" y="590283"/>
                </a:lnTo>
                <a:lnTo>
                  <a:pt x="76200" y="577583"/>
                </a:lnTo>
                <a:close/>
              </a:path>
              <a:path w="1818640" h="1005205">
                <a:moveTo>
                  <a:pt x="1818043" y="963815"/>
                </a:moveTo>
                <a:lnTo>
                  <a:pt x="513943" y="963815"/>
                </a:lnTo>
                <a:lnTo>
                  <a:pt x="513943" y="928890"/>
                </a:lnTo>
                <a:lnTo>
                  <a:pt x="437743" y="966990"/>
                </a:lnTo>
                <a:lnTo>
                  <a:pt x="513943" y="1005090"/>
                </a:lnTo>
                <a:lnTo>
                  <a:pt x="513943" y="970165"/>
                </a:lnTo>
                <a:lnTo>
                  <a:pt x="1818043" y="970165"/>
                </a:lnTo>
                <a:lnTo>
                  <a:pt x="1818043" y="963815"/>
                </a:lnTo>
                <a:close/>
              </a:path>
            </a:pathLst>
          </a:custGeom>
          <a:solidFill>
            <a:srgbClr val="444949"/>
          </a:solidFill>
        </p:spPr>
        <p:txBody>
          <a:bodyPr wrap="square" lIns="0" tIns="0" rIns="0" bIns="0" rtlCol="0"/>
          <a:lstStyle/>
          <a:p>
            <a:endParaRPr sz="3456"/>
          </a:p>
        </p:txBody>
      </p:sp>
      <p:sp>
        <p:nvSpPr>
          <p:cNvPr id="25" name="object 25"/>
          <p:cNvSpPr txBox="1"/>
          <p:nvPr/>
        </p:nvSpPr>
        <p:spPr>
          <a:xfrm>
            <a:off x="11653621" y="47853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
        <p:nvSpPr>
          <p:cNvPr id="26" name="object 26"/>
          <p:cNvSpPr txBox="1"/>
          <p:nvPr/>
        </p:nvSpPr>
        <p:spPr>
          <a:xfrm>
            <a:off x="12890872" y="1791614"/>
            <a:ext cx="1663446"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Container</a:t>
            </a:r>
            <a:r>
              <a:rPr sz="2160" spc="-78" dirty="0">
                <a:latin typeface="Calibri"/>
                <a:cs typeface="Calibri"/>
              </a:rPr>
              <a:t> </a:t>
            </a:r>
            <a:r>
              <a:rPr sz="2160" spc="-24" dirty="0">
                <a:latin typeface="Calibri"/>
                <a:cs typeface="Calibri"/>
              </a:rPr>
              <a:t>port</a:t>
            </a:r>
            <a:endParaRPr sz="2160">
              <a:latin typeface="Calibri"/>
              <a:cs typeface="Calibri"/>
            </a:endParaRPr>
          </a:p>
        </p:txBody>
      </p:sp>
      <p:sp>
        <p:nvSpPr>
          <p:cNvPr id="27" name="object 27"/>
          <p:cNvSpPr/>
          <p:nvPr/>
        </p:nvSpPr>
        <p:spPr>
          <a:xfrm>
            <a:off x="12135733" y="1478833"/>
            <a:ext cx="1488948" cy="91440"/>
          </a:xfrm>
          <a:custGeom>
            <a:avLst/>
            <a:gdLst/>
            <a:ahLst/>
            <a:cxnLst/>
            <a:rect l="l" t="t" r="r" b="b"/>
            <a:pathLst>
              <a:path w="1240790" h="76200">
                <a:moveTo>
                  <a:pt x="76395" y="0"/>
                </a:moveTo>
                <a:lnTo>
                  <a:pt x="0" y="37706"/>
                </a:lnTo>
                <a:lnTo>
                  <a:pt x="76003" y="76198"/>
                </a:lnTo>
                <a:lnTo>
                  <a:pt x="76183" y="41274"/>
                </a:lnTo>
                <a:lnTo>
                  <a:pt x="63483" y="41208"/>
                </a:lnTo>
                <a:lnTo>
                  <a:pt x="63516" y="34858"/>
                </a:lnTo>
                <a:lnTo>
                  <a:pt x="76216" y="34858"/>
                </a:lnTo>
                <a:lnTo>
                  <a:pt x="76395" y="0"/>
                </a:lnTo>
                <a:close/>
              </a:path>
              <a:path w="1240790" h="76200">
                <a:moveTo>
                  <a:pt x="76215" y="34924"/>
                </a:moveTo>
                <a:lnTo>
                  <a:pt x="76183" y="41274"/>
                </a:lnTo>
                <a:lnTo>
                  <a:pt x="1240671" y="47279"/>
                </a:lnTo>
                <a:lnTo>
                  <a:pt x="1240704" y="40929"/>
                </a:lnTo>
                <a:lnTo>
                  <a:pt x="76215" y="34924"/>
                </a:lnTo>
                <a:close/>
              </a:path>
              <a:path w="1240790" h="76200">
                <a:moveTo>
                  <a:pt x="63516" y="34858"/>
                </a:moveTo>
                <a:lnTo>
                  <a:pt x="63483" y="41208"/>
                </a:lnTo>
                <a:lnTo>
                  <a:pt x="76183" y="41274"/>
                </a:lnTo>
                <a:lnTo>
                  <a:pt x="76215" y="34924"/>
                </a:lnTo>
                <a:lnTo>
                  <a:pt x="63516" y="34858"/>
                </a:lnTo>
                <a:close/>
              </a:path>
              <a:path w="1240790" h="76200">
                <a:moveTo>
                  <a:pt x="76216" y="34858"/>
                </a:moveTo>
                <a:lnTo>
                  <a:pt x="63516" y="34858"/>
                </a:lnTo>
                <a:lnTo>
                  <a:pt x="76215" y="34924"/>
                </a:lnTo>
                <a:close/>
              </a:path>
            </a:pathLst>
          </a:custGeom>
          <a:solidFill>
            <a:srgbClr val="444949"/>
          </a:solidFill>
        </p:spPr>
        <p:txBody>
          <a:bodyPr wrap="square" lIns="0" tIns="0" rIns="0" bIns="0" rtlCol="0"/>
          <a:lstStyle/>
          <a:p>
            <a:endParaRPr sz="3456"/>
          </a:p>
        </p:txBody>
      </p:sp>
      <p:sp>
        <p:nvSpPr>
          <p:cNvPr id="28" name="object 28"/>
          <p:cNvSpPr txBox="1"/>
          <p:nvPr/>
        </p:nvSpPr>
        <p:spPr>
          <a:xfrm>
            <a:off x="12890872" y="1082041"/>
            <a:ext cx="108204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Host</a:t>
            </a:r>
            <a:r>
              <a:rPr sz="2160" spc="-30" dirty="0">
                <a:latin typeface="Calibri"/>
                <a:cs typeface="Calibri"/>
              </a:rPr>
              <a:t> </a:t>
            </a:r>
            <a:r>
              <a:rPr sz="2160" spc="-24" dirty="0">
                <a:latin typeface="Calibri"/>
                <a:cs typeface="Calibri"/>
              </a:rPr>
              <a:t>port</a:t>
            </a:r>
            <a:endParaRPr sz="216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198" dirty="0">
                <a:solidFill>
                  <a:schemeClr val="tx1"/>
                </a:solidFill>
              </a:rPr>
              <a:t> </a:t>
            </a:r>
            <a:r>
              <a:rPr spc="-30" dirty="0">
                <a:solidFill>
                  <a:schemeClr val="tx1"/>
                </a:solidFill>
              </a:rPr>
              <a:t>Service</a:t>
            </a:r>
          </a:p>
        </p:txBody>
      </p:sp>
      <p:sp>
        <p:nvSpPr>
          <p:cNvPr id="4" name="object 4"/>
          <p:cNvSpPr txBox="1"/>
          <p:nvPr/>
        </p:nvSpPr>
        <p:spPr>
          <a:xfrm>
            <a:off x="1100327" y="1697735"/>
            <a:ext cx="12349734" cy="3962110"/>
          </a:xfrm>
          <a:prstGeom prst="rect">
            <a:avLst/>
          </a:prstGeom>
        </p:spPr>
        <p:txBody>
          <a:bodyPr vert="horz" wrap="square" lIns="0" tIns="76200" rIns="0" bIns="0" rtlCol="0">
            <a:spAutoFit/>
          </a:bodyPr>
          <a:lstStyle/>
          <a:p>
            <a:pPr marL="289560" marR="788670" indent="-274320">
              <a:lnSpc>
                <a:spcPts val="3600"/>
              </a:lnSpc>
              <a:spcBef>
                <a:spcPts val="600"/>
              </a:spcBef>
              <a:buFont typeface="Arial"/>
              <a:buChar char="•"/>
              <a:tabLst>
                <a:tab pos="289560" algn="l"/>
              </a:tabLst>
            </a:pPr>
            <a:r>
              <a:rPr sz="3360" dirty="0">
                <a:latin typeface="Gill Sans MT"/>
                <a:cs typeface="Gill Sans MT"/>
              </a:rPr>
              <a:t>ECS</a:t>
            </a:r>
            <a:r>
              <a:rPr sz="3360" spc="-156" dirty="0">
                <a:latin typeface="Gill Sans MT"/>
                <a:cs typeface="Gill Sans MT"/>
              </a:rPr>
              <a:t> </a:t>
            </a:r>
            <a:r>
              <a:rPr sz="3360" spc="-12" dirty="0">
                <a:latin typeface="Gill Sans MT"/>
                <a:cs typeface="Gill Sans MT"/>
              </a:rPr>
              <a:t>Services</a:t>
            </a:r>
            <a:r>
              <a:rPr sz="3360" spc="-156" dirty="0">
                <a:latin typeface="Gill Sans MT"/>
                <a:cs typeface="Gill Sans MT"/>
              </a:rPr>
              <a:t> </a:t>
            </a:r>
            <a:r>
              <a:rPr sz="3360" dirty="0">
                <a:latin typeface="Gill Sans MT"/>
                <a:cs typeface="Gill Sans MT"/>
              </a:rPr>
              <a:t>help</a:t>
            </a:r>
            <a:r>
              <a:rPr sz="3360" spc="-150" dirty="0">
                <a:latin typeface="Gill Sans MT"/>
                <a:cs typeface="Gill Sans MT"/>
              </a:rPr>
              <a:t> </a:t>
            </a:r>
            <a:r>
              <a:rPr sz="3360" spc="-12" dirty="0">
                <a:latin typeface="Gill Sans MT"/>
                <a:cs typeface="Gill Sans MT"/>
              </a:rPr>
              <a:t>define</a:t>
            </a:r>
            <a:r>
              <a:rPr sz="3360" spc="-162" dirty="0">
                <a:latin typeface="Gill Sans MT"/>
                <a:cs typeface="Gill Sans MT"/>
              </a:rPr>
              <a:t> </a:t>
            </a:r>
            <a:r>
              <a:rPr sz="3360" dirty="0">
                <a:latin typeface="Gill Sans MT"/>
                <a:cs typeface="Gill Sans MT"/>
              </a:rPr>
              <a:t>how</a:t>
            </a:r>
            <a:r>
              <a:rPr sz="3360" spc="-150" dirty="0">
                <a:latin typeface="Gill Sans MT"/>
                <a:cs typeface="Gill Sans MT"/>
              </a:rPr>
              <a:t> </a:t>
            </a:r>
            <a:r>
              <a:rPr sz="3360" dirty="0">
                <a:latin typeface="Gill Sans MT"/>
                <a:cs typeface="Gill Sans MT"/>
              </a:rPr>
              <a:t>many</a:t>
            </a:r>
            <a:r>
              <a:rPr sz="3360" spc="-156" dirty="0">
                <a:latin typeface="Gill Sans MT"/>
                <a:cs typeface="Gill Sans MT"/>
              </a:rPr>
              <a:t> </a:t>
            </a:r>
            <a:r>
              <a:rPr sz="3360" spc="-72" dirty="0">
                <a:latin typeface="Gill Sans MT"/>
                <a:cs typeface="Gill Sans MT"/>
              </a:rPr>
              <a:t>tasks</a:t>
            </a:r>
            <a:r>
              <a:rPr sz="3360" spc="-156" dirty="0">
                <a:latin typeface="Gill Sans MT"/>
                <a:cs typeface="Gill Sans MT"/>
              </a:rPr>
              <a:t> </a:t>
            </a:r>
            <a:r>
              <a:rPr sz="3360" spc="-30" dirty="0">
                <a:latin typeface="Gill Sans MT"/>
                <a:cs typeface="Gill Sans MT"/>
              </a:rPr>
              <a:t>should</a:t>
            </a:r>
            <a:r>
              <a:rPr sz="3360" spc="-150" dirty="0">
                <a:latin typeface="Gill Sans MT"/>
                <a:cs typeface="Gill Sans MT"/>
              </a:rPr>
              <a:t> </a:t>
            </a:r>
            <a:r>
              <a:rPr sz="3360" dirty="0">
                <a:latin typeface="Gill Sans MT"/>
                <a:cs typeface="Gill Sans MT"/>
              </a:rPr>
              <a:t>run</a:t>
            </a:r>
            <a:r>
              <a:rPr sz="3360" spc="-156" dirty="0">
                <a:latin typeface="Gill Sans MT"/>
                <a:cs typeface="Gill Sans MT"/>
              </a:rPr>
              <a:t> </a:t>
            </a:r>
            <a:r>
              <a:rPr sz="3360" dirty="0">
                <a:latin typeface="Gill Sans MT"/>
                <a:cs typeface="Gill Sans MT"/>
              </a:rPr>
              <a:t>and</a:t>
            </a:r>
            <a:r>
              <a:rPr sz="3360" spc="-162" dirty="0">
                <a:latin typeface="Gill Sans MT"/>
                <a:cs typeface="Gill Sans MT"/>
              </a:rPr>
              <a:t> </a:t>
            </a:r>
            <a:r>
              <a:rPr sz="3360" dirty="0">
                <a:latin typeface="Gill Sans MT"/>
                <a:cs typeface="Gill Sans MT"/>
              </a:rPr>
              <a:t>how</a:t>
            </a:r>
            <a:r>
              <a:rPr sz="3360" spc="-144" dirty="0">
                <a:latin typeface="Gill Sans MT"/>
                <a:cs typeface="Gill Sans MT"/>
              </a:rPr>
              <a:t> </a:t>
            </a:r>
            <a:r>
              <a:rPr sz="3360" spc="-24" dirty="0">
                <a:latin typeface="Gill Sans MT"/>
                <a:cs typeface="Gill Sans MT"/>
              </a:rPr>
              <a:t>they </a:t>
            </a:r>
            <a:r>
              <a:rPr sz="3360" spc="-30" dirty="0">
                <a:latin typeface="Gill Sans MT"/>
                <a:cs typeface="Gill Sans MT"/>
              </a:rPr>
              <a:t>should</a:t>
            </a:r>
            <a:r>
              <a:rPr sz="3360" spc="-102" dirty="0">
                <a:latin typeface="Gill Sans MT"/>
                <a:cs typeface="Gill Sans MT"/>
              </a:rPr>
              <a:t> </a:t>
            </a:r>
            <a:r>
              <a:rPr sz="3360" dirty="0">
                <a:latin typeface="Gill Sans MT"/>
                <a:cs typeface="Gill Sans MT"/>
              </a:rPr>
              <a:t>be</a:t>
            </a:r>
            <a:r>
              <a:rPr sz="3360" spc="-102" dirty="0">
                <a:latin typeface="Gill Sans MT"/>
                <a:cs typeface="Gill Sans MT"/>
              </a:rPr>
              <a:t> </a:t>
            </a:r>
            <a:r>
              <a:rPr sz="3360" spc="-30" dirty="0">
                <a:latin typeface="Gill Sans MT"/>
                <a:cs typeface="Gill Sans MT"/>
              </a:rPr>
              <a:t>run</a:t>
            </a:r>
            <a:endParaRPr sz="3360" dirty="0">
              <a:latin typeface="Gill Sans MT"/>
              <a:cs typeface="Gill Sans MT"/>
            </a:endParaRPr>
          </a:p>
          <a:p>
            <a:pPr marL="289560" marR="6096" indent="-274320">
              <a:lnSpc>
                <a:spcPts val="3600"/>
              </a:lnSpc>
              <a:spcBef>
                <a:spcPts val="1326"/>
              </a:spcBef>
              <a:buFont typeface="Arial"/>
              <a:buChar char="•"/>
              <a:tabLst>
                <a:tab pos="289560" algn="l"/>
              </a:tabLst>
            </a:pPr>
            <a:r>
              <a:rPr sz="3360" spc="-24" dirty="0">
                <a:latin typeface="Gill Sans MT"/>
                <a:cs typeface="Gill Sans MT"/>
              </a:rPr>
              <a:t>They</a:t>
            </a:r>
            <a:r>
              <a:rPr sz="3360" spc="-198" dirty="0">
                <a:latin typeface="Gill Sans MT"/>
                <a:cs typeface="Gill Sans MT"/>
              </a:rPr>
              <a:t> </a:t>
            </a:r>
            <a:r>
              <a:rPr sz="3360" spc="-42" dirty="0">
                <a:latin typeface="Gill Sans MT"/>
                <a:cs typeface="Gill Sans MT"/>
              </a:rPr>
              <a:t>ensure</a:t>
            </a:r>
            <a:r>
              <a:rPr sz="3360" spc="-168" dirty="0">
                <a:latin typeface="Gill Sans MT"/>
                <a:cs typeface="Gill Sans MT"/>
              </a:rPr>
              <a:t> </a:t>
            </a:r>
            <a:r>
              <a:rPr sz="3360" spc="-12" dirty="0">
                <a:latin typeface="Gill Sans MT"/>
                <a:cs typeface="Gill Sans MT"/>
              </a:rPr>
              <a:t>that</a:t>
            </a:r>
            <a:r>
              <a:rPr sz="3360" spc="-156"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24" dirty="0">
                <a:latin typeface="Gill Sans MT"/>
                <a:cs typeface="Gill Sans MT"/>
              </a:rPr>
              <a:t>number</a:t>
            </a:r>
            <a:r>
              <a:rPr sz="3360" spc="-162" dirty="0">
                <a:latin typeface="Gill Sans MT"/>
                <a:cs typeface="Gill Sans MT"/>
              </a:rPr>
              <a:t> </a:t>
            </a:r>
            <a:r>
              <a:rPr sz="3360" dirty="0">
                <a:latin typeface="Gill Sans MT"/>
                <a:cs typeface="Gill Sans MT"/>
              </a:rPr>
              <a:t>of</a:t>
            </a:r>
            <a:r>
              <a:rPr sz="3360" spc="-156" dirty="0">
                <a:latin typeface="Gill Sans MT"/>
                <a:cs typeface="Gill Sans MT"/>
              </a:rPr>
              <a:t> </a:t>
            </a:r>
            <a:r>
              <a:rPr sz="3360" spc="-78" dirty="0">
                <a:latin typeface="Gill Sans MT"/>
                <a:cs typeface="Gill Sans MT"/>
              </a:rPr>
              <a:t>tasks</a:t>
            </a:r>
            <a:r>
              <a:rPr sz="3360" spc="-156" dirty="0">
                <a:latin typeface="Gill Sans MT"/>
                <a:cs typeface="Gill Sans MT"/>
              </a:rPr>
              <a:t> </a:t>
            </a:r>
            <a:r>
              <a:rPr sz="3360" spc="-42" dirty="0">
                <a:latin typeface="Gill Sans MT"/>
                <a:cs typeface="Gill Sans MT"/>
              </a:rPr>
              <a:t>desired</a:t>
            </a:r>
            <a:r>
              <a:rPr sz="3360" spc="-168" dirty="0">
                <a:latin typeface="Gill Sans MT"/>
                <a:cs typeface="Gill Sans MT"/>
              </a:rPr>
              <a:t> </a:t>
            </a:r>
            <a:r>
              <a:rPr sz="3360" dirty="0">
                <a:latin typeface="Gill Sans MT"/>
                <a:cs typeface="Gill Sans MT"/>
              </a:rPr>
              <a:t>is</a:t>
            </a:r>
            <a:r>
              <a:rPr sz="3360" spc="-168" dirty="0">
                <a:latin typeface="Gill Sans MT"/>
                <a:cs typeface="Gill Sans MT"/>
              </a:rPr>
              <a:t> </a:t>
            </a:r>
            <a:r>
              <a:rPr sz="3360" spc="-24" dirty="0">
                <a:latin typeface="Gill Sans MT"/>
                <a:cs typeface="Gill Sans MT"/>
              </a:rPr>
              <a:t>running</a:t>
            </a:r>
            <a:r>
              <a:rPr sz="3360" spc="-156" dirty="0">
                <a:latin typeface="Gill Sans MT"/>
                <a:cs typeface="Gill Sans MT"/>
              </a:rPr>
              <a:t> </a:t>
            </a:r>
            <a:r>
              <a:rPr sz="3360" spc="-84" dirty="0">
                <a:latin typeface="Gill Sans MT"/>
                <a:cs typeface="Gill Sans MT"/>
              </a:rPr>
              <a:t>across</a:t>
            </a:r>
            <a:r>
              <a:rPr sz="3360" spc="-150" dirty="0">
                <a:latin typeface="Gill Sans MT"/>
                <a:cs typeface="Gill Sans MT"/>
              </a:rPr>
              <a:t> </a:t>
            </a:r>
            <a:r>
              <a:rPr sz="3360" spc="-42" dirty="0">
                <a:latin typeface="Gill Sans MT"/>
                <a:cs typeface="Gill Sans MT"/>
              </a:rPr>
              <a:t>our</a:t>
            </a:r>
            <a:r>
              <a:rPr sz="3360" spc="-162" dirty="0">
                <a:latin typeface="Gill Sans MT"/>
                <a:cs typeface="Gill Sans MT"/>
              </a:rPr>
              <a:t> </a:t>
            </a:r>
            <a:r>
              <a:rPr sz="3360" spc="-12" dirty="0">
                <a:latin typeface="Gill Sans MT"/>
                <a:cs typeface="Gill Sans MT"/>
              </a:rPr>
              <a:t>fleet </a:t>
            </a:r>
            <a:r>
              <a:rPr sz="3360" dirty="0">
                <a:latin typeface="Gill Sans MT"/>
                <a:cs typeface="Gill Sans MT"/>
              </a:rPr>
              <a:t>of</a:t>
            </a:r>
            <a:r>
              <a:rPr sz="3360" spc="-120" dirty="0">
                <a:latin typeface="Gill Sans MT"/>
                <a:cs typeface="Gill Sans MT"/>
              </a:rPr>
              <a:t> </a:t>
            </a:r>
            <a:r>
              <a:rPr sz="3360" dirty="0">
                <a:latin typeface="Gill Sans MT"/>
                <a:cs typeface="Gill Sans MT"/>
              </a:rPr>
              <a:t>EC2</a:t>
            </a:r>
            <a:r>
              <a:rPr sz="3360" spc="-120" dirty="0">
                <a:latin typeface="Gill Sans MT"/>
                <a:cs typeface="Gill Sans MT"/>
              </a:rPr>
              <a:t> </a:t>
            </a:r>
            <a:r>
              <a:rPr sz="3360" spc="-12" dirty="0">
                <a:latin typeface="Gill Sans MT"/>
                <a:cs typeface="Gill Sans MT"/>
              </a:rPr>
              <a:t>instances.</a:t>
            </a:r>
            <a:endParaRPr sz="3360" dirty="0">
              <a:latin typeface="Gill Sans MT"/>
              <a:cs typeface="Gill Sans MT"/>
            </a:endParaRPr>
          </a:p>
          <a:p>
            <a:pPr marL="289560" indent="-274320">
              <a:spcBef>
                <a:spcPts val="726"/>
              </a:spcBef>
              <a:buFont typeface="Arial"/>
              <a:buChar char="•"/>
              <a:tabLst>
                <a:tab pos="289560" algn="l"/>
              </a:tabLst>
            </a:pPr>
            <a:r>
              <a:rPr sz="3360" spc="-24" dirty="0">
                <a:latin typeface="Gill Sans MT"/>
                <a:cs typeface="Gill Sans MT"/>
              </a:rPr>
              <a:t>They</a:t>
            </a:r>
            <a:r>
              <a:rPr sz="3360" spc="-210"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37" dirty="0">
                <a:latin typeface="Gill Sans MT"/>
                <a:cs typeface="Gill Sans MT"/>
              </a:rPr>
              <a:t> </a:t>
            </a:r>
            <a:r>
              <a:rPr sz="3360" spc="-54" dirty="0">
                <a:latin typeface="Gill Sans MT"/>
                <a:cs typeface="Gill Sans MT"/>
              </a:rPr>
              <a:t>linked</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spc="-12" dirty="0">
                <a:latin typeface="Gill Sans MT"/>
                <a:cs typeface="Gill Sans MT"/>
              </a:rPr>
              <a:t>ELB</a:t>
            </a:r>
            <a:r>
              <a:rPr sz="3360" spc="-132" dirty="0">
                <a:latin typeface="Gill Sans MT"/>
                <a:cs typeface="Gill Sans MT"/>
              </a:rPr>
              <a:t> </a:t>
            </a:r>
            <a:r>
              <a:rPr sz="3360" dirty="0">
                <a:latin typeface="Gill Sans MT"/>
                <a:cs typeface="Gill Sans MT"/>
              </a:rPr>
              <a:t>/</a:t>
            </a:r>
            <a:r>
              <a:rPr sz="3360" spc="-126" dirty="0">
                <a:latin typeface="Gill Sans MT"/>
                <a:cs typeface="Gill Sans MT"/>
              </a:rPr>
              <a:t> </a:t>
            </a:r>
            <a:r>
              <a:rPr sz="3360" spc="-24" dirty="0">
                <a:latin typeface="Gill Sans MT"/>
                <a:cs typeface="Gill Sans MT"/>
              </a:rPr>
              <a:t>NLB</a:t>
            </a:r>
            <a:r>
              <a:rPr sz="3360" spc="-126"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ALB</a:t>
            </a:r>
            <a:r>
              <a:rPr sz="3360" spc="-132" dirty="0">
                <a:latin typeface="Gill Sans MT"/>
                <a:cs typeface="Gill Sans MT"/>
              </a:rPr>
              <a:t> </a:t>
            </a:r>
            <a:r>
              <a:rPr sz="3360" dirty="0">
                <a:latin typeface="Gill Sans MT"/>
                <a:cs typeface="Gill Sans MT"/>
              </a:rPr>
              <a:t>if</a:t>
            </a:r>
            <a:r>
              <a:rPr sz="3360" spc="-126" dirty="0">
                <a:latin typeface="Gill Sans MT"/>
                <a:cs typeface="Gill Sans MT"/>
              </a:rPr>
              <a:t> </a:t>
            </a:r>
            <a:r>
              <a:rPr sz="3360" spc="-12" dirty="0">
                <a:latin typeface="Gill Sans MT"/>
                <a:cs typeface="Gill Sans MT"/>
              </a:rPr>
              <a:t>needed</a:t>
            </a:r>
            <a:endParaRPr sz="3360" dirty="0">
              <a:latin typeface="Gill Sans MT"/>
              <a:cs typeface="Gill Sans MT"/>
            </a:endParaRPr>
          </a:p>
          <a:p>
            <a:pPr>
              <a:spcBef>
                <a:spcPts val="36"/>
              </a:spcBef>
              <a:buClr>
                <a:srgbClr val="444949"/>
              </a:buClr>
              <a:buFont typeface="Arial"/>
              <a:buChar char="•"/>
            </a:pPr>
            <a:endParaRPr sz="4860" dirty="0">
              <a:latin typeface="Gill Sans MT"/>
              <a:cs typeface="Gill Sans MT"/>
            </a:endParaRPr>
          </a:p>
          <a:p>
            <a:pPr marL="289560" indent="-274320">
              <a:buFont typeface="Arial"/>
              <a:buChar char="•"/>
              <a:tabLst>
                <a:tab pos="289560" algn="l"/>
              </a:tabLst>
            </a:pPr>
            <a:r>
              <a:rPr sz="3360" spc="-96" dirty="0">
                <a:latin typeface="Gill Sans MT"/>
                <a:cs typeface="Gill Sans MT"/>
              </a:rPr>
              <a:t>Let’s</a:t>
            </a:r>
            <a:r>
              <a:rPr sz="3360" spc="-137" dirty="0">
                <a:latin typeface="Gill Sans MT"/>
                <a:cs typeface="Gill Sans MT"/>
              </a:rPr>
              <a:t> </a:t>
            </a:r>
            <a:r>
              <a:rPr sz="3360" dirty="0">
                <a:latin typeface="Gill Sans MT"/>
                <a:cs typeface="Gill Sans MT"/>
              </a:rPr>
              <a:t>make</a:t>
            </a:r>
            <a:r>
              <a:rPr sz="3360" spc="-198" dirty="0">
                <a:latin typeface="Gill Sans MT"/>
                <a:cs typeface="Gill Sans MT"/>
              </a:rPr>
              <a:t> </a:t>
            </a:r>
            <a:r>
              <a:rPr sz="3360" spc="-42" dirty="0">
                <a:latin typeface="Gill Sans MT"/>
                <a:cs typeface="Gill Sans MT"/>
              </a:rPr>
              <a:t>our</a:t>
            </a:r>
            <a:r>
              <a:rPr sz="3360" spc="-156" dirty="0">
                <a:latin typeface="Gill Sans MT"/>
                <a:cs typeface="Gill Sans MT"/>
              </a:rPr>
              <a:t> </a:t>
            </a:r>
            <a:r>
              <a:rPr sz="3360" spc="-78" dirty="0">
                <a:latin typeface="Gill Sans MT"/>
                <a:cs typeface="Gill Sans MT"/>
              </a:rPr>
              <a:t>first</a:t>
            </a:r>
            <a:r>
              <a:rPr sz="3360" spc="-156" dirty="0">
                <a:latin typeface="Gill Sans MT"/>
                <a:cs typeface="Gill Sans MT"/>
              </a:rPr>
              <a:t> </a:t>
            </a:r>
            <a:r>
              <a:rPr sz="3360" spc="-12" dirty="0">
                <a:latin typeface="Gill Sans MT"/>
                <a:cs typeface="Gill Sans MT"/>
              </a:rPr>
              <a:t>service!</a:t>
            </a:r>
            <a:endParaRPr sz="3360" dirty="0">
              <a:latin typeface="Gill Sans MT"/>
              <a:cs typeface="Gill Sans M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ECS</a:t>
            </a:r>
            <a:r>
              <a:rPr spc="-270" dirty="0">
                <a:solidFill>
                  <a:schemeClr val="tx1"/>
                </a:solidFill>
              </a:rPr>
              <a:t> </a:t>
            </a:r>
            <a:r>
              <a:rPr dirty="0">
                <a:solidFill>
                  <a:schemeClr val="tx1"/>
                </a:solidFill>
              </a:rPr>
              <a:t>Service</a:t>
            </a:r>
            <a:r>
              <a:rPr spc="-258" dirty="0">
                <a:solidFill>
                  <a:schemeClr val="tx1"/>
                </a:solidFill>
              </a:rPr>
              <a:t> </a:t>
            </a:r>
            <a:r>
              <a:rPr spc="-42" dirty="0">
                <a:solidFill>
                  <a:schemeClr val="tx1"/>
                </a:solidFill>
              </a:rPr>
              <a:t>with</a:t>
            </a:r>
            <a:r>
              <a:rPr spc="-252" dirty="0">
                <a:solidFill>
                  <a:schemeClr val="tx1"/>
                </a:solidFill>
              </a:rPr>
              <a:t> </a:t>
            </a:r>
            <a:r>
              <a:rPr dirty="0">
                <a:solidFill>
                  <a:schemeClr val="tx1"/>
                </a:solidFill>
              </a:rPr>
              <a:t>Load</a:t>
            </a:r>
            <a:r>
              <a:rPr spc="-270" dirty="0">
                <a:solidFill>
                  <a:schemeClr val="tx1"/>
                </a:solidFill>
              </a:rPr>
              <a:t> </a:t>
            </a:r>
            <a:r>
              <a:rPr spc="-72" dirty="0">
                <a:solidFill>
                  <a:schemeClr val="tx1"/>
                </a:solidFill>
              </a:rPr>
              <a:t>Balancer</a:t>
            </a:r>
          </a:p>
        </p:txBody>
      </p:sp>
      <p:grpSp>
        <p:nvGrpSpPr>
          <p:cNvPr id="4" name="object 4"/>
          <p:cNvGrpSpPr/>
          <p:nvPr/>
        </p:nvGrpSpPr>
        <p:grpSpPr>
          <a:xfrm>
            <a:off x="3512744" y="1363981"/>
            <a:ext cx="2182367" cy="5996178"/>
            <a:chOff x="2927286" y="1136650"/>
            <a:chExt cx="1818639" cy="4996815"/>
          </a:xfrm>
        </p:grpSpPr>
        <p:sp>
          <p:nvSpPr>
            <p:cNvPr id="5" name="object 5"/>
            <p:cNvSpPr/>
            <p:nvPr/>
          </p:nvSpPr>
          <p:spPr>
            <a:xfrm>
              <a:off x="2933636" y="1143000"/>
              <a:ext cx="1805939" cy="4984115"/>
            </a:xfrm>
            <a:custGeom>
              <a:avLst/>
              <a:gdLst/>
              <a:ahLst/>
              <a:cxnLst/>
              <a:rect l="l" t="t" r="r" b="b"/>
              <a:pathLst>
                <a:path w="1805939"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6" name="object 6"/>
            <p:cNvSpPr/>
            <p:nvPr/>
          </p:nvSpPr>
          <p:spPr>
            <a:xfrm>
              <a:off x="2933636" y="1143000"/>
              <a:ext cx="1805939" cy="4984115"/>
            </a:xfrm>
            <a:custGeom>
              <a:avLst/>
              <a:gdLst/>
              <a:ahLst/>
              <a:cxnLst/>
              <a:rect l="l" t="t" r="r" b="b"/>
              <a:pathLst>
                <a:path w="1805939"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7" name="object 7"/>
          <p:cNvSpPr txBox="1"/>
          <p:nvPr/>
        </p:nvSpPr>
        <p:spPr>
          <a:xfrm>
            <a:off x="3877922"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8" name="object 8"/>
          <p:cNvGrpSpPr/>
          <p:nvPr/>
        </p:nvGrpSpPr>
        <p:grpSpPr>
          <a:xfrm>
            <a:off x="3787080" y="5605389"/>
            <a:ext cx="1607820" cy="1162050"/>
            <a:chOff x="3155900" y="4671157"/>
            <a:chExt cx="1339850" cy="968375"/>
          </a:xfrm>
        </p:grpSpPr>
        <p:sp>
          <p:nvSpPr>
            <p:cNvPr id="9" name="object 9"/>
            <p:cNvSpPr/>
            <p:nvPr/>
          </p:nvSpPr>
          <p:spPr>
            <a:xfrm>
              <a:off x="3162250"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10" name="object 10"/>
            <p:cNvSpPr/>
            <p:nvPr/>
          </p:nvSpPr>
          <p:spPr>
            <a:xfrm>
              <a:off x="3162250"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11" name="object 11"/>
          <p:cNvSpPr txBox="1"/>
          <p:nvPr/>
        </p:nvSpPr>
        <p:spPr>
          <a:xfrm>
            <a:off x="3794700"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12" name="object 12"/>
          <p:cNvGrpSpPr/>
          <p:nvPr/>
        </p:nvGrpSpPr>
        <p:grpSpPr>
          <a:xfrm>
            <a:off x="3787080" y="4049909"/>
            <a:ext cx="1607820" cy="1227582"/>
            <a:chOff x="3155900" y="3374924"/>
            <a:chExt cx="1339850" cy="1022985"/>
          </a:xfrm>
        </p:grpSpPr>
        <p:sp>
          <p:nvSpPr>
            <p:cNvPr id="13" name="object 13"/>
            <p:cNvSpPr/>
            <p:nvPr/>
          </p:nvSpPr>
          <p:spPr>
            <a:xfrm>
              <a:off x="3162250"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14" name="object 14"/>
            <p:cNvSpPr/>
            <p:nvPr/>
          </p:nvSpPr>
          <p:spPr>
            <a:xfrm>
              <a:off x="3162250"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15" name="object 15"/>
          <p:cNvSpPr txBox="1"/>
          <p:nvPr/>
        </p:nvSpPr>
        <p:spPr>
          <a:xfrm>
            <a:off x="4517037"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16" name="object 16"/>
          <p:cNvGrpSpPr/>
          <p:nvPr/>
        </p:nvGrpSpPr>
        <p:grpSpPr>
          <a:xfrm>
            <a:off x="3810748" y="4049909"/>
            <a:ext cx="1423416" cy="972312"/>
            <a:chOff x="3175623" y="3374924"/>
            <a:chExt cx="1186180" cy="810260"/>
          </a:xfrm>
        </p:grpSpPr>
        <p:pic>
          <p:nvPicPr>
            <p:cNvPr id="17" name="object 17"/>
            <p:cNvPicPr/>
            <p:nvPr/>
          </p:nvPicPr>
          <p:blipFill>
            <a:blip r:embed="rId2" cstate="print"/>
            <a:stretch>
              <a:fillRect/>
            </a:stretch>
          </p:blipFill>
          <p:spPr>
            <a:xfrm>
              <a:off x="3175623" y="3813947"/>
              <a:ext cx="1185706" cy="370741"/>
            </a:xfrm>
            <a:prstGeom prst="rect">
              <a:avLst/>
            </a:prstGeom>
          </p:spPr>
        </p:pic>
        <p:sp>
          <p:nvSpPr>
            <p:cNvPr id="18" name="object 18"/>
            <p:cNvSpPr/>
            <p:nvPr/>
          </p:nvSpPr>
          <p:spPr>
            <a:xfrm>
              <a:off x="3481754" y="3381274"/>
              <a:ext cx="721360" cy="210820"/>
            </a:xfrm>
            <a:custGeom>
              <a:avLst/>
              <a:gdLst/>
              <a:ahLst/>
              <a:cxnLst/>
              <a:rect l="l" t="t" r="r" b="b"/>
              <a:pathLst>
                <a:path w="721360"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19" name="object 19"/>
          <p:cNvSpPr txBox="1"/>
          <p:nvPr/>
        </p:nvSpPr>
        <p:spPr>
          <a:xfrm>
            <a:off x="4185725"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0" name="object 20"/>
          <p:cNvSpPr txBox="1"/>
          <p:nvPr/>
        </p:nvSpPr>
        <p:spPr>
          <a:xfrm>
            <a:off x="4006576"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32657</a:t>
            </a:r>
            <a:endParaRPr sz="2160">
              <a:latin typeface="Calibri"/>
              <a:cs typeface="Calibri"/>
            </a:endParaRPr>
          </a:p>
        </p:txBody>
      </p:sp>
      <p:grpSp>
        <p:nvGrpSpPr>
          <p:cNvPr id="21" name="object 21"/>
          <p:cNvGrpSpPr/>
          <p:nvPr/>
        </p:nvGrpSpPr>
        <p:grpSpPr>
          <a:xfrm>
            <a:off x="3787080" y="2102948"/>
            <a:ext cx="1607820" cy="1227582"/>
            <a:chOff x="3155900" y="1752456"/>
            <a:chExt cx="1339850" cy="1022985"/>
          </a:xfrm>
        </p:grpSpPr>
        <p:sp>
          <p:nvSpPr>
            <p:cNvPr id="22" name="object 22"/>
            <p:cNvSpPr/>
            <p:nvPr/>
          </p:nvSpPr>
          <p:spPr>
            <a:xfrm>
              <a:off x="3162250"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23" name="object 23"/>
            <p:cNvSpPr/>
            <p:nvPr/>
          </p:nvSpPr>
          <p:spPr>
            <a:xfrm>
              <a:off x="3162250"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24" name="object 24"/>
          <p:cNvSpPr txBox="1"/>
          <p:nvPr/>
        </p:nvSpPr>
        <p:spPr>
          <a:xfrm>
            <a:off x="4517037"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25" name="object 25"/>
          <p:cNvGrpSpPr/>
          <p:nvPr/>
        </p:nvGrpSpPr>
        <p:grpSpPr>
          <a:xfrm>
            <a:off x="3810748" y="2102947"/>
            <a:ext cx="1423416" cy="972312"/>
            <a:chOff x="3175623" y="1752456"/>
            <a:chExt cx="1186180" cy="810260"/>
          </a:xfrm>
        </p:grpSpPr>
        <p:pic>
          <p:nvPicPr>
            <p:cNvPr id="26" name="object 26"/>
            <p:cNvPicPr/>
            <p:nvPr/>
          </p:nvPicPr>
          <p:blipFill>
            <a:blip r:embed="rId2" cstate="print"/>
            <a:stretch>
              <a:fillRect/>
            </a:stretch>
          </p:blipFill>
          <p:spPr>
            <a:xfrm>
              <a:off x="3175623" y="2191480"/>
              <a:ext cx="1185706" cy="370741"/>
            </a:xfrm>
            <a:prstGeom prst="rect">
              <a:avLst/>
            </a:prstGeom>
          </p:spPr>
        </p:pic>
        <p:sp>
          <p:nvSpPr>
            <p:cNvPr id="27" name="object 27"/>
            <p:cNvSpPr/>
            <p:nvPr/>
          </p:nvSpPr>
          <p:spPr>
            <a:xfrm>
              <a:off x="3481754" y="1758806"/>
              <a:ext cx="721360" cy="210820"/>
            </a:xfrm>
            <a:custGeom>
              <a:avLst/>
              <a:gdLst/>
              <a:ahLst/>
              <a:cxnLst/>
              <a:rect l="l" t="t" r="r" b="b"/>
              <a:pathLst>
                <a:path w="721360"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28" name="object 28"/>
          <p:cNvSpPr txBox="1"/>
          <p:nvPr/>
        </p:nvSpPr>
        <p:spPr>
          <a:xfrm>
            <a:off x="4185725"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29" name="object 29"/>
          <p:cNvSpPr txBox="1"/>
          <p:nvPr/>
        </p:nvSpPr>
        <p:spPr>
          <a:xfrm>
            <a:off x="4006576"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32698</a:t>
            </a:r>
            <a:endParaRPr sz="2160">
              <a:latin typeface="Calibri"/>
              <a:cs typeface="Calibri"/>
            </a:endParaRPr>
          </a:p>
        </p:txBody>
      </p:sp>
      <p:grpSp>
        <p:nvGrpSpPr>
          <p:cNvPr id="30" name="object 30"/>
          <p:cNvGrpSpPr/>
          <p:nvPr/>
        </p:nvGrpSpPr>
        <p:grpSpPr>
          <a:xfrm>
            <a:off x="8432920" y="1363981"/>
            <a:ext cx="2182367" cy="5996178"/>
            <a:chOff x="7027433" y="1136650"/>
            <a:chExt cx="1818639" cy="4996815"/>
          </a:xfrm>
        </p:grpSpPr>
        <p:sp>
          <p:nvSpPr>
            <p:cNvPr id="31" name="object 31"/>
            <p:cNvSpPr/>
            <p:nvPr/>
          </p:nvSpPr>
          <p:spPr>
            <a:xfrm>
              <a:off x="7033783" y="1143000"/>
              <a:ext cx="1805939" cy="4984115"/>
            </a:xfrm>
            <a:custGeom>
              <a:avLst/>
              <a:gdLst/>
              <a:ahLst/>
              <a:cxnLst/>
              <a:rect l="l" t="t" r="r" b="b"/>
              <a:pathLst>
                <a:path w="1805940" h="4984115">
                  <a:moveTo>
                    <a:pt x="1805416" y="0"/>
                  </a:moveTo>
                  <a:lnTo>
                    <a:pt x="0" y="0"/>
                  </a:lnTo>
                  <a:lnTo>
                    <a:pt x="0" y="4983964"/>
                  </a:lnTo>
                  <a:lnTo>
                    <a:pt x="1805416" y="4983964"/>
                  </a:lnTo>
                  <a:lnTo>
                    <a:pt x="1805416" y="0"/>
                  </a:lnTo>
                  <a:close/>
                </a:path>
              </a:pathLst>
            </a:custGeom>
            <a:solidFill>
              <a:srgbClr val="F69802"/>
            </a:solidFill>
          </p:spPr>
          <p:txBody>
            <a:bodyPr wrap="square" lIns="0" tIns="0" rIns="0" bIns="0" rtlCol="0"/>
            <a:lstStyle/>
            <a:p>
              <a:endParaRPr sz="3456"/>
            </a:p>
          </p:txBody>
        </p:sp>
        <p:sp>
          <p:nvSpPr>
            <p:cNvPr id="32" name="object 32"/>
            <p:cNvSpPr/>
            <p:nvPr/>
          </p:nvSpPr>
          <p:spPr>
            <a:xfrm>
              <a:off x="7033783" y="1143000"/>
              <a:ext cx="1805939" cy="4984115"/>
            </a:xfrm>
            <a:custGeom>
              <a:avLst/>
              <a:gdLst/>
              <a:ahLst/>
              <a:cxnLst/>
              <a:rect l="l" t="t" r="r" b="b"/>
              <a:pathLst>
                <a:path w="1805940" h="4984115">
                  <a:moveTo>
                    <a:pt x="0" y="0"/>
                  </a:moveTo>
                  <a:lnTo>
                    <a:pt x="1805417" y="0"/>
                  </a:lnTo>
                  <a:lnTo>
                    <a:pt x="1805417" y="4983965"/>
                  </a:lnTo>
                  <a:lnTo>
                    <a:pt x="0" y="4983965"/>
                  </a:lnTo>
                  <a:lnTo>
                    <a:pt x="0" y="0"/>
                  </a:lnTo>
                  <a:close/>
                </a:path>
              </a:pathLst>
            </a:custGeom>
            <a:ln w="12700">
              <a:solidFill>
                <a:srgbClr val="B56E01"/>
              </a:solidFill>
            </a:ln>
          </p:spPr>
          <p:txBody>
            <a:bodyPr wrap="square" lIns="0" tIns="0" rIns="0" bIns="0" rtlCol="0"/>
            <a:lstStyle/>
            <a:p>
              <a:endParaRPr sz="3456"/>
            </a:p>
          </p:txBody>
        </p:sp>
      </p:grpSp>
      <p:sp>
        <p:nvSpPr>
          <p:cNvPr id="33" name="object 33"/>
          <p:cNvSpPr txBox="1"/>
          <p:nvPr/>
        </p:nvSpPr>
        <p:spPr>
          <a:xfrm>
            <a:off x="8798099" y="6937857"/>
            <a:ext cx="1452372" cy="347788"/>
          </a:xfrm>
          <a:prstGeom prst="rect">
            <a:avLst/>
          </a:prstGeom>
        </p:spPr>
        <p:txBody>
          <a:bodyPr vert="horz" wrap="square" lIns="0" tIns="15240" rIns="0" bIns="0" rtlCol="0">
            <a:spAutoFit/>
          </a:bodyPr>
          <a:lstStyle/>
          <a:p>
            <a:pPr marL="15240">
              <a:spcBef>
                <a:spcPts val="120"/>
              </a:spcBef>
            </a:pPr>
            <a:r>
              <a:rPr sz="2160" b="1" dirty="0">
                <a:latin typeface="Calibri"/>
                <a:cs typeface="Calibri"/>
              </a:rPr>
              <a:t>EC2</a:t>
            </a:r>
            <a:r>
              <a:rPr sz="2160" b="1" spc="-36" dirty="0">
                <a:latin typeface="Calibri"/>
                <a:cs typeface="Calibri"/>
              </a:rPr>
              <a:t> </a:t>
            </a:r>
            <a:r>
              <a:rPr sz="2160" b="1" spc="-12" dirty="0">
                <a:latin typeface="Calibri"/>
                <a:cs typeface="Calibri"/>
              </a:rPr>
              <a:t>instance</a:t>
            </a:r>
            <a:endParaRPr sz="2160">
              <a:latin typeface="Calibri"/>
              <a:cs typeface="Calibri"/>
            </a:endParaRPr>
          </a:p>
        </p:txBody>
      </p:sp>
      <p:grpSp>
        <p:nvGrpSpPr>
          <p:cNvPr id="34" name="object 34"/>
          <p:cNvGrpSpPr/>
          <p:nvPr/>
        </p:nvGrpSpPr>
        <p:grpSpPr>
          <a:xfrm>
            <a:off x="8707255" y="5605389"/>
            <a:ext cx="1607820" cy="1162050"/>
            <a:chOff x="7256046" y="4671157"/>
            <a:chExt cx="1339850" cy="968375"/>
          </a:xfrm>
        </p:grpSpPr>
        <p:sp>
          <p:nvSpPr>
            <p:cNvPr id="35" name="object 35"/>
            <p:cNvSpPr/>
            <p:nvPr/>
          </p:nvSpPr>
          <p:spPr>
            <a:xfrm>
              <a:off x="7262396" y="4677507"/>
              <a:ext cx="1327150" cy="955675"/>
            </a:xfrm>
            <a:custGeom>
              <a:avLst/>
              <a:gdLst/>
              <a:ahLst/>
              <a:cxnLst/>
              <a:rect l="l" t="t" r="r" b="b"/>
              <a:pathLst>
                <a:path w="1327150" h="955675">
                  <a:moveTo>
                    <a:pt x="1326776" y="0"/>
                  </a:moveTo>
                  <a:lnTo>
                    <a:pt x="0" y="0"/>
                  </a:lnTo>
                  <a:lnTo>
                    <a:pt x="0" y="955263"/>
                  </a:lnTo>
                  <a:lnTo>
                    <a:pt x="1326776" y="955263"/>
                  </a:lnTo>
                  <a:lnTo>
                    <a:pt x="1326776" y="0"/>
                  </a:lnTo>
                  <a:close/>
                </a:path>
              </a:pathLst>
            </a:custGeom>
            <a:solidFill>
              <a:srgbClr val="FFFFFF"/>
            </a:solidFill>
          </p:spPr>
          <p:txBody>
            <a:bodyPr wrap="square" lIns="0" tIns="0" rIns="0" bIns="0" rtlCol="0"/>
            <a:lstStyle/>
            <a:p>
              <a:endParaRPr sz="3456"/>
            </a:p>
          </p:txBody>
        </p:sp>
        <p:sp>
          <p:nvSpPr>
            <p:cNvPr id="36" name="object 36"/>
            <p:cNvSpPr/>
            <p:nvPr/>
          </p:nvSpPr>
          <p:spPr>
            <a:xfrm>
              <a:off x="7262396" y="4677507"/>
              <a:ext cx="1327150" cy="955675"/>
            </a:xfrm>
            <a:custGeom>
              <a:avLst/>
              <a:gdLst/>
              <a:ahLst/>
              <a:cxnLst/>
              <a:rect l="l" t="t" r="r" b="b"/>
              <a:pathLst>
                <a:path w="1327150" h="955675">
                  <a:moveTo>
                    <a:pt x="0" y="0"/>
                  </a:moveTo>
                  <a:lnTo>
                    <a:pt x="1326777" y="0"/>
                  </a:lnTo>
                  <a:lnTo>
                    <a:pt x="1326777" y="955263"/>
                  </a:lnTo>
                  <a:lnTo>
                    <a:pt x="0" y="955263"/>
                  </a:lnTo>
                  <a:lnTo>
                    <a:pt x="0" y="0"/>
                  </a:lnTo>
                  <a:close/>
                </a:path>
              </a:pathLst>
            </a:custGeom>
            <a:ln w="12700">
              <a:solidFill>
                <a:srgbClr val="F69802"/>
              </a:solidFill>
            </a:ln>
          </p:spPr>
          <p:txBody>
            <a:bodyPr wrap="square" lIns="0" tIns="0" rIns="0" bIns="0" rtlCol="0"/>
            <a:lstStyle/>
            <a:p>
              <a:endParaRPr sz="3456"/>
            </a:p>
          </p:txBody>
        </p:sp>
      </p:grpSp>
      <p:sp>
        <p:nvSpPr>
          <p:cNvPr id="37" name="object 37"/>
          <p:cNvSpPr txBox="1"/>
          <p:nvPr/>
        </p:nvSpPr>
        <p:spPr>
          <a:xfrm>
            <a:off x="8714875" y="5613009"/>
            <a:ext cx="1592580" cy="749436"/>
          </a:xfrm>
          <a:prstGeom prst="rect">
            <a:avLst/>
          </a:prstGeom>
        </p:spPr>
        <p:txBody>
          <a:bodyPr vert="horz" wrap="square" lIns="0" tIns="1524" rIns="0" bIns="0" rtlCol="0">
            <a:spAutoFit/>
          </a:bodyPr>
          <a:lstStyle/>
          <a:p>
            <a:pPr>
              <a:spcBef>
                <a:spcPts val="12"/>
              </a:spcBef>
            </a:pPr>
            <a:endParaRPr sz="2700">
              <a:latin typeface="Times New Roman"/>
              <a:cs typeface="Times New Roman"/>
            </a:endParaRPr>
          </a:p>
          <a:p>
            <a:pPr marL="204978"/>
            <a:r>
              <a:rPr sz="2160" dirty="0">
                <a:latin typeface="Calibri"/>
                <a:cs typeface="Calibri"/>
              </a:rPr>
              <a:t>ECS</a:t>
            </a:r>
            <a:r>
              <a:rPr sz="2160" spc="-30" dirty="0">
                <a:latin typeface="Calibri"/>
                <a:cs typeface="Calibri"/>
              </a:rPr>
              <a:t> </a:t>
            </a:r>
            <a:r>
              <a:rPr sz="2160" spc="-12" dirty="0">
                <a:latin typeface="Calibri"/>
                <a:cs typeface="Calibri"/>
              </a:rPr>
              <a:t>Agent</a:t>
            </a:r>
            <a:endParaRPr sz="2160">
              <a:latin typeface="Calibri"/>
              <a:cs typeface="Calibri"/>
            </a:endParaRPr>
          </a:p>
        </p:txBody>
      </p:sp>
      <p:grpSp>
        <p:nvGrpSpPr>
          <p:cNvPr id="38" name="object 38"/>
          <p:cNvGrpSpPr/>
          <p:nvPr/>
        </p:nvGrpSpPr>
        <p:grpSpPr>
          <a:xfrm>
            <a:off x="8707255" y="4049909"/>
            <a:ext cx="1607820" cy="1227582"/>
            <a:chOff x="7256046" y="3374924"/>
            <a:chExt cx="1339850" cy="1022985"/>
          </a:xfrm>
        </p:grpSpPr>
        <p:sp>
          <p:nvSpPr>
            <p:cNvPr id="39" name="object 39"/>
            <p:cNvSpPr/>
            <p:nvPr/>
          </p:nvSpPr>
          <p:spPr>
            <a:xfrm>
              <a:off x="7262396" y="3381274"/>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0" name="object 40"/>
            <p:cNvSpPr/>
            <p:nvPr/>
          </p:nvSpPr>
          <p:spPr>
            <a:xfrm>
              <a:off x="7262396" y="3381274"/>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41" name="object 41"/>
          <p:cNvSpPr txBox="1"/>
          <p:nvPr/>
        </p:nvSpPr>
        <p:spPr>
          <a:xfrm>
            <a:off x="9437213" y="4333646"/>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42" name="object 42"/>
          <p:cNvGrpSpPr/>
          <p:nvPr/>
        </p:nvGrpSpPr>
        <p:grpSpPr>
          <a:xfrm>
            <a:off x="8730924" y="4049909"/>
            <a:ext cx="1423416" cy="972312"/>
            <a:chOff x="7275770" y="3374924"/>
            <a:chExt cx="1186180" cy="810260"/>
          </a:xfrm>
        </p:grpSpPr>
        <p:pic>
          <p:nvPicPr>
            <p:cNvPr id="43" name="object 43"/>
            <p:cNvPicPr/>
            <p:nvPr/>
          </p:nvPicPr>
          <p:blipFill>
            <a:blip r:embed="rId2" cstate="print"/>
            <a:stretch>
              <a:fillRect/>
            </a:stretch>
          </p:blipFill>
          <p:spPr>
            <a:xfrm>
              <a:off x="7275770" y="3813947"/>
              <a:ext cx="1185706" cy="370741"/>
            </a:xfrm>
            <a:prstGeom prst="rect">
              <a:avLst/>
            </a:prstGeom>
          </p:spPr>
        </p:pic>
        <p:sp>
          <p:nvSpPr>
            <p:cNvPr id="44" name="object 44"/>
            <p:cNvSpPr/>
            <p:nvPr/>
          </p:nvSpPr>
          <p:spPr>
            <a:xfrm>
              <a:off x="7581900" y="3381274"/>
              <a:ext cx="721360" cy="210820"/>
            </a:xfrm>
            <a:custGeom>
              <a:avLst/>
              <a:gdLst/>
              <a:ahLst/>
              <a:cxnLst/>
              <a:rect l="l" t="t" r="r" b="b"/>
              <a:pathLst>
                <a:path w="721359" h="210820">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45" name="object 45"/>
          <p:cNvSpPr txBox="1"/>
          <p:nvPr/>
        </p:nvSpPr>
        <p:spPr>
          <a:xfrm>
            <a:off x="9105900" y="4065151"/>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46" name="object 46"/>
          <p:cNvSpPr txBox="1"/>
          <p:nvPr/>
        </p:nvSpPr>
        <p:spPr>
          <a:xfrm>
            <a:off x="8926751" y="380810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32713</a:t>
            </a:r>
            <a:endParaRPr sz="2160">
              <a:latin typeface="Calibri"/>
              <a:cs typeface="Calibri"/>
            </a:endParaRPr>
          </a:p>
        </p:txBody>
      </p:sp>
      <p:grpSp>
        <p:nvGrpSpPr>
          <p:cNvPr id="47" name="object 47"/>
          <p:cNvGrpSpPr/>
          <p:nvPr/>
        </p:nvGrpSpPr>
        <p:grpSpPr>
          <a:xfrm>
            <a:off x="8707255" y="2102948"/>
            <a:ext cx="1607820" cy="1227582"/>
            <a:chOff x="7256046" y="1752456"/>
            <a:chExt cx="1339850" cy="1022985"/>
          </a:xfrm>
        </p:grpSpPr>
        <p:sp>
          <p:nvSpPr>
            <p:cNvPr id="48" name="object 48"/>
            <p:cNvSpPr/>
            <p:nvPr/>
          </p:nvSpPr>
          <p:spPr>
            <a:xfrm>
              <a:off x="7262396" y="1758806"/>
              <a:ext cx="1327150" cy="1010285"/>
            </a:xfrm>
            <a:custGeom>
              <a:avLst/>
              <a:gdLst/>
              <a:ahLst/>
              <a:cxnLst/>
              <a:rect l="l" t="t" r="r" b="b"/>
              <a:pathLst>
                <a:path w="1327150" h="1010285">
                  <a:moveTo>
                    <a:pt x="1326776" y="0"/>
                  </a:moveTo>
                  <a:lnTo>
                    <a:pt x="0" y="0"/>
                  </a:lnTo>
                  <a:lnTo>
                    <a:pt x="0" y="1009658"/>
                  </a:lnTo>
                  <a:lnTo>
                    <a:pt x="1326776" y="1009658"/>
                  </a:lnTo>
                  <a:lnTo>
                    <a:pt x="1326776" y="0"/>
                  </a:lnTo>
                  <a:close/>
                </a:path>
              </a:pathLst>
            </a:custGeom>
            <a:solidFill>
              <a:srgbClr val="FFFFFF"/>
            </a:solidFill>
          </p:spPr>
          <p:txBody>
            <a:bodyPr wrap="square" lIns="0" tIns="0" rIns="0" bIns="0" rtlCol="0"/>
            <a:lstStyle/>
            <a:p>
              <a:endParaRPr sz="3456"/>
            </a:p>
          </p:txBody>
        </p:sp>
        <p:sp>
          <p:nvSpPr>
            <p:cNvPr id="49" name="object 49"/>
            <p:cNvSpPr/>
            <p:nvPr/>
          </p:nvSpPr>
          <p:spPr>
            <a:xfrm>
              <a:off x="7262396" y="1758806"/>
              <a:ext cx="1327150" cy="1010285"/>
            </a:xfrm>
            <a:custGeom>
              <a:avLst/>
              <a:gdLst/>
              <a:ahLst/>
              <a:cxnLst/>
              <a:rect l="l" t="t" r="r" b="b"/>
              <a:pathLst>
                <a:path w="1327150" h="1010285">
                  <a:moveTo>
                    <a:pt x="0" y="0"/>
                  </a:moveTo>
                  <a:lnTo>
                    <a:pt x="1326777" y="0"/>
                  </a:lnTo>
                  <a:lnTo>
                    <a:pt x="1326777" y="1009659"/>
                  </a:lnTo>
                  <a:lnTo>
                    <a:pt x="0" y="1009659"/>
                  </a:lnTo>
                  <a:lnTo>
                    <a:pt x="0" y="0"/>
                  </a:lnTo>
                  <a:close/>
                </a:path>
              </a:pathLst>
            </a:custGeom>
            <a:ln w="12700">
              <a:solidFill>
                <a:srgbClr val="F69802"/>
              </a:solidFill>
            </a:ln>
          </p:spPr>
          <p:txBody>
            <a:bodyPr wrap="square" lIns="0" tIns="0" rIns="0" bIns="0" rtlCol="0"/>
            <a:lstStyle/>
            <a:p>
              <a:endParaRPr sz="3456"/>
            </a:p>
          </p:txBody>
        </p:sp>
      </p:grpSp>
      <p:sp>
        <p:nvSpPr>
          <p:cNvPr id="50" name="object 50"/>
          <p:cNvSpPr txBox="1"/>
          <p:nvPr/>
        </p:nvSpPr>
        <p:spPr>
          <a:xfrm>
            <a:off x="9437213" y="2387803"/>
            <a:ext cx="64084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httpd</a:t>
            </a:r>
            <a:endParaRPr sz="2160">
              <a:latin typeface="Calibri"/>
              <a:cs typeface="Calibri"/>
            </a:endParaRPr>
          </a:p>
        </p:txBody>
      </p:sp>
      <p:grpSp>
        <p:nvGrpSpPr>
          <p:cNvPr id="51" name="object 51"/>
          <p:cNvGrpSpPr/>
          <p:nvPr/>
        </p:nvGrpSpPr>
        <p:grpSpPr>
          <a:xfrm>
            <a:off x="8730924" y="2102947"/>
            <a:ext cx="1423416" cy="972312"/>
            <a:chOff x="7275770" y="1752456"/>
            <a:chExt cx="1186180" cy="810260"/>
          </a:xfrm>
        </p:grpSpPr>
        <p:pic>
          <p:nvPicPr>
            <p:cNvPr id="52" name="object 52"/>
            <p:cNvPicPr/>
            <p:nvPr/>
          </p:nvPicPr>
          <p:blipFill>
            <a:blip r:embed="rId2" cstate="print"/>
            <a:stretch>
              <a:fillRect/>
            </a:stretch>
          </p:blipFill>
          <p:spPr>
            <a:xfrm>
              <a:off x="7275770" y="2191480"/>
              <a:ext cx="1185706" cy="370741"/>
            </a:xfrm>
            <a:prstGeom prst="rect">
              <a:avLst/>
            </a:prstGeom>
          </p:spPr>
        </p:pic>
        <p:sp>
          <p:nvSpPr>
            <p:cNvPr id="53" name="object 53"/>
            <p:cNvSpPr/>
            <p:nvPr/>
          </p:nvSpPr>
          <p:spPr>
            <a:xfrm>
              <a:off x="7581900" y="1758806"/>
              <a:ext cx="721360" cy="210820"/>
            </a:xfrm>
            <a:custGeom>
              <a:avLst/>
              <a:gdLst/>
              <a:ahLst/>
              <a:cxnLst/>
              <a:rect l="l" t="t" r="r" b="b"/>
              <a:pathLst>
                <a:path w="721359" h="210819">
                  <a:moveTo>
                    <a:pt x="0" y="0"/>
                  </a:moveTo>
                  <a:lnTo>
                    <a:pt x="720969" y="0"/>
                  </a:lnTo>
                  <a:lnTo>
                    <a:pt x="720969" y="210699"/>
                  </a:lnTo>
                  <a:lnTo>
                    <a:pt x="0" y="210699"/>
                  </a:lnTo>
                  <a:lnTo>
                    <a:pt x="0" y="0"/>
                  </a:lnTo>
                  <a:close/>
                </a:path>
              </a:pathLst>
            </a:custGeom>
            <a:ln w="12700">
              <a:solidFill>
                <a:srgbClr val="507E32"/>
              </a:solidFill>
            </a:ln>
          </p:spPr>
          <p:txBody>
            <a:bodyPr wrap="square" lIns="0" tIns="0" rIns="0" bIns="0" rtlCol="0"/>
            <a:lstStyle/>
            <a:p>
              <a:endParaRPr sz="3456"/>
            </a:p>
          </p:txBody>
        </p:sp>
      </p:grpSp>
      <p:sp>
        <p:nvSpPr>
          <p:cNvPr id="54" name="object 54"/>
          <p:cNvSpPr txBox="1"/>
          <p:nvPr/>
        </p:nvSpPr>
        <p:spPr>
          <a:xfrm>
            <a:off x="9105900" y="2118189"/>
            <a:ext cx="850392" cy="255839"/>
          </a:xfrm>
          <a:prstGeom prst="rect">
            <a:avLst/>
          </a:prstGeom>
          <a:solidFill>
            <a:srgbClr val="70AD47"/>
          </a:solidFill>
        </p:spPr>
        <p:txBody>
          <a:bodyPr vert="horz" wrap="square" lIns="0" tIns="0" rIns="0" bIns="0" rtlCol="0">
            <a:spAutoFit/>
          </a:bodyPr>
          <a:lstStyle/>
          <a:p>
            <a:pPr algn="ctr">
              <a:lnSpc>
                <a:spcPts val="1872"/>
              </a:lnSpc>
            </a:pPr>
            <a:r>
              <a:rPr sz="2160" spc="-30" dirty="0">
                <a:latin typeface="Calibri"/>
                <a:cs typeface="Calibri"/>
              </a:rPr>
              <a:t>80</a:t>
            </a:r>
            <a:endParaRPr sz="2160">
              <a:latin typeface="Calibri"/>
              <a:cs typeface="Calibri"/>
            </a:endParaRPr>
          </a:p>
        </p:txBody>
      </p:sp>
      <p:sp>
        <p:nvSpPr>
          <p:cNvPr id="55" name="object 55"/>
          <p:cNvSpPr txBox="1"/>
          <p:nvPr/>
        </p:nvSpPr>
        <p:spPr>
          <a:xfrm>
            <a:off x="8926751" y="1861142"/>
            <a:ext cx="1227582" cy="265457"/>
          </a:xfrm>
          <a:prstGeom prst="rect">
            <a:avLst/>
          </a:prstGeom>
          <a:solidFill>
            <a:srgbClr val="444949"/>
          </a:solidFill>
          <a:ln w="12700">
            <a:solidFill>
              <a:srgbClr val="2F3333"/>
            </a:solidFill>
          </a:ln>
        </p:spPr>
        <p:txBody>
          <a:bodyPr vert="horz" wrap="square" lIns="0" tIns="0" rIns="0" bIns="0" rtlCol="0">
            <a:spAutoFit/>
          </a:bodyPr>
          <a:lstStyle/>
          <a:p>
            <a:pPr marL="265175">
              <a:lnSpc>
                <a:spcPts val="1962"/>
              </a:lnSpc>
            </a:pPr>
            <a:r>
              <a:rPr sz="2160" spc="-12" dirty="0">
                <a:latin typeface="Calibri"/>
                <a:cs typeface="Calibri"/>
              </a:rPr>
              <a:t>32667</a:t>
            </a:r>
            <a:endParaRPr sz="2160">
              <a:latin typeface="Calibri"/>
              <a:cs typeface="Calibri"/>
            </a:endParaRPr>
          </a:p>
        </p:txBody>
      </p:sp>
      <p:sp>
        <p:nvSpPr>
          <p:cNvPr id="56" name="object 56"/>
          <p:cNvSpPr txBox="1"/>
          <p:nvPr/>
        </p:nvSpPr>
        <p:spPr>
          <a:xfrm>
            <a:off x="6398051" y="5274868"/>
            <a:ext cx="1421130" cy="606320"/>
          </a:xfrm>
          <a:prstGeom prst="rect">
            <a:avLst/>
          </a:prstGeom>
        </p:spPr>
        <p:txBody>
          <a:bodyPr vert="horz" wrap="square" lIns="0" tIns="15240" rIns="0" bIns="0" rtlCol="0">
            <a:spAutoFit/>
          </a:bodyPr>
          <a:lstStyle/>
          <a:p>
            <a:pPr marL="15240" marR="6096" indent="137160">
              <a:spcBef>
                <a:spcPts val="120"/>
              </a:spcBef>
            </a:pPr>
            <a:r>
              <a:rPr sz="1920" spc="-12" dirty="0">
                <a:latin typeface="Calibri"/>
                <a:cs typeface="Calibri"/>
              </a:rPr>
              <a:t>Application </a:t>
            </a:r>
            <a:r>
              <a:rPr sz="1920" dirty="0">
                <a:latin typeface="Calibri"/>
                <a:cs typeface="Calibri"/>
              </a:rPr>
              <a:t>Load</a:t>
            </a:r>
            <a:r>
              <a:rPr sz="1920" spc="-6" dirty="0">
                <a:latin typeface="Calibri"/>
                <a:cs typeface="Calibri"/>
              </a:rPr>
              <a:t> </a:t>
            </a:r>
            <a:r>
              <a:rPr sz="1920" spc="-12" dirty="0">
                <a:latin typeface="Calibri"/>
                <a:cs typeface="Calibri"/>
              </a:rPr>
              <a:t>Balancer</a:t>
            </a:r>
            <a:endParaRPr sz="1920">
              <a:latin typeface="Calibri"/>
              <a:cs typeface="Calibri"/>
            </a:endParaRPr>
          </a:p>
        </p:txBody>
      </p:sp>
      <p:sp>
        <p:nvSpPr>
          <p:cNvPr id="57" name="object 57"/>
          <p:cNvSpPr txBox="1"/>
          <p:nvPr/>
        </p:nvSpPr>
        <p:spPr>
          <a:xfrm>
            <a:off x="6312553" y="6160008"/>
            <a:ext cx="1592580" cy="617605"/>
          </a:xfrm>
          <a:prstGeom prst="rect">
            <a:avLst/>
          </a:prstGeom>
        </p:spPr>
        <p:txBody>
          <a:bodyPr vert="horz" wrap="square" lIns="0" tIns="27432" rIns="0" bIns="0" rtlCol="0">
            <a:spAutoFit/>
          </a:bodyPr>
          <a:lstStyle/>
          <a:p>
            <a:pPr marL="15240" marR="6096" indent="94488">
              <a:lnSpc>
                <a:spcPts val="2280"/>
              </a:lnSpc>
              <a:spcBef>
                <a:spcPts val="216"/>
              </a:spcBef>
            </a:pPr>
            <a:r>
              <a:rPr sz="1920" dirty="0">
                <a:latin typeface="Calibri"/>
                <a:cs typeface="Calibri"/>
              </a:rPr>
              <a:t>With</a:t>
            </a:r>
            <a:r>
              <a:rPr sz="1920" spc="-12" dirty="0">
                <a:latin typeface="Calibri"/>
                <a:cs typeface="Calibri"/>
              </a:rPr>
              <a:t> dynamic </a:t>
            </a:r>
            <a:r>
              <a:rPr sz="1920" dirty="0">
                <a:latin typeface="Calibri"/>
                <a:cs typeface="Calibri"/>
              </a:rPr>
              <a:t>port </a:t>
            </a:r>
            <a:r>
              <a:rPr sz="1920" spc="-12" dirty="0">
                <a:latin typeface="Calibri"/>
                <a:cs typeface="Calibri"/>
              </a:rPr>
              <a:t>forwarding</a:t>
            </a:r>
            <a:endParaRPr sz="1920">
              <a:latin typeface="Calibri"/>
              <a:cs typeface="Calibri"/>
            </a:endParaRPr>
          </a:p>
        </p:txBody>
      </p:sp>
      <p:grpSp>
        <p:nvGrpSpPr>
          <p:cNvPr id="58" name="object 58"/>
          <p:cNvGrpSpPr/>
          <p:nvPr/>
        </p:nvGrpSpPr>
        <p:grpSpPr>
          <a:xfrm>
            <a:off x="5233595" y="1985855"/>
            <a:ext cx="3693414" cy="3083814"/>
            <a:chOff x="4361329" y="1654879"/>
            <a:chExt cx="3077845" cy="2569845"/>
          </a:xfrm>
        </p:grpSpPr>
        <p:pic>
          <p:nvPicPr>
            <p:cNvPr id="59" name="object 59"/>
            <p:cNvPicPr/>
            <p:nvPr/>
          </p:nvPicPr>
          <p:blipFill>
            <a:blip r:embed="rId3" cstate="print"/>
            <a:stretch>
              <a:fillRect/>
            </a:stretch>
          </p:blipFill>
          <p:spPr>
            <a:xfrm>
              <a:off x="5478208" y="3173418"/>
              <a:ext cx="1011147" cy="1050801"/>
            </a:xfrm>
            <a:prstGeom prst="rect">
              <a:avLst/>
            </a:prstGeom>
          </p:spPr>
        </p:pic>
        <p:sp>
          <p:nvSpPr>
            <p:cNvPr id="60" name="object 60"/>
            <p:cNvSpPr/>
            <p:nvPr/>
          </p:nvSpPr>
          <p:spPr>
            <a:xfrm>
              <a:off x="4361319" y="1654885"/>
              <a:ext cx="3077845" cy="2047239"/>
            </a:xfrm>
            <a:custGeom>
              <a:avLst/>
              <a:gdLst/>
              <a:ahLst/>
              <a:cxnLst/>
              <a:rect l="l" t="t" r="r" b="b"/>
              <a:pathLst>
                <a:path w="3077845" h="2047239">
                  <a:moveTo>
                    <a:pt x="1118006" y="2040966"/>
                  </a:moveTo>
                  <a:lnTo>
                    <a:pt x="72415" y="1646402"/>
                  </a:lnTo>
                  <a:lnTo>
                    <a:pt x="74104" y="1641919"/>
                  </a:lnTo>
                  <a:lnTo>
                    <a:pt x="84747" y="1613725"/>
                  </a:lnTo>
                  <a:lnTo>
                    <a:pt x="0" y="1622463"/>
                  </a:lnTo>
                  <a:lnTo>
                    <a:pt x="57848" y="1685010"/>
                  </a:lnTo>
                  <a:lnTo>
                    <a:pt x="70180" y="1652346"/>
                  </a:lnTo>
                  <a:lnTo>
                    <a:pt x="1115758" y="2046909"/>
                  </a:lnTo>
                  <a:lnTo>
                    <a:pt x="1118006" y="2040966"/>
                  </a:lnTo>
                  <a:close/>
                </a:path>
                <a:path w="3077845" h="2047239">
                  <a:moveTo>
                    <a:pt x="1194422" y="1737118"/>
                  </a:moveTo>
                  <a:lnTo>
                    <a:pt x="45707" y="61061"/>
                  </a:lnTo>
                  <a:lnTo>
                    <a:pt x="60985" y="50584"/>
                  </a:lnTo>
                  <a:lnTo>
                    <a:pt x="74510" y="41313"/>
                  </a:lnTo>
                  <a:lnTo>
                    <a:pt x="0" y="0"/>
                  </a:lnTo>
                  <a:lnTo>
                    <a:pt x="11658" y="84391"/>
                  </a:lnTo>
                  <a:lnTo>
                    <a:pt x="40462" y="64655"/>
                  </a:lnTo>
                  <a:lnTo>
                    <a:pt x="1189177" y="1740712"/>
                  </a:lnTo>
                  <a:lnTo>
                    <a:pt x="1194422" y="1737118"/>
                  </a:lnTo>
                  <a:close/>
                </a:path>
                <a:path w="3077845" h="2047239">
                  <a:moveTo>
                    <a:pt x="1660563" y="1442339"/>
                  </a:moveTo>
                  <a:lnTo>
                    <a:pt x="1625625" y="1442339"/>
                  </a:lnTo>
                  <a:lnTo>
                    <a:pt x="1625625" y="721969"/>
                  </a:lnTo>
                  <a:lnTo>
                    <a:pt x="1619275" y="721969"/>
                  </a:lnTo>
                  <a:lnTo>
                    <a:pt x="1619275" y="1442339"/>
                  </a:lnTo>
                  <a:lnTo>
                    <a:pt x="1584363" y="1442339"/>
                  </a:lnTo>
                  <a:lnTo>
                    <a:pt x="1622463" y="1518539"/>
                  </a:lnTo>
                  <a:lnTo>
                    <a:pt x="1654213" y="1455039"/>
                  </a:lnTo>
                  <a:lnTo>
                    <a:pt x="1660563" y="1442339"/>
                  </a:lnTo>
                  <a:close/>
                </a:path>
                <a:path w="3077845" h="2047239">
                  <a:moveTo>
                    <a:pt x="3077629" y="1622463"/>
                  </a:moveTo>
                  <a:lnTo>
                    <a:pt x="2992526" y="1618551"/>
                  </a:lnTo>
                  <a:lnTo>
                    <a:pt x="3006699" y="1650479"/>
                  </a:lnTo>
                  <a:lnTo>
                    <a:pt x="2126742" y="2041042"/>
                  </a:lnTo>
                  <a:lnTo>
                    <a:pt x="2129320" y="2046846"/>
                  </a:lnTo>
                  <a:lnTo>
                    <a:pt x="3009277" y="1656283"/>
                  </a:lnTo>
                  <a:lnTo>
                    <a:pt x="3023438" y="1688198"/>
                  </a:lnTo>
                  <a:lnTo>
                    <a:pt x="3058795" y="1645323"/>
                  </a:lnTo>
                  <a:lnTo>
                    <a:pt x="3077629" y="1622463"/>
                  </a:lnTo>
                  <a:close/>
                </a:path>
                <a:path w="3077845" h="2047239">
                  <a:moveTo>
                    <a:pt x="3077629" y="0"/>
                  </a:moveTo>
                  <a:lnTo>
                    <a:pt x="3006077" y="46228"/>
                  </a:lnTo>
                  <a:lnTo>
                    <a:pt x="3036138" y="63995"/>
                  </a:lnTo>
                  <a:lnTo>
                    <a:pt x="2047519" y="1737309"/>
                  </a:lnTo>
                  <a:lnTo>
                    <a:pt x="2052993" y="1740535"/>
                  </a:lnTo>
                  <a:lnTo>
                    <a:pt x="3041612" y="67221"/>
                  </a:lnTo>
                  <a:lnTo>
                    <a:pt x="3071672" y="84988"/>
                  </a:lnTo>
                  <a:lnTo>
                    <a:pt x="3073908" y="53060"/>
                  </a:lnTo>
                  <a:lnTo>
                    <a:pt x="3077629" y="0"/>
                  </a:lnTo>
                  <a:close/>
                </a:path>
              </a:pathLst>
            </a:custGeom>
            <a:solidFill>
              <a:srgbClr val="444949"/>
            </a:solidFill>
          </p:spPr>
          <p:txBody>
            <a:bodyPr wrap="square" lIns="0" tIns="0" rIns="0" bIns="0" rtlCol="0"/>
            <a:lstStyle/>
            <a:p>
              <a:endParaRPr sz="3456"/>
            </a:p>
          </p:txBody>
        </p:sp>
      </p:grpSp>
      <p:sp>
        <p:nvSpPr>
          <p:cNvPr id="61" name="object 61"/>
          <p:cNvSpPr txBox="1"/>
          <p:nvPr/>
        </p:nvSpPr>
        <p:spPr>
          <a:xfrm>
            <a:off x="6868043" y="2384146"/>
            <a:ext cx="622554" cy="347788"/>
          </a:xfrm>
          <a:prstGeom prst="rect">
            <a:avLst/>
          </a:prstGeom>
        </p:spPr>
        <p:txBody>
          <a:bodyPr vert="horz" wrap="square" lIns="0" tIns="15240" rIns="0" bIns="0" rtlCol="0">
            <a:spAutoFit/>
          </a:bodyPr>
          <a:lstStyle/>
          <a:p>
            <a:pPr marL="15240">
              <a:spcBef>
                <a:spcPts val="120"/>
              </a:spcBef>
            </a:pPr>
            <a:r>
              <a:rPr sz="2160" spc="-30" dirty="0">
                <a:latin typeface="Calibri"/>
                <a:cs typeface="Calibri"/>
              </a:rPr>
              <a:t>www</a:t>
            </a:r>
            <a:endParaRPr sz="216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60907" y="94487"/>
            <a:ext cx="332399" cy="7867650"/>
          </a:xfrm>
          <a:prstGeom prst="rect">
            <a:avLst/>
          </a:prstGeom>
        </p:spPr>
        <p:txBody>
          <a:bodyPr vert="vert" wrap="square" lIns="0" tIns="1524" rIns="0" bIns="0" rtlCol="0">
            <a:spAutoFit/>
          </a:bodyPr>
          <a:lstStyle/>
          <a:p>
            <a:pPr marL="15240">
              <a:spcBef>
                <a:spcPts val="12"/>
              </a:spcBef>
            </a:pPr>
            <a:r>
              <a:rPr sz="2160" b="1" dirty="0">
                <a:latin typeface="Calibri"/>
                <a:cs typeface="Calibri"/>
              </a:rPr>
              <a:t>NOT</a:t>
            </a:r>
            <a:r>
              <a:rPr sz="2160" b="1" spc="-66" dirty="0">
                <a:latin typeface="Calibri"/>
                <a:cs typeface="Calibri"/>
              </a:rPr>
              <a:t> </a:t>
            </a:r>
            <a:r>
              <a:rPr sz="2160" b="1" dirty="0">
                <a:latin typeface="Calibri"/>
                <a:cs typeface="Calibri"/>
              </a:rPr>
              <a:t>FOR</a:t>
            </a:r>
            <a:r>
              <a:rPr sz="2160" b="1" spc="-42" dirty="0">
                <a:latin typeface="Calibri"/>
                <a:cs typeface="Calibri"/>
              </a:rPr>
              <a:t> </a:t>
            </a:r>
            <a:r>
              <a:rPr sz="2160" b="1" dirty="0">
                <a:latin typeface="Calibri"/>
                <a:cs typeface="Calibri"/>
              </a:rPr>
              <a:t>DISTRIBUTION</a:t>
            </a:r>
            <a:r>
              <a:rPr sz="2160" b="1" spc="-42" dirty="0">
                <a:latin typeface="Calibri"/>
                <a:cs typeface="Calibri"/>
              </a:rPr>
              <a:t> </a:t>
            </a:r>
            <a:r>
              <a:rPr sz="2160" b="1" dirty="0">
                <a:latin typeface="Calibri"/>
                <a:cs typeface="Calibri"/>
              </a:rPr>
              <a:t>©</a:t>
            </a:r>
            <a:r>
              <a:rPr sz="2160" b="1" spc="-42" dirty="0">
                <a:latin typeface="Calibri"/>
                <a:cs typeface="Calibri"/>
              </a:rPr>
              <a:t> </a:t>
            </a:r>
            <a:r>
              <a:rPr sz="2160" b="1" dirty="0">
                <a:latin typeface="Calibri"/>
                <a:cs typeface="Calibri"/>
              </a:rPr>
              <a:t>Stephane</a:t>
            </a:r>
            <a:r>
              <a:rPr sz="2160" b="1" spc="-54" dirty="0">
                <a:latin typeface="Calibri"/>
                <a:cs typeface="Calibri"/>
              </a:rPr>
              <a:t> </a:t>
            </a:r>
            <a:r>
              <a:rPr sz="2160" b="1" dirty="0">
                <a:latin typeface="Calibri"/>
                <a:cs typeface="Calibri"/>
              </a:rPr>
              <a:t>Maarek</a:t>
            </a:r>
            <a:r>
              <a:rPr sz="2160" b="1" spc="-36" dirty="0">
                <a:latin typeface="Calibri"/>
                <a:cs typeface="Calibri"/>
              </a:rPr>
              <a:t> </a:t>
            </a:r>
            <a:r>
              <a:rPr sz="2160" b="1" u="sng" spc="-12" dirty="0">
                <a:uFill>
                  <a:solidFill>
                    <a:srgbClr val="0563C1"/>
                  </a:solidFill>
                </a:uFill>
                <a:latin typeface="Calibri"/>
                <a:cs typeface="Calibri"/>
                <a:hlinkClick r:id="rId2">
                  <a:extLst>
                    <a:ext uri="{A12FA001-AC4F-418D-AE19-62706E023703}">
                      <ahyp:hlinkClr xmlns:ahyp="http://schemas.microsoft.com/office/drawing/2018/hyperlinkcolor" val="tx"/>
                    </a:ext>
                  </a:extLst>
                </a:hlinkClick>
              </a:rPr>
              <a:t>www.datacumulus.com</a:t>
            </a:r>
            <a:endParaRPr sz="2160">
              <a:latin typeface="Calibri"/>
              <a:cs typeface="Calibri"/>
            </a:endParaRPr>
          </a:p>
        </p:txBody>
      </p:sp>
      <p:sp>
        <p:nvSpPr>
          <p:cNvPr id="3" name="object 3"/>
          <p:cNvSpPr txBox="1">
            <a:spLocks noGrp="1"/>
          </p:cNvSpPr>
          <p:nvPr>
            <p:ph type="title"/>
          </p:nvPr>
        </p:nvSpPr>
        <p:spPr>
          <a:xfrm>
            <a:off x="1100327" y="440740"/>
            <a:ext cx="1198626" cy="827919"/>
          </a:xfrm>
          <a:prstGeom prst="rect">
            <a:avLst/>
          </a:prstGeom>
        </p:spPr>
        <p:txBody>
          <a:bodyPr vert="horz" wrap="square" lIns="0" tIns="15240" rIns="0" bIns="0" rtlCol="0" anchor="t">
            <a:spAutoFit/>
          </a:bodyPr>
          <a:lstStyle/>
          <a:p>
            <a:pPr marL="15240">
              <a:spcBef>
                <a:spcPts val="120"/>
              </a:spcBef>
            </a:pPr>
            <a:r>
              <a:rPr spc="-114" dirty="0">
                <a:solidFill>
                  <a:schemeClr val="tx1"/>
                </a:solidFill>
              </a:rPr>
              <a:t>ECR</a:t>
            </a:r>
          </a:p>
        </p:txBody>
      </p:sp>
      <p:sp>
        <p:nvSpPr>
          <p:cNvPr id="4" name="object 4"/>
          <p:cNvSpPr txBox="1"/>
          <p:nvPr/>
        </p:nvSpPr>
        <p:spPr>
          <a:xfrm>
            <a:off x="1100327" y="1598980"/>
            <a:ext cx="11393424" cy="394851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So</a:t>
            </a:r>
            <a:r>
              <a:rPr sz="3360" spc="-144" dirty="0">
                <a:latin typeface="Gill Sans MT"/>
                <a:cs typeface="Gill Sans MT"/>
              </a:rPr>
              <a:t> </a:t>
            </a:r>
            <a:r>
              <a:rPr sz="3360" spc="-12" dirty="0">
                <a:latin typeface="Gill Sans MT"/>
                <a:cs typeface="Gill Sans MT"/>
              </a:rPr>
              <a:t>far</a:t>
            </a:r>
            <a:r>
              <a:rPr sz="3360" spc="-126" dirty="0">
                <a:latin typeface="Gill Sans MT"/>
                <a:cs typeface="Gill Sans MT"/>
              </a:rPr>
              <a:t> </a:t>
            </a:r>
            <a:r>
              <a:rPr sz="3360" spc="-30" dirty="0">
                <a:latin typeface="Gill Sans MT"/>
                <a:cs typeface="Gill Sans MT"/>
              </a:rPr>
              <a:t>we’ve</a:t>
            </a:r>
            <a:r>
              <a:rPr sz="3360" spc="-137" dirty="0">
                <a:latin typeface="Gill Sans MT"/>
                <a:cs typeface="Gill Sans MT"/>
              </a:rPr>
              <a:t> </a:t>
            </a:r>
            <a:r>
              <a:rPr sz="3360" dirty="0">
                <a:latin typeface="Gill Sans MT"/>
                <a:cs typeface="Gill Sans MT"/>
              </a:rPr>
              <a:t>been</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spc="-12" dirty="0">
                <a:latin typeface="Gill Sans MT"/>
                <a:cs typeface="Gill Sans MT"/>
              </a:rPr>
              <a:t>images</a:t>
            </a:r>
            <a:r>
              <a:rPr sz="3360" spc="-137" dirty="0">
                <a:latin typeface="Gill Sans MT"/>
                <a:cs typeface="Gill Sans MT"/>
              </a:rPr>
              <a:t> </a:t>
            </a:r>
            <a:r>
              <a:rPr sz="3360" spc="-24" dirty="0">
                <a:latin typeface="Gill Sans MT"/>
                <a:cs typeface="Gill Sans MT"/>
              </a:rPr>
              <a:t>from</a:t>
            </a:r>
            <a:r>
              <a:rPr sz="3360" spc="-126"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Hub</a:t>
            </a:r>
            <a:r>
              <a:rPr sz="3360" spc="-137" dirty="0">
                <a:latin typeface="Gill Sans MT"/>
                <a:cs typeface="Gill Sans MT"/>
              </a:rPr>
              <a:t> </a:t>
            </a:r>
            <a:r>
              <a:rPr sz="3360" spc="-12" dirty="0">
                <a:latin typeface="Gill Sans MT"/>
                <a:cs typeface="Gill Sans MT"/>
              </a:rPr>
              <a:t>(public)</a:t>
            </a:r>
            <a:endParaRPr sz="3360">
              <a:latin typeface="Gill Sans MT"/>
              <a:cs typeface="Gill Sans MT"/>
            </a:endParaRPr>
          </a:p>
          <a:p>
            <a:pPr marL="289560" indent="-274320">
              <a:spcBef>
                <a:spcPts val="780"/>
              </a:spcBef>
              <a:buFont typeface="Arial"/>
              <a:buChar char="•"/>
              <a:tabLst>
                <a:tab pos="289560" algn="l"/>
              </a:tabLst>
            </a:pPr>
            <a:r>
              <a:rPr sz="3360" spc="-30" dirty="0">
                <a:latin typeface="Gill Sans MT"/>
                <a:cs typeface="Gill Sans MT"/>
              </a:rPr>
              <a:t>ECR</a:t>
            </a:r>
            <a:r>
              <a:rPr sz="3360" spc="-144" dirty="0">
                <a:latin typeface="Gill Sans MT"/>
                <a:cs typeface="Gill Sans MT"/>
              </a:rPr>
              <a:t> </a:t>
            </a:r>
            <a:r>
              <a:rPr sz="3360" dirty="0">
                <a:latin typeface="Gill Sans MT"/>
                <a:cs typeface="Gill Sans MT"/>
              </a:rPr>
              <a:t>is</a:t>
            </a:r>
            <a:r>
              <a:rPr sz="3360" spc="-132" dirty="0">
                <a:latin typeface="Gill Sans MT"/>
                <a:cs typeface="Gill Sans MT"/>
              </a:rPr>
              <a:t> </a:t>
            </a:r>
            <a:r>
              <a:rPr sz="3360" dirty="0">
                <a:latin typeface="Gill Sans MT"/>
                <a:cs typeface="Gill Sans MT"/>
              </a:rPr>
              <a:t>a</a:t>
            </a:r>
            <a:r>
              <a:rPr sz="3360" spc="-132" dirty="0">
                <a:latin typeface="Gill Sans MT"/>
                <a:cs typeface="Gill Sans MT"/>
              </a:rPr>
              <a:t> </a:t>
            </a:r>
            <a:r>
              <a:rPr sz="3360" spc="-30" dirty="0">
                <a:latin typeface="Gill Sans MT"/>
                <a:cs typeface="Gill Sans MT"/>
              </a:rPr>
              <a:t>private</a:t>
            </a:r>
            <a:r>
              <a:rPr sz="3360" spc="-137" dirty="0">
                <a:latin typeface="Gill Sans MT"/>
                <a:cs typeface="Gill Sans MT"/>
              </a:rPr>
              <a:t> </a:t>
            </a:r>
            <a:r>
              <a:rPr sz="3360" spc="-84" dirty="0">
                <a:latin typeface="Gill Sans MT"/>
                <a:cs typeface="Gill Sans MT"/>
              </a:rPr>
              <a:t>Docker</a:t>
            </a:r>
            <a:r>
              <a:rPr sz="3360" spc="-126" dirty="0">
                <a:latin typeface="Gill Sans MT"/>
                <a:cs typeface="Gill Sans MT"/>
              </a:rPr>
              <a:t> </a:t>
            </a:r>
            <a:r>
              <a:rPr sz="3360" dirty="0">
                <a:latin typeface="Gill Sans MT"/>
                <a:cs typeface="Gill Sans MT"/>
              </a:rPr>
              <a:t>image</a:t>
            </a:r>
            <a:r>
              <a:rPr sz="3360" spc="-137" dirty="0">
                <a:latin typeface="Gill Sans MT"/>
                <a:cs typeface="Gill Sans MT"/>
              </a:rPr>
              <a:t> </a:t>
            </a:r>
            <a:r>
              <a:rPr sz="3360" spc="-12" dirty="0">
                <a:latin typeface="Gill Sans MT"/>
                <a:cs typeface="Gill Sans MT"/>
              </a:rPr>
              <a:t>repository</a:t>
            </a:r>
            <a:endParaRPr sz="3360">
              <a:latin typeface="Gill Sans MT"/>
              <a:cs typeface="Gill Sans MT"/>
            </a:endParaRPr>
          </a:p>
          <a:p>
            <a:pPr marL="289560" indent="-274320">
              <a:spcBef>
                <a:spcPts val="894"/>
              </a:spcBef>
              <a:buFont typeface="Arial"/>
              <a:buChar char="•"/>
              <a:tabLst>
                <a:tab pos="289560" algn="l"/>
              </a:tabLst>
            </a:pPr>
            <a:r>
              <a:rPr sz="3360" spc="-54" dirty="0">
                <a:latin typeface="Gill Sans MT"/>
                <a:cs typeface="Gill Sans MT"/>
              </a:rPr>
              <a:t>Access</a:t>
            </a:r>
            <a:r>
              <a:rPr sz="3360" spc="-132" dirty="0">
                <a:latin typeface="Gill Sans MT"/>
                <a:cs typeface="Gill Sans MT"/>
              </a:rPr>
              <a:t> </a:t>
            </a:r>
            <a:r>
              <a:rPr sz="3360" dirty="0">
                <a:latin typeface="Gill Sans MT"/>
                <a:cs typeface="Gill Sans MT"/>
              </a:rPr>
              <a:t>is</a:t>
            </a:r>
            <a:r>
              <a:rPr sz="3360" spc="-132" dirty="0">
                <a:latin typeface="Gill Sans MT"/>
                <a:cs typeface="Gill Sans MT"/>
              </a:rPr>
              <a:t> </a:t>
            </a:r>
            <a:r>
              <a:rPr sz="3360" spc="-66" dirty="0">
                <a:latin typeface="Gill Sans MT"/>
                <a:cs typeface="Gill Sans MT"/>
              </a:rPr>
              <a:t>controlled</a:t>
            </a:r>
            <a:r>
              <a:rPr sz="3360" spc="-132" dirty="0">
                <a:latin typeface="Gill Sans MT"/>
                <a:cs typeface="Gill Sans MT"/>
              </a:rPr>
              <a:t> </a:t>
            </a:r>
            <a:r>
              <a:rPr sz="3360" spc="-42" dirty="0">
                <a:latin typeface="Gill Sans MT"/>
                <a:cs typeface="Gill Sans MT"/>
              </a:rPr>
              <a:t>through</a:t>
            </a:r>
            <a:r>
              <a:rPr sz="3360" spc="-126" dirty="0">
                <a:latin typeface="Gill Sans MT"/>
                <a:cs typeface="Gill Sans MT"/>
              </a:rPr>
              <a:t> </a:t>
            </a:r>
            <a:r>
              <a:rPr sz="3360" dirty="0">
                <a:latin typeface="Gill Sans MT"/>
                <a:cs typeface="Gill Sans MT"/>
              </a:rPr>
              <a:t>IAM</a:t>
            </a:r>
            <a:r>
              <a:rPr sz="3360" spc="-132" dirty="0">
                <a:latin typeface="Gill Sans MT"/>
                <a:cs typeface="Gill Sans MT"/>
              </a:rPr>
              <a:t> </a:t>
            </a:r>
            <a:r>
              <a:rPr sz="3360" spc="-42" dirty="0">
                <a:latin typeface="Gill Sans MT"/>
                <a:cs typeface="Gill Sans MT"/>
              </a:rPr>
              <a:t>(permission</a:t>
            </a:r>
            <a:r>
              <a:rPr sz="3360" spc="-126" dirty="0">
                <a:latin typeface="Gill Sans MT"/>
                <a:cs typeface="Gill Sans MT"/>
              </a:rPr>
              <a:t> </a:t>
            </a:r>
            <a:r>
              <a:rPr sz="3360" spc="-78" dirty="0">
                <a:latin typeface="Gill Sans MT"/>
                <a:cs typeface="Gill Sans MT"/>
              </a:rPr>
              <a:t>errors</a:t>
            </a:r>
            <a:r>
              <a:rPr sz="3360" spc="-132" dirty="0">
                <a:latin typeface="Gill Sans MT"/>
                <a:cs typeface="Gill Sans MT"/>
              </a:rPr>
              <a:t> </a:t>
            </a:r>
            <a:r>
              <a:rPr sz="3360" spc="252" dirty="0">
                <a:latin typeface="Gill Sans MT"/>
                <a:cs typeface="Gill Sans MT"/>
              </a:rPr>
              <a:t>=&gt;</a:t>
            </a:r>
            <a:r>
              <a:rPr sz="3360" spc="-126" dirty="0">
                <a:latin typeface="Gill Sans MT"/>
                <a:cs typeface="Gill Sans MT"/>
              </a:rPr>
              <a:t> </a:t>
            </a:r>
            <a:r>
              <a:rPr sz="3360" spc="-12" dirty="0">
                <a:latin typeface="Gill Sans MT"/>
                <a:cs typeface="Gill Sans MT"/>
              </a:rPr>
              <a:t>policy)</a:t>
            </a:r>
            <a:endParaRPr sz="3360">
              <a:latin typeface="Gill Sans MT"/>
              <a:cs typeface="Gill Sans MT"/>
            </a:endParaRPr>
          </a:p>
          <a:p>
            <a:pPr marL="289560" indent="-274320">
              <a:spcBef>
                <a:spcPts val="774"/>
              </a:spcBef>
              <a:buFont typeface="Arial"/>
              <a:buChar char="•"/>
              <a:tabLst>
                <a:tab pos="289560" algn="l"/>
              </a:tabLst>
            </a:pPr>
            <a:r>
              <a:rPr sz="3360" spc="-198" dirty="0">
                <a:latin typeface="Gill Sans MT"/>
                <a:cs typeface="Gill Sans MT"/>
              </a:rPr>
              <a:t>You</a:t>
            </a:r>
            <a:r>
              <a:rPr sz="3360" spc="-36" dirty="0">
                <a:latin typeface="Gill Sans MT"/>
                <a:cs typeface="Gill Sans MT"/>
              </a:rPr>
              <a:t> </a:t>
            </a:r>
            <a:r>
              <a:rPr sz="3360" dirty="0">
                <a:latin typeface="Gill Sans MT"/>
                <a:cs typeface="Gill Sans MT"/>
              </a:rPr>
              <a:t>need</a:t>
            </a:r>
            <a:r>
              <a:rPr sz="3360" spc="-228"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run</a:t>
            </a:r>
            <a:r>
              <a:rPr sz="3360" spc="-126" dirty="0">
                <a:latin typeface="Gill Sans MT"/>
                <a:cs typeface="Gill Sans MT"/>
              </a:rPr>
              <a:t> </a:t>
            </a:r>
            <a:r>
              <a:rPr sz="3360" dirty="0">
                <a:latin typeface="Gill Sans MT"/>
                <a:cs typeface="Gill Sans MT"/>
              </a:rPr>
              <a:t>some</a:t>
            </a:r>
            <a:r>
              <a:rPr sz="3360" spc="-132" dirty="0">
                <a:latin typeface="Gill Sans MT"/>
                <a:cs typeface="Gill Sans MT"/>
              </a:rPr>
              <a:t> </a:t>
            </a:r>
            <a:r>
              <a:rPr sz="3360" spc="-12" dirty="0">
                <a:latin typeface="Gill Sans MT"/>
                <a:cs typeface="Gill Sans MT"/>
              </a:rPr>
              <a:t>commands</a:t>
            </a:r>
            <a:r>
              <a:rPr sz="3360" spc="-137"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push</a:t>
            </a:r>
            <a:r>
              <a:rPr sz="3360" spc="-126" dirty="0">
                <a:latin typeface="Gill Sans MT"/>
                <a:cs typeface="Gill Sans MT"/>
              </a:rPr>
              <a:t> </a:t>
            </a:r>
            <a:r>
              <a:rPr sz="3360" spc="-12" dirty="0">
                <a:latin typeface="Gill Sans MT"/>
                <a:cs typeface="Gill Sans MT"/>
              </a:rPr>
              <a:t>pull:</a:t>
            </a:r>
            <a:endParaRPr sz="3360">
              <a:latin typeface="Gill Sans MT"/>
              <a:cs typeface="Gill Sans MT"/>
            </a:endParaRPr>
          </a:p>
          <a:p>
            <a:pPr marL="838200" lvl="1" indent="-274320">
              <a:spcBef>
                <a:spcPts val="282"/>
              </a:spcBef>
              <a:buFont typeface="Arial"/>
              <a:buChar char="•"/>
              <a:tabLst>
                <a:tab pos="838200" algn="l"/>
              </a:tabLst>
            </a:pPr>
            <a:r>
              <a:rPr spc="-12" dirty="0">
                <a:latin typeface="Gill Sans MT"/>
                <a:cs typeface="Gill Sans MT"/>
              </a:rPr>
              <a:t>$(aws</a:t>
            </a:r>
            <a:r>
              <a:rPr spc="-96" dirty="0">
                <a:latin typeface="Gill Sans MT"/>
                <a:cs typeface="Gill Sans MT"/>
              </a:rPr>
              <a:t> </a:t>
            </a:r>
            <a:r>
              <a:rPr spc="-48" dirty="0">
                <a:latin typeface="Gill Sans MT"/>
                <a:cs typeface="Gill Sans MT"/>
              </a:rPr>
              <a:t>ecr</a:t>
            </a:r>
            <a:r>
              <a:rPr spc="-96" dirty="0">
                <a:latin typeface="Gill Sans MT"/>
                <a:cs typeface="Gill Sans MT"/>
              </a:rPr>
              <a:t> </a:t>
            </a:r>
            <a:r>
              <a:rPr spc="-48" dirty="0">
                <a:latin typeface="Gill Sans MT"/>
                <a:cs typeface="Gill Sans MT"/>
              </a:rPr>
              <a:t>get-</a:t>
            </a:r>
            <a:r>
              <a:rPr spc="-30" dirty="0">
                <a:latin typeface="Gill Sans MT"/>
                <a:cs typeface="Gill Sans MT"/>
              </a:rPr>
              <a:t>login</a:t>
            </a:r>
            <a:r>
              <a:rPr spc="-102" dirty="0">
                <a:latin typeface="Gill Sans MT"/>
                <a:cs typeface="Gill Sans MT"/>
              </a:rPr>
              <a:t> </a:t>
            </a:r>
            <a:r>
              <a:rPr spc="-54" dirty="0">
                <a:latin typeface="Gill Sans MT"/>
                <a:cs typeface="Gill Sans MT"/>
              </a:rPr>
              <a:t>--</a:t>
            </a:r>
            <a:r>
              <a:rPr spc="-48" dirty="0">
                <a:latin typeface="Gill Sans MT"/>
                <a:cs typeface="Gill Sans MT"/>
              </a:rPr>
              <a:t>no-</a:t>
            </a:r>
            <a:r>
              <a:rPr spc="-60" dirty="0">
                <a:latin typeface="Gill Sans MT"/>
                <a:cs typeface="Gill Sans MT"/>
              </a:rPr>
              <a:t>include-</a:t>
            </a:r>
            <a:r>
              <a:rPr spc="-12" dirty="0">
                <a:latin typeface="Gill Sans MT"/>
                <a:cs typeface="Gill Sans MT"/>
              </a:rPr>
              <a:t>email</a:t>
            </a:r>
            <a:r>
              <a:rPr spc="-96" dirty="0">
                <a:latin typeface="Gill Sans MT"/>
                <a:cs typeface="Gill Sans MT"/>
              </a:rPr>
              <a:t> </a:t>
            </a:r>
            <a:r>
              <a:rPr spc="-54" dirty="0">
                <a:latin typeface="Gill Sans MT"/>
                <a:cs typeface="Gill Sans MT"/>
              </a:rPr>
              <a:t>--</a:t>
            </a:r>
            <a:r>
              <a:rPr spc="-42" dirty="0">
                <a:latin typeface="Gill Sans MT"/>
                <a:cs typeface="Gill Sans MT"/>
              </a:rPr>
              <a:t>region</a:t>
            </a:r>
            <a:r>
              <a:rPr spc="-102" dirty="0">
                <a:latin typeface="Gill Sans MT"/>
                <a:cs typeface="Gill Sans MT"/>
              </a:rPr>
              <a:t> </a:t>
            </a:r>
            <a:r>
              <a:rPr spc="-36" dirty="0">
                <a:latin typeface="Gill Sans MT"/>
                <a:cs typeface="Gill Sans MT"/>
              </a:rPr>
              <a:t>eu-</a:t>
            </a:r>
            <a:r>
              <a:rPr spc="-72" dirty="0">
                <a:latin typeface="Gill Sans MT"/>
                <a:cs typeface="Gill Sans MT"/>
              </a:rPr>
              <a:t>west-</a:t>
            </a:r>
            <a:r>
              <a:rPr spc="-30" dirty="0">
                <a:latin typeface="Gill Sans MT"/>
                <a:cs typeface="Gill Sans MT"/>
              </a:rPr>
              <a:t>1)</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90" dirty="0">
                <a:latin typeface="Gill Sans MT"/>
                <a:cs typeface="Gill Sans MT"/>
              </a:rPr>
              <a:t> </a:t>
            </a:r>
            <a:r>
              <a:rPr dirty="0">
                <a:latin typeface="Gill Sans MT"/>
                <a:cs typeface="Gill Sans MT"/>
              </a:rPr>
              <a:t>push</a:t>
            </a:r>
            <a:r>
              <a:rPr spc="-90"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a:p>
            <a:pPr marL="838200" lvl="1" indent="-274320">
              <a:spcBef>
                <a:spcPts val="258"/>
              </a:spcBef>
              <a:buFont typeface="Arial"/>
              <a:buChar char="•"/>
              <a:tabLst>
                <a:tab pos="838200" algn="l"/>
              </a:tabLst>
            </a:pPr>
            <a:r>
              <a:rPr spc="-66" dirty="0">
                <a:latin typeface="Gill Sans MT"/>
                <a:cs typeface="Gill Sans MT"/>
              </a:rPr>
              <a:t>docker</a:t>
            </a:r>
            <a:r>
              <a:rPr spc="-108" dirty="0">
                <a:latin typeface="Gill Sans MT"/>
                <a:cs typeface="Gill Sans MT"/>
              </a:rPr>
              <a:t> </a:t>
            </a:r>
            <a:r>
              <a:rPr spc="-12" dirty="0">
                <a:latin typeface="Gill Sans MT"/>
                <a:cs typeface="Gill Sans MT"/>
              </a:rPr>
              <a:t>pull</a:t>
            </a:r>
            <a:r>
              <a:rPr spc="-102" dirty="0">
                <a:latin typeface="Gill Sans MT"/>
                <a:cs typeface="Gill Sans MT"/>
              </a:rPr>
              <a:t> </a:t>
            </a:r>
            <a:r>
              <a:rPr spc="-72" dirty="0">
                <a:latin typeface="Gill Sans MT"/>
                <a:cs typeface="Gill Sans MT"/>
              </a:rPr>
              <a:t>1234567890.dkr.ecr.eu-west-</a:t>
            </a:r>
            <a:r>
              <a:rPr spc="-12" dirty="0">
                <a:latin typeface="Gill Sans MT"/>
                <a:cs typeface="Gill Sans MT"/>
              </a:rPr>
              <a:t>1.amazonaws.com/demo:latest</a:t>
            </a:r>
            <a:endParaRPr>
              <a:latin typeface="Gill Sans MT"/>
              <a:cs typeface="Gill Sans MT"/>
            </a:endParaRPr>
          </a:p>
        </p:txBody>
      </p:sp>
      <p:pic>
        <p:nvPicPr>
          <p:cNvPr id="5" name="object 5"/>
          <p:cNvPicPr/>
          <p:nvPr/>
        </p:nvPicPr>
        <p:blipFill>
          <a:blip r:embed="rId3" cstate="print"/>
          <a:stretch>
            <a:fillRect/>
          </a:stretch>
        </p:blipFill>
        <p:spPr>
          <a:xfrm>
            <a:off x="12483602" y="384028"/>
            <a:ext cx="1426877" cy="1472908"/>
          </a:xfrm>
          <a:prstGeom prst="rect">
            <a:avLst/>
          </a:prstGeom>
        </p:spPr>
      </p:pic>
      <p:sp>
        <p:nvSpPr>
          <p:cNvPr id="6" name="object 6"/>
          <p:cNvSpPr txBox="1"/>
          <p:nvPr/>
        </p:nvSpPr>
        <p:spPr>
          <a:xfrm>
            <a:off x="290271" y="7762253"/>
            <a:ext cx="1532382" cy="227755"/>
          </a:xfrm>
          <a:prstGeom prst="rect">
            <a:avLst/>
          </a:prstGeom>
        </p:spPr>
        <p:txBody>
          <a:bodyPr vert="horz" wrap="square" lIns="0" tIns="6096" rIns="0" bIns="0" rtlCol="0">
            <a:spAutoFit/>
          </a:bodyPr>
          <a:lstStyle/>
          <a:p>
            <a:pPr marL="15240">
              <a:spcBef>
                <a:spcPts val="48"/>
              </a:spcBef>
            </a:pPr>
            <a:r>
              <a:rPr sz="1440" dirty="0">
                <a:latin typeface="Calibri"/>
                <a:cs typeface="Calibri"/>
              </a:rPr>
              <a:t>©</a:t>
            </a:r>
            <a:r>
              <a:rPr sz="1440" spc="-36" dirty="0">
                <a:latin typeface="Calibri"/>
                <a:cs typeface="Calibri"/>
              </a:rPr>
              <a:t> </a:t>
            </a:r>
            <a:r>
              <a:rPr sz="1440" dirty="0">
                <a:latin typeface="Calibri"/>
                <a:cs typeface="Calibri"/>
              </a:rPr>
              <a:t>Stephane</a:t>
            </a:r>
            <a:r>
              <a:rPr sz="1440" spc="-24" dirty="0">
                <a:latin typeface="Calibri"/>
                <a:cs typeface="Calibri"/>
              </a:rPr>
              <a:t> </a:t>
            </a:r>
            <a:r>
              <a:rPr sz="1440" spc="-12" dirty="0">
                <a:latin typeface="Calibri"/>
                <a:cs typeface="Calibri"/>
              </a:rPr>
              <a:t>Maarek</a:t>
            </a:r>
            <a:endParaRPr sz="144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623678" y="3232528"/>
            <a:ext cx="12435840" cy="1488168"/>
          </a:xfrm>
        </p:spPr>
        <p:txBody>
          <a:bodyPr/>
          <a:lstStyle/>
          <a:p>
            <a:r>
              <a:rPr lang="en-US" dirty="0"/>
              <a:t>Why use AWS </a:t>
            </a:r>
            <a:r>
              <a:rPr lang="en-US" dirty="0" err="1"/>
              <a:t>Fargate</a:t>
            </a:r>
            <a:r>
              <a:rPr lang="en-US" dirty="0"/>
              <a:t>?</a:t>
            </a:r>
          </a:p>
        </p:txBody>
      </p:sp>
    </p:spTree>
    <p:extLst>
      <p:ext uri="{BB962C8B-B14F-4D97-AF65-F5344CB8AC3E}">
        <p14:creationId xmlns:p14="http://schemas.microsoft.com/office/powerpoint/2010/main" val="11163292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EBDFD830-5EEE-2D46-9FD0-796D2E0EF267}"/>
              </a:ext>
            </a:extLst>
          </p:cNvPr>
          <p:cNvSpPr>
            <a:spLocks noGrp="1"/>
          </p:cNvSpPr>
          <p:nvPr>
            <p:ph type="title"/>
          </p:nvPr>
        </p:nvSpPr>
        <p:spPr>
          <a:xfrm>
            <a:off x="560070" y="604028"/>
            <a:ext cx="13510260" cy="967888"/>
          </a:xfrm>
        </p:spPr>
        <p:txBody>
          <a:bodyPr/>
          <a:lstStyle/>
          <a:p>
            <a:r>
              <a:rPr lang="en-US" sz="4000" dirty="0"/>
              <a:t>AWS </a:t>
            </a:r>
            <a:r>
              <a:rPr lang="en-US" sz="4000" dirty="0" err="1"/>
              <a:t>Fargate</a:t>
            </a:r>
            <a:r>
              <a:rPr lang="en-US" sz="4000" dirty="0"/>
              <a:t> helps you run container images directly</a:t>
            </a:r>
          </a:p>
        </p:txBody>
      </p:sp>
      <p:sp>
        <p:nvSpPr>
          <p:cNvPr id="22" name="TextBox 21">
            <a:extLst>
              <a:ext uri="{FF2B5EF4-FFF2-40B4-BE49-F238E27FC236}">
                <a16:creationId xmlns:a16="http://schemas.microsoft.com/office/drawing/2014/main" id="{2BBE36AF-F11E-7341-9E99-7ABB6DF6BB3E}"/>
              </a:ext>
            </a:extLst>
          </p:cNvPr>
          <p:cNvSpPr txBox="1"/>
          <p:nvPr/>
        </p:nvSpPr>
        <p:spPr>
          <a:xfrm>
            <a:off x="6018055" y="3929939"/>
            <a:ext cx="2849915" cy="1384995"/>
          </a:xfrm>
          <a:prstGeom prst="rect">
            <a:avLst/>
          </a:prstGeom>
          <a:noFill/>
        </p:spPr>
        <p:txBody>
          <a:bodyPr wrap="square" rtlCol="0">
            <a:spAutoFit/>
          </a:bodyPr>
          <a:lstStyle/>
          <a:p>
            <a:pPr algn="ctr"/>
            <a:r>
              <a:rPr lang="en-US" sz="2800" dirty="0"/>
              <a:t>Amazon Elastic Container Service</a:t>
            </a:r>
          </a:p>
        </p:txBody>
      </p:sp>
      <p:pic>
        <p:nvPicPr>
          <p:cNvPr id="23" name="Graphic 22">
            <a:extLst>
              <a:ext uri="{FF2B5EF4-FFF2-40B4-BE49-F238E27FC236}">
                <a16:creationId xmlns:a16="http://schemas.microsoft.com/office/drawing/2014/main" id="{1D9B7680-B7C5-094F-80F1-5FDF1AF741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29515" y="2614694"/>
            <a:ext cx="1138894" cy="1138894"/>
          </a:xfrm>
          <a:prstGeom prst="rect">
            <a:avLst/>
          </a:prstGeom>
        </p:spPr>
      </p:pic>
      <p:pic>
        <p:nvPicPr>
          <p:cNvPr id="27" name="Graphic 26">
            <a:extLst>
              <a:ext uri="{FF2B5EF4-FFF2-40B4-BE49-F238E27FC236}">
                <a16:creationId xmlns:a16="http://schemas.microsoft.com/office/drawing/2014/main" id="{5A117723-DFA7-9341-BFFE-FF5F396756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3955" y="2614694"/>
            <a:ext cx="541929" cy="541929"/>
          </a:xfrm>
          <a:prstGeom prst="rect">
            <a:avLst/>
          </a:prstGeom>
        </p:spPr>
      </p:pic>
      <p:sp>
        <p:nvSpPr>
          <p:cNvPr id="28" name="Text Placeholder 2">
            <a:extLst>
              <a:ext uri="{FF2B5EF4-FFF2-40B4-BE49-F238E27FC236}">
                <a16:creationId xmlns:a16="http://schemas.microsoft.com/office/drawing/2014/main" id="{78D858EC-282B-3F4D-9858-0698905EF0A2}"/>
              </a:ext>
            </a:extLst>
          </p:cNvPr>
          <p:cNvSpPr txBox="1">
            <a:spLocks/>
          </p:cNvSpPr>
          <p:nvPr/>
        </p:nvSpPr>
        <p:spPr>
          <a:xfrm>
            <a:off x="3481297" y="2650932"/>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1 x vCPU</a:t>
            </a:r>
          </a:p>
        </p:txBody>
      </p:sp>
      <p:pic>
        <p:nvPicPr>
          <p:cNvPr id="29" name="Graphic 28">
            <a:extLst>
              <a:ext uri="{FF2B5EF4-FFF2-40B4-BE49-F238E27FC236}">
                <a16:creationId xmlns:a16="http://schemas.microsoft.com/office/drawing/2014/main" id="{159216F4-A9A9-6E4E-A6CB-067210717BB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3955" y="3435091"/>
            <a:ext cx="541929" cy="541929"/>
          </a:xfrm>
          <a:prstGeom prst="rect">
            <a:avLst/>
          </a:prstGeom>
        </p:spPr>
      </p:pic>
      <p:sp>
        <p:nvSpPr>
          <p:cNvPr id="30" name="Text Placeholder 2">
            <a:extLst>
              <a:ext uri="{FF2B5EF4-FFF2-40B4-BE49-F238E27FC236}">
                <a16:creationId xmlns:a16="http://schemas.microsoft.com/office/drawing/2014/main" id="{44F6FC73-603D-9248-9F34-240307AC973A}"/>
              </a:ext>
            </a:extLst>
          </p:cNvPr>
          <p:cNvSpPr txBox="1">
            <a:spLocks/>
          </p:cNvSpPr>
          <p:nvPr/>
        </p:nvSpPr>
        <p:spPr>
          <a:xfrm>
            <a:off x="3481297" y="3458309"/>
            <a:ext cx="2369128" cy="541929"/>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sz="1800" dirty="0"/>
              <a:t>2 GB memory</a:t>
            </a:r>
          </a:p>
        </p:txBody>
      </p:sp>
      <p:sp>
        <p:nvSpPr>
          <p:cNvPr id="35" name="Text Placeholder 2">
            <a:extLst>
              <a:ext uri="{FF2B5EF4-FFF2-40B4-BE49-F238E27FC236}">
                <a16:creationId xmlns:a16="http://schemas.microsoft.com/office/drawing/2014/main" id="{F8707124-D55F-0D48-AB82-5A5BB825A8F0}"/>
              </a:ext>
            </a:extLst>
          </p:cNvPr>
          <p:cNvSpPr txBox="1">
            <a:spLocks/>
          </p:cNvSpPr>
          <p:nvPr/>
        </p:nvSpPr>
        <p:spPr>
          <a:xfrm>
            <a:off x="1313060" y="4597203"/>
            <a:ext cx="4127283" cy="2202384"/>
          </a:xfrm>
          <a:prstGeom prst="rect">
            <a:avLst/>
          </a:prstGeom>
        </p:spPr>
        <p:txBody>
          <a:bodyPr vert="horz" lIns="91440" tIns="45720" rIns="91440" bIns="45720" rtlCol="0">
            <a:noAutofit/>
          </a:bodyPr>
          <a:lstStyle>
            <a:lvl1pPr marL="0" indent="0" algn="l" defTabSz="731520" rtl="0" eaLnBrk="1" latinLnBrk="0" hangingPunct="1">
              <a:spcBef>
                <a:spcPct val="20000"/>
              </a:spcBef>
              <a:buFontTx/>
              <a:buNone/>
              <a:defRPr sz="2900" b="0" i="0" kern="1200">
                <a:solidFill>
                  <a:schemeClr val="tx1"/>
                </a:solidFill>
                <a:latin typeface="Amazon Ember Regular" charset="0"/>
                <a:ea typeface="+mn-ea"/>
                <a:cs typeface="Amazon Ember Regular" charset="0"/>
              </a:defRPr>
            </a:lvl1pPr>
            <a:lvl2pPr marL="1188720" indent="-457200" algn="l" defTabSz="731520" rtl="0" eaLnBrk="1" latinLnBrk="0" hangingPunct="1">
              <a:spcBef>
                <a:spcPct val="20000"/>
              </a:spcBef>
              <a:buFont typeface="Arial"/>
              <a:buChar char="•"/>
              <a:defRPr sz="2900" b="0" i="0" kern="1200">
                <a:solidFill>
                  <a:schemeClr val="tx1"/>
                </a:solidFill>
                <a:latin typeface="Amazon Ember Regular" charset="0"/>
                <a:ea typeface="+mn-ea"/>
                <a:cs typeface="Amazon Ember Regular" charset="0"/>
              </a:defRPr>
            </a:lvl2pPr>
            <a:lvl3pPr marL="1828800" indent="-365760" algn="l" defTabSz="731520" rtl="0" eaLnBrk="1" latinLnBrk="0" hangingPunct="1">
              <a:spcBef>
                <a:spcPct val="20000"/>
              </a:spcBef>
              <a:buFont typeface="Arial"/>
              <a:buChar char="•"/>
              <a:defRPr sz="2600" b="0" i="0" kern="1200">
                <a:solidFill>
                  <a:schemeClr val="tx1"/>
                </a:solidFill>
                <a:latin typeface="Amazon Ember Regular" charset="0"/>
                <a:ea typeface="+mn-ea"/>
                <a:cs typeface="Amazon Ember Regular" charset="0"/>
              </a:defRPr>
            </a:lvl3pPr>
            <a:lvl4pPr marL="2560320" indent="-365760" algn="l" defTabSz="731520" rtl="0" eaLnBrk="1" latinLnBrk="0" hangingPunct="1">
              <a:spcBef>
                <a:spcPct val="20000"/>
              </a:spcBef>
              <a:buFont typeface="Arial"/>
              <a:buChar char="–"/>
              <a:defRPr sz="2200" b="0" i="0" kern="1200">
                <a:solidFill>
                  <a:schemeClr val="tx1"/>
                </a:solidFill>
                <a:latin typeface="Amazon Ember Regular" charset="0"/>
                <a:ea typeface="+mn-ea"/>
                <a:cs typeface="Amazon Ember Regular" charset="0"/>
              </a:defRPr>
            </a:lvl4pPr>
            <a:lvl5pPr marL="3291840" indent="-365760" algn="l" defTabSz="731520" rtl="0" eaLnBrk="1" latinLnBrk="0" hangingPunct="1">
              <a:spcBef>
                <a:spcPct val="20000"/>
              </a:spcBef>
              <a:buFont typeface="Arial"/>
              <a:buChar char="»"/>
              <a:defRPr sz="1900" b="0" i="0" kern="1200">
                <a:solidFill>
                  <a:schemeClr val="tx1"/>
                </a:solidFill>
                <a:latin typeface="Amazon Ember Regular" charset="0"/>
                <a:ea typeface="+mn-ea"/>
                <a:cs typeface="Amazon Ember Regular" charset="0"/>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Here is my container image. It needs 1 CPU and 2 GB of memory to run. I want to launch 4 copies of it as a service.</a:t>
            </a:r>
          </a:p>
        </p:txBody>
      </p:sp>
      <p:cxnSp>
        <p:nvCxnSpPr>
          <p:cNvPr id="37" name="Straight Arrow Connector 36">
            <a:extLst>
              <a:ext uri="{FF2B5EF4-FFF2-40B4-BE49-F238E27FC236}">
                <a16:creationId xmlns:a16="http://schemas.microsoft.com/office/drawing/2014/main" id="{B69D6D33-8296-5143-ACDD-518A376DA5CA}"/>
              </a:ext>
            </a:extLst>
          </p:cNvPr>
          <p:cNvCxnSpPr>
            <a:cxnSpLocks/>
          </p:cNvCxnSpPr>
          <p:nvPr/>
        </p:nvCxnSpPr>
        <p:spPr>
          <a:xfrm>
            <a:off x="5143953" y="3184141"/>
            <a:ext cx="1617553" cy="872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A3A1B23-C8F7-E343-93AF-DA5307C75D90}"/>
              </a:ext>
            </a:extLst>
          </p:cNvPr>
          <p:cNvCxnSpPr>
            <a:cxnSpLocks/>
          </p:cNvCxnSpPr>
          <p:nvPr/>
        </p:nvCxnSpPr>
        <p:spPr>
          <a:xfrm>
            <a:off x="8158791" y="3192861"/>
            <a:ext cx="2013735" cy="0"/>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26" name="Graphic 14">
            <a:extLst>
              <a:ext uri="{FF2B5EF4-FFF2-40B4-BE49-F238E27FC236}">
                <a16:creationId xmlns:a16="http://schemas.microsoft.com/office/drawing/2014/main" id="{A51B216F-5FDE-3A4A-9A08-21346638770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71968" y="2623414"/>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38">
            <a:extLst>
              <a:ext uri="{FF2B5EF4-FFF2-40B4-BE49-F238E27FC236}">
                <a16:creationId xmlns:a16="http://schemas.microsoft.com/office/drawing/2014/main" id="{FD0D5F47-A04F-D54F-8EA3-5BFFB18F5F47}"/>
              </a:ext>
            </a:extLst>
          </p:cNvPr>
          <p:cNvSpPr txBox="1"/>
          <p:nvPr/>
        </p:nvSpPr>
        <p:spPr>
          <a:xfrm>
            <a:off x="9445682" y="3869236"/>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pic>
        <p:nvPicPr>
          <p:cNvPr id="19" name="Graphic 18">
            <a:extLst>
              <a:ext uri="{FF2B5EF4-FFF2-40B4-BE49-F238E27FC236}">
                <a16:creationId xmlns:a16="http://schemas.microsoft.com/office/drawing/2014/main" id="{644EDB29-9646-2548-9C9C-6455B710824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9207" y="2588863"/>
            <a:ext cx="1525937" cy="1525937"/>
          </a:xfrm>
          <a:prstGeom prst="rect">
            <a:avLst/>
          </a:prstGeom>
        </p:spPr>
      </p:pic>
      <p:pic>
        <p:nvPicPr>
          <p:cNvPr id="20" name="Graphic 19">
            <a:extLst>
              <a:ext uri="{FF2B5EF4-FFF2-40B4-BE49-F238E27FC236}">
                <a16:creationId xmlns:a16="http://schemas.microsoft.com/office/drawing/2014/main" id="{C21E2316-9EC0-8A41-AFE1-3256BA06F8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6923" y="5029199"/>
            <a:ext cx="1711206" cy="1711206"/>
          </a:xfrm>
          <a:prstGeom prst="rect">
            <a:avLst/>
          </a:prstGeom>
        </p:spPr>
      </p:pic>
      <p:pic>
        <p:nvPicPr>
          <p:cNvPr id="25" name="Graphic 24">
            <a:extLst>
              <a:ext uri="{FF2B5EF4-FFF2-40B4-BE49-F238E27FC236}">
                <a16:creationId xmlns:a16="http://schemas.microsoft.com/office/drawing/2014/main" id="{7C1DD976-7C0B-1440-83D3-47C0A44E76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77082" y="4846669"/>
            <a:ext cx="976459" cy="976459"/>
          </a:xfrm>
          <a:prstGeom prst="rect">
            <a:avLst/>
          </a:prstGeom>
        </p:spPr>
      </p:pic>
      <p:pic>
        <p:nvPicPr>
          <p:cNvPr id="31" name="Graphic 30">
            <a:extLst>
              <a:ext uri="{FF2B5EF4-FFF2-40B4-BE49-F238E27FC236}">
                <a16:creationId xmlns:a16="http://schemas.microsoft.com/office/drawing/2014/main" id="{6AB0569A-0362-F644-BCE5-7B513E76CC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4" y="4846669"/>
            <a:ext cx="976459" cy="976459"/>
          </a:xfrm>
          <a:prstGeom prst="rect">
            <a:avLst/>
          </a:prstGeom>
        </p:spPr>
      </p:pic>
      <p:pic>
        <p:nvPicPr>
          <p:cNvPr id="32" name="Graphic 31">
            <a:extLst>
              <a:ext uri="{FF2B5EF4-FFF2-40B4-BE49-F238E27FC236}">
                <a16:creationId xmlns:a16="http://schemas.microsoft.com/office/drawing/2014/main" id="{1F470499-8E73-1F4E-9E05-BD52B388F02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09743" y="5823127"/>
            <a:ext cx="976459" cy="976459"/>
          </a:xfrm>
          <a:prstGeom prst="rect">
            <a:avLst/>
          </a:prstGeom>
        </p:spPr>
      </p:pic>
      <p:pic>
        <p:nvPicPr>
          <p:cNvPr id="33" name="Graphic 32">
            <a:extLst>
              <a:ext uri="{FF2B5EF4-FFF2-40B4-BE49-F238E27FC236}">
                <a16:creationId xmlns:a16="http://schemas.microsoft.com/office/drawing/2014/main" id="{1BDF7FCB-111C-7B4E-ADA8-6A525F2EE1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485278" y="5823128"/>
            <a:ext cx="976459" cy="976459"/>
          </a:xfrm>
          <a:prstGeom prst="rect">
            <a:avLst/>
          </a:prstGeom>
        </p:spPr>
      </p:pic>
    </p:spTree>
    <p:extLst>
      <p:ext uri="{BB962C8B-B14F-4D97-AF65-F5344CB8AC3E}">
        <p14:creationId xmlns:p14="http://schemas.microsoft.com/office/powerpoint/2010/main" val="877211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579886" y="449401"/>
            <a:ext cx="13510260" cy="1432590"/>
          </a:xfrm>
        </p:spPr>
        <p:txBody>
          <a:bodyPr/>
          <a:lstStyle/>
          <a:p>
            <a:r>
              <a:rPr lang="en-US" dirty="0"/>
              <a:t>AWS </a:t>
            </a:r>
            <a:r>
              <a:rPr lang="en-US" dirty="0" err="1"/>
              <a:t>Fargate</a:t>
            </a:r>
            <a:r>
              <a:rPr lang="en-US" dirty="0"/>
              <a:t> launches each container in it’s own isolated</a:t>
            </a:r>
            <a:br>
              <a:rPr lang="en-US" dirty="0"/>
            </a:br>
            <a:r>
              <a:rPr lang="en-US" dirty="0">
                <a:solidFill>
                  <a:schemeClr val="accent1"/>
                </a:solidFill>
              </a:rPr>
              <a:t>micro VM</a:t>
            </a:r>
            <a:r>
              <a:rPr lang="en-US" dirty="0"/>
              <a:t> that is right sized for that container alone.</a:t>
            </a:r>
          </a:p>
        </p:txBody>
      </p:sp>
      <p:sp>
        <p:nvSpPr>
          <p:cNvPr id="47" name="Rectangle 46">
            <a:extLst>
              <a:ext uri="{FF2B5EF4-FFF2-40B4-BE49-F238E27FC236}">
                <a16:creationId xmlns:a16="http://schemas.microsoft.com/office/drawing/2014/main" id="{C58CDAB8-054A-B64D-9963-A5C4459B826E}"/>
              </a:ext>
            </a:extLst>
          </p:cNvPr>
          <p:cNvSpPr/>
          <p:nvPr/>
        </p:nvSpPr>
        <p:spPr>
          <a:xfrm>
            <a:off x="6515705"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BA340B19-BF5A-B449-A46D-3C50E3E66205}"/>
              </a:ext>
            </a:extLst>
          </p:cNvPr>
          <p:cNvSpPr/>
          <p:nvPr/>
        </p:nvSpPr>
        <p:spPr>
          <a:xfrm>
            <a:off x="7940659" y="2792864"/>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04FFA6E3-674D-F34B-8FB1-EFA6D8C0FF8C}"/>
              </a:ext>
            </a:extLst>
          </p:cNvPr>
          <p:cNvSpPr/>
          <p:nvPr/>
        </p:nvSpPr>
        <p:spPr>
          <a:xfrm>
            <a:off x="6541063" y="4080925"/>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3EDEB6A4-C588-DA47-95B7-334F1079C979}"/>
              </a:ext>
            </a:extLst>
          </p:cNvPr>
          <p:cNvSpPr/>
          <p:nvPr/>
        </p:nvSpPr>
        <p:spPr>
          <a:xfrm>
            <a:off x="9625185" y="2781861"/>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7" name="Graphic 14">
            <a:extLst>
              <a:ext uri="{FF2B5EF4-FFF2-40B4-BE49-F238E27FC236}">
                <a16:creationId xmlns:a16="http://schemas.microsoft.com/office/drawing/2014/main" id="{E403CC54-C2DB-8B4A-87E2-8F82F5BD7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172" y="3545011"/>
            <a:ext cx="1138894" cy="1138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TextBox 67">
            <a:extLst>
              <a:ext uri="{FF2B5EF4-FFF2-40B4-BE49-F238E27FC236}">
                <a16:creationId xmlns:a16="http://schemas.microsoft.com/office/drawing/2014/main" id="{09D51DA8-1C63-8F45-9BD9-0F6668323C32}"/>
              </a:ext>
            </a:extLst>
          </p:cNvPr>
          <p:cNvSpPr txBox="1"/>
          <p:nvPr/>
        </p:nvSpPr>
        <p:spPr>
          <a:xfrm>
            <a:off x="579886" y="4790833"/>
            <a:ext cx="2849915" cy="523220"/>
          </a:xfrm>
          <a:prstGeom prst="rect">
            <a:avLst/>
          </a:prstGeom>
          <a:noFill/>
        </p:spPr>
        <p:txBody>
          <a:bodyPr wrap="square" rtlCol="0">
            <a:spAutoFit/>
          </a:bodyPr>
          <a:lstStyle/>
          <a:p>
            <a:pPr algn="ctr"/>
            <a:r>
              <a:rPr lang="en-US" sz="2800" dirty="0"/>
              <a:t>AWS </a:t>
            </a:r>
            <a:r>
              <a:rPr lang="en-US" sz="2800" dirty="0" err="1"/>
              <a:t>Fargate</a:t>
            </a:r>
            <a:endParaRPr lang="en-US" sz="2800" dirty="0"/>
          </a:p>
        </p:txBody>
      </p:sp>
      <p:sp>
        <p:nvSpPr>
          <p:cNvPr id="35" name="TextBox 34">
            <a:extLst>
              <a:ext uri="{FF2B5EF4-FFF2-40B4-BE49-F238E27FC236}">
                <a16:creationId xmlns:a16="http://schemas.microsoft.com/office/drawing/2014/main" id="{1C5A2775-A45F-264A-9DAA-E15C4AA2F238}"/>
              </a:ext>
            </a:extLst>
          </p:cNvPr>
          <p:cNvSpPr txBox="1"/>
          <p:nvPr/>
        </p:nvSpPr>
        <p:spPr>
          <a:xfrm>
            <a:off x="6465896" y="236805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36" name="TextBox 35">
            <a:extLst>
              <a:ext uri="{FF2B5EF4-FFF2-40B4-BE49-F238E27FC236}">
                <a16:creationId xmlns:a16="http://schemas.microsoft.com/office/drawing/2014/main" id="{11937AE1-DD94-A045-BB27-E84B2AB01E0A}"/>
              </a:ext>
            </a:extLst>
          </p:cNvPr>
          <p:cNvSpPr txBox="1"/>
          <p:nvPr/>
        </p:nvSpPr>
        <p:spPr>
          <a:xfrm>
            <a:off x="6455486" y="5506666"/>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37" name="TextBox 36">
            <a:extLst>
              <a:ext uri="{FF2B5EF4-FFF2-40B4-BE49-F238E27FC236}">
                <a16:creationId xmlns:a16="http://schemas.microsoft.com/office/drawing/2014/main" id="{01A8D714-16F2-5D4A-8316-C9D8C939E75A}"/>
              </a:ext>
            </a:extLst>
          </p:cNvPr>
          <p:cNvSpPr txBox="1"/>
          <p:nvPr/>
        </p:nvSpPr>
        <p:spPr>
          <a:xfrm>
            <a:off x="9592074" y="2331662"/>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sp>
        <p:nvSpPr>
          <p:cNvPr id="38" name="TextBox 37">
            <a:extLst>
              <a:ext uri="{FF2B5EF4-FFF2-40B4-BE49-F238E27FC236}">
                <a16:creationId xmlns:a16="http://schemas.microsoft.com/office/drawing/2014/main" id="{5DE63F77-5D93-1049-98CC-1DF1E8EA87EE}"/>
              </a:ext>
            </a:extLst>
          </p:cNvPr>
          <p:cNvSpPr txBox="1"/>
          <p:nvPr/>
        </p:nvSpPr>
        <p:spPr>
          <a:xfrm>
            <a:off x="7967635" y="2373658"/>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pic>
        <p:nvPicPr>
          <p:cNvPr id="41" name="Graphic 40">
            <a:extLst>
              <a:ext uri="{FF2B5EF4-FFF2-40B4-BE49-F238E27FC236}">
                <a16:creationId xmlns:a16="http://schemas.microsoft.com/office/drawing/2014/main" id="{A87A13BD-F546-454F-81C9-F75F86A560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74699" y="2827827"/>
            <a:ext cx="976459" cy="976459"/>
          </a:xfrm>
          <a:prstGeom prst="rect">
            <a:avLst/>
          </a:prstGeom>
        </p:spPr>
      </p:pic>
      <p:pic>
        <p:nvPicPr>
          <p:cNvPr id="42" name="Graphic 41">
            <a:extLst>
              <a:ext uri="{FF2B5EF4-FFF2-40B4-BE49-F238E27FC236}">
                <a16:creationId xmlns:a16="http://schemas.microsoft.com/office/drawing/2014/main" id="{E96FF85B-ED41-8E47-B341-0EB6FCA063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7876" y="2842328"/>
            <a:ext cx="976459" cy="976459"/>
          </a:xfrm>
          <a:prstGeom prst="rect">
            <a:avLst/>
          </a:prstGeom>
        </p:spPr>
      </p:pic>
      <p:pic>
        <p:nvPicPr>
          <p:cNvPr id="43" name="Graphic 42">
            <a:extLst>
              <a:ext uri="{FF2B5EF4-FFF2-40B4-BE49-F238E27FC236}">
                <a16:creationId xmlns:a16="http://schemas.microsoft.com/office/drawing/2014/main" id="{7D9C61EE-5E50-624D-945A-ECAB804133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7673" y="2842091"/>
            <a:ext cx="2054826" cy="2054826"/>
          </a:xfrm>
          <a:prstGeom prst="rect">
            <a:avLst/>
          </a:prstGeom>
          <a:effectLst/>
        </p:spPr>
      </p:pic>
      <p:pic>
        <p:nvPicPr>
          <p:cNvPr id="44" name="Graphic 43">
            <a:extLst>
              <a:ext uri="{FF2B5EF4-FFF2-40B4-BE49-F238E27FC236}">
                <a16:creationId xmlns:a16="http://schemas.microsoft.com/office/drawing/2014/main" id="{BBB1BD1A-2787-8E4C-B9C4-6B75447A00A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7846" y="4105969"/>
            <a:ext cx="1320773" cy="1320773"/>
          </a:xfrm>
          <a:prstGeom prst="rect">
            <a:avLst/>
          </a:prstGeom>
          <a:effectLst/>
        </p:spPr>
      </p:pic>
      <p:sp>
        <p:nvSpPr>
          <p:cNvPr id="48" name="Rectangle 47">
            <a:extLst>
              <a:ext uri="{FF2B5EF4-FFF2-40B4-BE49-F238E27FC236}">
                <a16:creationId xmlns:a16="http://schemas.microsoft.com/office/drawing/2014/main" id="{B42CF91F-CB43-2247-9787-59AD43674E92}"/>
              </a:ext>
            </a:extLst>
          </p:cNvPr>
          <p:cNvSpPr/>
          <p:nvPr/>
        </p:nvSpPr>
        <p:spPr>
          <a:xfrm>
            <a:off x="4155447" y="2792864"/>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289EB774-6FA4-FC46-9AED-016265CB96D3}"/>
              </a:ext>
            </a:extLst>
          </p:cNvPr>
          <p:cNvSpPr txBox="1"/>
          <p:nvPr/>
        </p:nvSpPr>
        <p:spPr>
          <a:xfrm>
            <a:off x="4122336" y="2342665"/>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C</a:t>
            </a:r>
          </a:p>
        </p:txBody>
      </p:sp>
      <p:pic>
        <p:nvPicPr>
          <p:cNvPr id="57" name="Graphic 56">
            <a:extLst>
              <a:ext uri="{FF2B5EF4-FFF2-40B4-BE49-F238E27FC236}">
                <a16:creationId xmlns:a16="http://schemas.microsoft.com/office/drawing/2014/main" id="{5DC954BD-119F-B449-94FD-A7FA77B9D1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17935" y="2853094"/>
            <a:ext cx="2054826" cy="2054826"/>
          </a:xfrm>
          <a:prstGeom prst="rect">
            <a:avLst/>
          </a:prstGeom>
          <a:effectLst/>
        </p:spPr>
      </p:pic>
      <p:sp>
        <p:nvSpPr>
          <p:cNvPr id="58" name="Rectangle 57">
            <a:extLst>
              <a:ext uri="{FF2B5EF4-FFF2-40B4-BE49-F238E27FC236}">
                <a16:creationId xmlns:a16="http://schemas.microsoft.com/office/drawing/2014/main" id="{8F676B00-DAAB-954D-9580-F2004B8F1466}"/>
              </a:ext>
            </a:extLst>
          </p:cNvPr>
          <p:cNvSpPr/>
          <p:nvPr/>
        </p:nvSpPr>
        <p:spPr>
          <a:xfrm>
            <a:off x="8177299" y="4097313"/>
            <a:ext cx="1239834" cy="1076640"/>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9" name="Graphic 68">
            <a:extLst>
              <a:ext uri="{FF2B5EF4-FFF2-40B4-BE49-F238E27FC236}">
                <a16:creationId xmlns:a16="http://schemas.microsoft.com/office/drawing/2014/main" id="{C09B25DE-2886-2B43-A0E8-C3ECC7DCB7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04516" y="4146777"/>
            <a:ext cx="976459" cy="976459"/>
          </a:xfrm>
          <a:prstGeom prst="rect">
            <a:avLst/>
          </a:prstGeom>
        </p:spPr>
      </p:pic>
      <p:sp>
        <p:nvSpPr>
          <p:cNvPr id="70" name="TextBox 69">
            <a:extLst>
              <a:ext uri="{FF2B5EF4-FFF2-40B4-BE49-F238E27FC236}">
                <a16:creationId xmlns:a16="http://schemas.microsoft.com/office/drawing/2014/main" id="{1E2FEDE5-87E9-3341-90CC-95CCD8DB2650}"/>
              </a:ext>
            </a:extLst>
          </p:cNvPr>
          <p:cNvSpPr txBox="1"/>
          <p:nvPr/>
        </p:nvSpPr>
        <p:spPr>
          <a:xfrm>
            <a:off x="8177299" y="5223417"/>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B</a:t>
            </a:r>
          </a:p>
        </p:txBody>
      </p:sp>
      <p:sp>
        <p:nvSpPr>
          <p:cNvPr id="71" name="Rectangle 70">
            <a:extLst>
              <a:ext uri="{FF2B5EF4-FFF2-40B4-BE49-F238E27FC236}">
                <a16:creationId xmlns:a16="http://schemas.microsoft.com/office/drawing/2014/main" id="{47813D45-3563-314C-9CE5-374802BB1588}"/>
              </a:ext>
            </a:extLst>
          </p:cNvPr>
          <p:cNvSpPr/>
          <p:nvPr/>
        </p:nvSpPr>
        <p:spPr>
          <a:xfrm>
            <a:off x="4156968" y="5098192"/>
            <a:ext cx="1440884" cy="13708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2" name="Graphic 71">
            <a:extLst>
              <a:ext uri="{FF2B5EF4-FFF2-40B4-BE49-F238E27FC236}">
                <a16:creationId xmlns:a16="http://schemas.microsoft.com/office/drawing/2014/main" id="{9ABFB8D9-015A-CF48-BBEA-16BCC61E3F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13751" y="5123236"/>
            <a:ext cx="1320773" cy="1320773"/>
          </a:xfrm>
          <a:prstGeom prst="rect">
            <a:avLst/>
          </a:prstGeom>
          <a:effectLst/>
        </p:spPr>
      </p:pic>
      <p:sp>
        <p:nvSpPr>
          <p:cNvPr id="73" name="TextBox 72">
            <a:extLst>
              <a:ext uri="{FF2B5EF4-FFF2-40B4-BE49-F238E27FC236}">
                <a16:creationId xmlns:a16="http://schemas.microsoft.com/office/drawing/2014/main" id="{8DA70E8D-9E25-DF46-9F85-F2A69D800A88}"/>
              </a:ext>
            </a:extLst>
          </p:cNvPr>
          <p:cNvSpPr txBox="1"/>
          <p:nvPr/>
        </p:nvSpPr>
        <p:spPr>
          <a:xfrm>
            <a:off x="3988254" y="6494099"/>
            <a:ext cx="2175139" cy="400110"/>
          </a:xfrm>
          <a:prstGeom prst="rect">
            <a:avLst/>
          </a:prstGeom>
          <a:noFill/>
        </p:spPr>
        <p:txBody>
          <a:bodyPr wrap="square" rtlCol="0">
            <a:spAutoFit/>
          </a:bodyPr>
          <a:lstStyle/>
          <a:p>
            <a:r>
              <a:rPr lang="en-US" sz="2000" dirty="0">
                <a:latin typeface="Amazon Ember" panose="020B0603020204020204" pitchFamily="34" charset="0"/>
                <a:ea typeface="Amazon Ember" panose="020B0603020204020204" pitchFamily="34" charset="0"/>
                <a:cs typeface="Amazon Ember" panose="020B0603020204020204" pitchFamily="34" charset="0"/>
              </a:rPr>
              <a:t>Service A</a:t>
            </a:r>
          </a:p>
        </p:txBody>
      </p:sp>
      <p:sp>
        <p:nvSpPr>
          <p:cNvPr id="74" name="Title 1">
            <a:extLst>
              <a:ext uri="{FF2B5EF4-FFF2-40B4-BE49-F238E27FC236}">
                <a16:creationId xmlns:a16="http://schemas.microsoft.com/office/drawing/2014/main" id="{6B950BDD-079A-CA47-8D17-97C90FA450EF}"/>
              </a:ext>
            </a:extLst>
          </p:cNvPr>
          <p:cNvSpPr txBox="1">
            <a:spLocks/>
          </p:cNvSpPr>
          <p:nvPr/>
        </p:nvSpPr>
        <p:spPr>
          <a:xfrm>
            <a:off x="6419834" y="6347609"/>
            <a:ext cx="5994597" cy="1432590"/>
          </a:xfrm>
          <a:prstGeom prst="rect">
            <a:avLst/>
          </a:prstGeom>
        </p:spPr>
        <p:txBody>
          <a:bodyPr vert="horz" lIns="91440" tIns="45720" rIns="91440" bIns="45720" rtlCol="0" anchor="t">
            <a:noAutofit/>
          </a:bodyPr>
          <a:lstStyle>
            <a:lvl1pPr algn="l" defTabSz="731520" rtl="0" eaLnBrk="1" latinLnBrk="0" hangingPunct="1">
              <a:spcBef>
                <a:spcPct val="0"/>
              </a:spcBef>
              <a:buNone/>
              <a:defRPr sz="3800" b="1" i="0" kern="120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No more worrying about EC2 instances</a:t>
            </a:r>
          </a:p>
        </p:txBody>
      </p:sp>
    </p:spTree>
    <p:extLst>
      <p:ext uri="{BB962C8B-B14F-4D97-AF65-F5344CB8AC3E}">
        <p14:creationId xmlns:p14="http://schemas.microsoft.com/office/powerpoint/2010/main" val="4155357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924465AE-8899-C844-BC64-EE0DA39AE2BC}"/>
              </a:ext>
            </a:extLst>
          </p:cNvPr>
          <p:cNvSpPr>
            <a:spLocks noGrp="1"/>
          </p:cNvSpPr>
          <p:nvPr>
            <p:ph type="title"/>
          </p:nvPr>
        </p:nvSpPr>
        <p:spPr>
          <a:xfrm>
            <a:off x="407332" y="396777"/>
            <a:ext cx="13815736" cy="1432590"/>
          </a:xfrm>
        </p:spPr>
        <p:txBody>
          <a:bodyPr/>
          <a:lstStyle/>
          <a:p>
            <a:r>
              <a:rPr lang="en-US" dirty="0"/>
              <a:t>Amazon Elastic Container Service and AWS </a:t>
            </a:r>
            <a:r>
              <a:rPr lang="en-US" dirty="0" err="1"/>
              <a:t>Fargate</a:t>
            </a:r>
            <a:r>
              <a:rPr lang="en-US" dirty="0"/>
              <a:t> automate resource attachments to application containers</a:t>
            </a:r>
          </a:p>
        </p:txBody>
      </p:sp>
      <p:sp>
        <p:nvSpPr>
          <p:cNvPr id="42" name="Rectangle 41">
            <a:extLst>
              <a:ext uri="{FF2B5EF4-FFF2-40B4-BE49-F238E27FC236}">
                <a16:creationId xmlns:a16="http://schemas.microsoft.com/office/drawing/2014/main" id="{6350BB3D-97CF-1A4C-8146-6FC6A96C6D19}"/>
              </a:ext>
            </a:extLst>
          </p:cNvPr>
          <p:cNvSpPr/>
          <p:nvPr/>
        </p:nvSpPr>
        <p:spPr>
          <a:xfrm>
            <a:off x="5786539" y="3546625"/>
            <a:ext cx="2175138" cy="2084063"/>
          </a:xfrm>
          <a:prstGeom prst="rect">
            <a:avLst/>
          </a:prstGeom>
          <a:noFill/>
          <a:ln w="47625">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3" name="Graphic 42">
            <a:extLst>
              <a:ext uri="{FF2B5EF4-FFF2-40B4-BE49-F238E27FC236}">
                <a16:creationId xmlns:a16="http://schemas.microsoft.com/office/drawing/2014/main" id="{07114C08-89D4-2447-9D46-93FF7E09D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13585" y="3592901"/>
            <a:ext cx="2054826" cy="2054826"/>
          </a:xfrm>
          <a:prstGeom prst="rect">
            <a:avLst/>
          </a:prstGeom>
          <a:effectLst/>
        </p:spPr>
      </p:pic>
      <p:sp>
        <p:nvSpPr>
          <p:cNvPr id="44" name="TextBox 43">
            <a:extLst>
              <a:ext uri="{FF2B5EF4-FFF2-40B4-BE49-F238E27FC236}">
                <a16:creationId xmlns:a16="http://schemas.microsoft.com/office/drawing/2014/main" id="{4A2D8F4C-C6E1-3342-A2CD-5EC79F329529}"/>
              </a:ext>
            </a:extLst>
          </p:cNvPr>
          <p:cNvSpPr txBox="1"/>
          <p:nvPr/>
        </p:nvSpPr>
        <p:spPr>
          <a:xfrm>
            <a:off x="5753428" y="3090808"/>
            <a:ext cx="2175139" cy="400110"/>
          </a:xfrm>
          <a:prstGeom prst="rect">
            <a:avLst/>
          </a:prstGeom>
          <a:noFill/>
        </p:spPr>
        <p:txBody>
          <a:bodyPr wrap="square" rtlCol="0">
            <a:spAutoFit/>
          </a:bodyPr>
          <a:lstStyle/>
          <a:p>
            <a:r>
              <a:rPr lang="en-US" sz="2000" dirty="0" err="1">
                <a:latin typeface="Amazon Ember" panose="020B0603020204020204" pitchFamily="34" charset="0"/>
                <a:ea typeface="Amazon Ember" panose="020B0603020204020204" pitchFamily="34" charset="0"/>
                <a:cs typeface="Amazon Ember" panose="020B0603020204020204" pitchFamily="34" charset="0"/>
              </a:rPr>
              <a:t>Fargate</a:t>
            </a:r>
            <a:r>
              <a:rPr lang="en-US" sz="2000" dirty="0">
                <a:latin typeface="Amazon Ember" panose="020B0603020204020204" pitchFamily="34" charset="0"/>
                <a:ea typeface="Amazon Ember" panose="020B0603020204020204" pitchFamily="34" charset="0"/>
                <a:cs typeface="Amazon Ember" panose="020B0603020204020204" pitchFamily="34" charset="0"/>
              </a:rPr>
              <a:t> Task</a:t>
            </a:r>
          </a:p>
        </p:txBody>
      </p:sp>
      <p:pic>
        <p:nvPicPr>
          <p:cNvPr id="48" name="Graphic 17">
            <a:extLst>
              <a:ext uri="{FF2B5EF4-FFF2-40B4-BE49-F238E27FC236}">
                <a16:creationId xmlns:a16="http://schemas.microsoft.com/office/drawing/2014/main" id="{1EE27031-AE55-0147-918D-84FB58752B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1804" y="2165327"/>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9">
            <a:extLst>
              <a:ext uri="{FF2B5EF4-FFF2-40B4-BE49-F238E27FC236}">
                <a16:creationId xmlns:a16="http://schemas.microsoft.com/office/drawing/2014/main" id="{85C6A16D-6E2C-5242-9E9D-FBC37E61DC7E}"/>
              </a:ext>
            </a:extLst>
          </p:cNvPr>
          <p:cNvSpPr txBox="1">
            <a:spLocks noChangeArrowheads="1"/>
          </p:cNvSpPr>
          <p:nvPr/>
        </p:nvSpPr>
        <p:spPr bwMode="auto">
          <a:xfrm>
            <a:off x="902539" y="2947128"/>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CloudWatch</a:t>
            </a:r>
          </a:p>
        </p:txBody>
      </p:sp>
      <p:cxnSp>
        <p:nvCxnSpPr>
          <p:cNvPr id="57" name="Straight Arrow Connector 56">
            <a:extLst>
              <a:ext uri="{FF2B5EF4-FFF2-40B4-BE49-F238E27FC236}">
                <a16:creationId xmlns:a16="http://schemas.microsoft.com/office/drawing/2014/main" id="{439D31DB-D90C-DD49-BD8E-ED90A941BC5A}"/>
              </a:ext>
            </a:extLst>
          </p:cNvPr>
          <p:cNvCxnSpPr>
            <a:cxnSpLocks/>
          </p:cNvCxnSpPr>
          <p:nvPr/>
        </p:nvCxnSpPr>
        <p:spPr>
          <a:xfrm flipH="1" flipV="1">
            <a:off x="2637856" y="2672660"/>
            <a:ext cx="2880937" cy="1759514"/>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8" name="TextBox 9">
            <a:extLst>
              <a:ext uri="{FF2B5EF4-FFF2-40B4-BE49-F238E27FC236}">
                <a16:creationId xmlns:a16="http://schemas.microsoft.com/office/drawing/2014/main" id="{2980787F-8443-C44E-8390-9510AA176001}"/>
              </a:ext>
            </a:extLst>
          </p:cNvPr>
          <p:cNvSpPr txBox="1">
            <a:spLocks noChangeArrowheads="1"/>
          </p:cNvSpPr>
          <p:nvPr/>
        </p:nvSpPr>
        <p:spPr bwMode="auto">
          <a:xfrm>
            <a:off x="3220304" y="260086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Logs &amp; </a:t>
            </a:r>
          </a:p>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Metrics</a:t>
            </a:r>
          </a:p>
        </p:txBody>
      </p:sp>
      <p:pic>
        <p:nvPicPr>
          <p:cNvPr id="69" name="Graphic 6">
            <a:extLst>
              <a:ext uri="{FF2B5EF4-FFF2-40B4-BE49-F238E27FC236}">
                <a16:creationId xmlns:a16="http://schemas.microsoft.com/office/drawing/2014/main" id="{99828540-8377-C449-8148-A8BEE57FEBEF}"/>
              </a:ext>
            </a:extLst>
          </p:cNvPr>
          <p:cNvPicPr>
            <a:picLocks noChangeAspect="1" noChangeArrowheads="1"/>
          </p:cNvPicPr>
          <p:nvPr/>
        </p:nvPicPr>
        <p:blipFill>
          <a:blip r:embed="rId6"/>
          <a:srcRect/>
          <a:stretch/>
        </p:blipFill>
        <p:spPr bwMode="auto">
          <a:xfrm>
            <a:off x="1628300" y="5003310"/>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12">
            <a:extLst>
              <a:ext uri="{FF2B5EF4-FFF2-40B4-BE49-F238E27FC236}">
                <a16:creationId xmlns:a16="http://schemas.microsoft.com/office/drawing/2014/main" id="{1ADA297A-B12F-4F42-A953-AD0EACFC6F36}"/>
              </a:ext>
            </a:extLst>
          </p:cNvPr>
          <p:cNvSpPr txBox="1">
            <a:spLocks noChangeArrowheads="1"/>
          </p:cNvSpPr>
          <p:nvPr/>
        </p:nvSpPr>
        <p:spPr bwMode="auto">
          <a:xfrm>
            <a:off x="866026" y="5864308"/>
            <a:ext cx="2279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Elastic Load Balancing</a:t>
            </a:r>
          </a:p>
        </p:txBody>
      </p:sp>
      <p:cxnSp>
        <p:nvCxnSpPr>
          <p:cNvPr id="71" name="Straight Arrow Connector 70">
            <a:extLst>
              <a:ext uri="{FF2B5EF4-FFF2-40B4-BE49-F238E27FC236}">
                <a16:creationId xmlns:a16="http://schemas.microsoft.com/office/drawing/2014/main" id="{F1595D56-5EF2-7340-A424-55237ABEBCE5}"/>
              </a:ext>
            </a:extLst>
          </p:cNvPr>
          <p:cNvCxnSpPr>
            <a:cxnSpLocks/>
          </p:cNvCxnSpPr>
          <p:nvPr/>
        </p:nvCxnSpPr>
        <p:spPr>
          <a:xfrm flipV="1">
            <a:off x="2637856" y="4770156"/>
            <a:ext cx="2880937" cy="635997"/>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2" name="TextBox 9">
            <a:extLst>
              <a:ext uri="{FF2B5EF4-FFF2-40B4-BE49-F238E27FC236}">
                <a16:creationId xmlns:a16="http://schemas.microsoft.com/office/drawing/2014/main" id="{B3964866-B776-C943-A86A-DF694423C087}"/>
              </a:ext>
            </a:extLst>
          </p:cNvPr>
          <p:cNvSpPr txBox="1">
            <a:spLocks noChangeArrowheads="1"/>
          </p:cNvSpPr>
          <p:nvPr/>
        </p:nvSpPr>
        <p:spPr bwMode="auto">
          <a:xfrm>
            <a:off x="2956755" y="5300102"/>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Traffic</a:t>
            </a:r>
          </a:p>
        </p:txBody>
      </p:sp>
      <p:pic>
        <p:nvPicPr>
          <p:cNvPr id="73" name="Graphic 19">
            <a:extLst>
              <a:ext uri="{FF2B5EF4-FFF2-40B4-BE49-F238E27FC236}">
                <a16:creationId xmlns:a16="http://schemas.microsoft.com/office/drawing/2014/main" id="{E6854EEB-8DC9-FE4B-AD37-5C17D6764E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44499" y="5848614"/>
            <a:ext cx="805686" cy="80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TextBox 11">
            <a:extLst>
              <a:ext uri="{FF2B5EF4-FFF2-40B4-BE49-F238E27FC236}">
                <a16:creationId xmlns:a16="http://schemas.microsoft.com/office/drawing/2014/main" id="{A7A29CCA-4575-1D4B-AAA2-C85078909A42}"/>
              </a:ext>
            </a:extLst>
          </p:cNvPr>
          <p:cNvSpPr txBox="1">
            <a:spLocks noChangeArrowheads="1"/>
          </p:cNvSpPr>
          <p:nvPr/>
        </p:nvSpPr>
        <p:spPr bwMode="auto">
          <a:xfrm>
            <a:off x="10201167" y="668476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Amazon Elastic File System</a:t>
            </a:r>
          </a:p>
        </p:txBody>
      </p:sp>
      <p:cxnSp>
        <p:nvCxnSpPr>
          <p:cNvPr id="75" name="Straight Arrow Connector 74">
            <a:extLst>
              <a:ext uri="{FF2B5EF4-FFF2-40B4-BE49-F238E27FC236}">
                <a16:creationId xmlns:a16="http://schemas.microsoft.com/office/drawing/2014/main" id="{15FC7651-CD1F-1342-80D3-44AE859F8276}"/>
              </a:ext>
            </a:extLst>
          </p:cNvPr>
          <p:cNvCxnSpPr>
            <a:cxnSpLocks/>
          </p:cNvCxnSpPr>
          <p:nvPr/>
        </p:nvCxnSpPr>
        <p:spPr>
          <a:xfrm>
            <a:off x="8229423" y="5003309"/>
            <a:ext cx="2570382" cy="1248148"/>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76" name="TextBox 9">
            <a:extLst>
              <a:ext uri="{FF2B5EF4-FFF2-40B4-BE49-F238E27FC236}">
                <a16:creationId xmlns:a16="http://schemas.microsoft.com/office/drawing/2014/main" id="{7892A9B3-5FB8-4E48-9ACD-2CE7F23353AB}"/>
              </a:ext>
            </a:extLst>
          </p:cNvPr>
          <p:cNvSpPr txBox="1">
            <a:spLocks noChangeArrowheads="1"/>
          </p:cNvSpPr>
          <p:nvPr/>
        </p:nvSpPr>
        <p:spPr bwMode="auto">
          <a:xfrm>
            <a:off x="7819544" y="5767879"/>
            <a:ext cx="22431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Durable</a:t>
            </a:r>
          </a:p>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Storage</a:t>
            </a:r>
          </a:p>
        </p:txBody>
      </p:sp>
      <p:pic>
        <p:nvPicPr>
          <p:cNvPr id="77" name="Graphic 17">
            <a:extLst>
              <a:ext uri="{FF2B5EF4-FFF2-40B4-BE49-F238E27FC236}">
                <a16:creationId xmlns:a16="http://schemas.microsoft.com/office/drawing/2014/main" id="{7580BCF1-C45F-8E48-A2BB-A136811ABB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18318" y="2185977"/>
            <a:ext cx="803310" cy="803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11">
            <a:extLst>
              <a:ext uri="{FF2B5EF4-FFF2-40B4-BE49-F238E27FC236}">
                <a16:creationId xmlns:a16="http://schemas.microsoft.com/office/drawing/2014/main" id="{BBE48171-34A3-1644-83F9-CAF0031A54FC}"/>
              </a:ext>
            </a:extLst>
          </p:cNvPr>
          <p:cNvSpPr txBox="1">
            <a:spLocks noChangeArrowheads="1"/>
          </p:cNvSpPr>
          <p:nvPr/>
        </p:nvSpPr>
        <p:spPr bwMode="auto">
          <a:xfrm>
            <a:off x="10173798" y="3046459"/>
            <a:ext cx="2292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ctr">
              <a:defRPr sz="2000">
                <a:latin typeface="Amazon Ember" panose="020B0603020204020204" pitchFamily="34" charset="0"/>
                <a:ea typeface="Amazon Ember" panose="020B0603020204020204" pitchFamily="34" charset="0"/>
                <a:cs typeface="Amazon Ember" panose="020B0603020204020204" pitchFamily="34" charset="0"/>
              </a:defRPr>
            </a:lvl1pPr>
            <a:lvl2pPr marL="742950" indent="-285750">
              <a:defRPr>
                <a:latin typeface="Calibri" panose="020F0502020204030204" pitchFamily="34" charset="0"/>
              </a:defRPr>
            </a:lvl2pPr>
            <a:lvl3pPr marL="1143000" indent="-228600">
              <a:defRPr>
                <a:latin typeface="Calibri" panose="020F0502020204030204" pitchFamily="34" charset="0"/>
              </a:defRPr>
            </a:lvl3pPr>
            <a:lvl4pPr marL="1600200" indent="-228600">
              <a:defRPr>
                <a:latin typeface="Calibri" panose="020F0502020204030204" pitchFamily="34" charset="0"/>
              </a:defRPr>
            </a:lvl4pPr>
            <a:lvl5pPr marL="2057400" indent="-228600">
              <a:defRPr>
                <a:latin typeface="Calibri" panose="020F0502020204030204" pitchFamily="34" charset="0"/>
              </a:defRPr>
            </a:lvl5pPr>
            <a:lvl6pPr marL="2514600" indent="-228600" eaLnBrk="0" fontAlgn="base" hangingPunct="0">
              <a:spcBef>
                <a:spcPct val="0"/>
              </a:spcBef>
              <a:spcAft>
                <a:spcPct val="0"/>
              </a:spcAft>
              <a:defRPr>
                <a:latin typeface="Calibri" panose="020F0502020204030204" pitchFamily="34" charset="0"/>
              </a:defRPr>
            </a:lvl6pPr>
            <a:lvl7pPr marL="2971800" indent="-228600" eaLnBrk="0" fontAlgn="base" hangingPunct="0">
              <a:spcBef>
                <a:spcPct val="0"/>
              </a:spcBef>
              <a:spcAft>
                <a:spcPct val="0"/>
              </a:spcAft>
              <a:defRPr>
                <a:latin typeface="Calibri" panose="020F0502020204030204" pitchFamily="34" charset="0"/>
              </a:defRPr>
            </a:lvl7pPr>
            <a:lvl8pPr marL="3429000" indent="-228600" eaLnBrk="0" fontAlgn="base" hangingPunct="0">
              <a:spcBef>
                <a:spcPct val="0"/>
              </a:spcBef>
              <a:spcAft>
                <a:spcPct val="0"/>
              </a:spcAft>
              <a:defRPr>
                <a:latin typeface="Calibri" panose="020F0502020204030204" pitchFamily="34" charset="0"/>
              </a:defRPr>
            </a:lvl8pPr>
            <a:lvl9pPr marL="3886200" indent="-228600" eaLnBrk="0" fontAlgn="base" hangingPunct="0">
              <a:spcBef>
                <a:spcPct val="0"/>
              </a:spcBef>
              <a:spcAft>
                <a:spcPct val="0"/>
              </a:spcAft>
              <a:defRPr>
                <a:latin typeface="Calibri" panose="020F0502020204030204" pitchFamily="34" charset="0"/>
              </a:defRPr>
            </a:lvl9pPr>
          </a:lstStyle>
          <a:p>
            <a:r>
              <a:rPr lang="en-US" altLang="en-US" dirty="0"/>
              <a:t>AWS Secrets Manager</a:t>
            </a:r>
          </a:p>
        </p:txBody>
      </p:sp>
      <p:cxnSp>
        <p:nvCxnSpPr>
          <p:cNvPr id="79" name="Straight Arrow Connector 78">
            <a:extLst>
              <a:ext uri="{FF2B5EF4-FFF2-40B4-BE49-F238E27FC236}">
                <a16:creationId xmlns:a16="http://schemas.microsoft.com/office/drawing/2014/main" id="{8359191F-0A80-0A44-A5B6-36F9577E4F24}"/>
              </a:ext>
            </a:extLst>
          </p:cNvPr>
          <p:cNvCxnSpPr>
            <a:cxnSpLocks/>
          </p:cNvCxnSpPr>
          <p:nvPr/>
        </p:nvCxnSpPr>
        <p:spPr>
          <a:xfrm flipH="1">
            <a:off x="8163204" y="2682593"/>
            <a:ext cx="2636601" cy="1465716"/>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0" name="TextBox 9">
            <a:extLst>
              <a:ext uri="{FF2B5EF4-FFF2-40B4-BE49-F238E27FC236}">
                <a16:creationId xmlns:a16="http://schemas.microsoft.com/office/drawing/2014/main" id="{8948DC77-1DC5-874A-87D9-80E93D4EE790}"/>
              </a:ext>
            </a:extLst>
          </p:cNvPr>
          <p:cNvSpPr txBox="1">
            <a:spLocks noChangeArrowheads="1"/>
          </p:cNvSpPr>
          <p:nvPr/>
        </p:nvSpPr>
        <p:spPr bwMode="auto">
          <a:xfrm>
            <a:off x="8018509" y="2857130"/>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Secrets</a:t>
            </a:r>
          </a:p>
        </p:txBody>
      </p:sp>
      <p:pic>
        <p:nvPicPr>
          <p:cNvPr id="81" name="Graphic 19">
            <a:extLst>
              <a:ext uri="{FF2B5EF4-FFF2-40B4-BE49-F238E27FC236}">
                <a16:creationId xmlns:a16="http://schemas.microsoft.com/office/drawing/2014/main" id="{9D366162-4383-8D46-97AA-6F37690600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44500" y="3934795"/>
            <a:ext cx="805685" cy="8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TextBox 12">
            <a:extLst>
              <a:ext uri="{FF2B5EF4-FFF2-40B4-BE49-F238E27FC236}">
                <a16:creationId xmlns:a16="http://schemas.microsoft.com/office/drawing/2014/main" id="{17006920-BF23-CD4F-B68F-3FE1FDCCE140}"/>
              </a:ext>
            </a:extLst>
          </p:cNvPr>
          <p:cNvSpPr txBox="1">
            <a:spLocks noChangeArrowheads="1"/>
          </p:cNvSpPr>
          <p:nvPr/>
        </p:nvSpPr>
        <p:spPr bwMode="auto">
          <a:xfrm>
            <a:off x="9535475" y="4819688"/>
            <a:ext cx="3731552" cy="707886"/>
          </a:xfrm>
          <a:prstGeom prst="rect">
            <a:avLst/>
          </a:prstGeom>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AWS Identity and Access Management (IAM)</a:t>
            </a:r>
          </a:p>
        </p:txBody>
      </p:sp>
      <p:cxnSp>
        <p:nvCxnSpPr>
          <p:cNvPr id="83" name="Straight Arrow Connector 82">
            <a:extLst>
              <a:ext uri="{FF2B5EF4-FFF2-40B4-BE49-F238E27FC236}">
                <a16:creationId xmlns:a16="http://schemas.microsoft.com/office/drawing/2014/main" id="{DAC1F2F7-377F-4349-99FE-03BAB947CD96}"/>
              </a:ext>
            </a:extLst>
          </p:cNvPr>
          <p:cNvCxnSpPr>
            <a:cxnSpLocks/>
          </p:cNvCxnSpPr>
          <p:nvPr/>
        </p:nvCxnSpPr>
        <p:spPr>
          <a:xfrm flipH="1">
            <a:off x="8229423" y="4328074"/>
            <a:ext cx="2513227" cy="184101"/>
          </a:xfrm>
          <a:prstGeom prst="straightConnector1">
            <a:avLst/>
          </a:prstGeom>
          <a:ln w="793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4" name="TextBox 9">
            <a:extLst>
              <a:ext uri="{FF2B5EF4-FFF2-40B4-BE49-F238E27FC236}">
                <a16:creationId xmlns:a16="http://schemas.microsoft.com/office/drawing/2014/main" id="{6C979744-489D-F840-9FC2-1414B0800485}"/>
              </a:ext>
            </a:extLst>
          </p:cNvPr>
          <p:cNvSpPr txBox="1">
            <a:spLocks noChangeArrowheads="1"/>
          </p:cNvSpPr>
          <p:nvPr/>
        </p:nvSpPr>
        <p:spPr bwMode="auto">
          <a:xfrm>
            <a:off x="8560997" y="3927964"/>
            <a:ext cx="22431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2000" dirty="0">
                <a:latin typeface="Amazon Ember" panose="020B0603020204020204" pitchFamily="34" charset="0"/>
                <a:ea typeface="Amazon Ember" panose="020B0603020204020204" pitchFamily="34" charset="0"/>
                <a:cs typeface="Amazon Ember" panose="020B0603020204020204" pitchFamily="34" charset="0"/>
              </a:rPr>
              <a:t>Role</a:t>
            </a:r>
          </a:p>
        </p:txBody>
      </p:sp>
    </p:spTree>
    <p:extLst>
      <p:ext uri="{BB962C8B-B14F-4D97-AF65-F5344CB8AC3E}">
        <p14:creationId xmlns:p14="http://schemas.microsoft.com/office/powerpoint/2010/main" val="610344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AWS Copilot</a:t>
            </a:r>
          </a:p>
        </p:txBody>
      </p:sp>
    </p:spTree>
    <p:extLst>
      <p:ext uri="{BB962C8B-B14F-4D97-AF65-F5344CB8AC3E}">
        <p14:creationId xmlns:p14="http://schemas.microsoft.com/office/powerpoint/2010/main" val="521798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B4EA1F0-7E22-181F-809D-56916B19ECED}"/>
              </a:ext>
            </a:extLst>
          </p:cNvPr>
          <p:cNvSpPr>
            <a:spLocks noGrp="1"/>
          </p:cNvSpPr>
          <p:nvPr>
            <p:ph type="title"/>
          </p:nvPr>
        </p:nvSpPr>
        <p:spPr>
          <a:xfrm>
            <a:off x="560070" y="3724052"/>
            <a:ext cx="13510260" cy="993392"/>
          </a:xfrm>
        </p:spPr>
        <p:txBody>
          <a:bodyPr/>
          <a:lstStyle/>
          <a:p>
            <a:pPr algn="ctr"/>
            <a:r>
              <a:rPr lang="en-US" sz="4400" dirty="0"/>
              <a:t>Day 1 – Serverless Lambda</a:t>
            </a:r>
            <a:endParaRPr lang="th-TH" sz="4400" dirty="0"/>
          </a:p>
        </p:txBody>
      </p:sp>
    </p:spTree>
    <p:extLst>
      <p:ext uri="{BB962C8B-B14F-4D97-AF65-F5344CB8AC3E}">
        <p14:creationId xmlns:p14="http://schemas.microsoft.com/office/powerpoint/2010/main" val="5821411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662541"/>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asks questions about what type of app you are building, then constructs an environment for it</a:t>
            </a:r>
          </a:p>
        </p:txBody>
      </p:sp>
      <p:pic>
        <p:nvPicPr>
          <p:cNvPr id="7" name="Picture 6">
            <a:extLst>
              <a:ext uri="{FF2B5EF4-FFF2-40B4-BE49-F238E27FC236}">
                <a16:creationId xmlns:a16="http://schemas.microsoft.com/office/drawing/2014/main" id="{7A5254E7-9623-134D-BA3D-38CB81DD2656}"/>
              </a:ext>
            </a:extLst>
          </p:cNvPr>
          <p:cNvPicPr>
            <a:picLocks noChangeAspect="1"/>
          </p:cNvPicPr>
          <p:nvPr/>
        </p:nvPicPr>
        <p:blipFill>
          <a:blip r:embed="rId2"/>
          <a:stretch>
            <a:fillRect/>
          </a:stretch>
        </p:blipFill>
        <p:spPr>
          <a:xfrm>
            <a:off x="5145558" y="2417750"/>
            <a:ext cx="9040000" cy="4279226"/>
          </a:xfrm>
          <a:prstGeom prst="rect">
            <a:avLst/>
          </a:prstGeom>
        </p:spPr>
      </p:pic>
    </p:spTree>
    <p:extLst>
      <p:ext uri="{BB962C8B-B14F-4D97-AF65-F5344CB8AC3E}">
        <p14:creationId xmlns:p14="http://schemas.microsoft.com/office/powerpoint/2010/main" val="1799946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7F02D96-7471-7749-8D51-6BAA8B484882}"/>
              </a:ext>
            </a:extLst>
          </p:cNvPr>
          <p:cNvSpPr>
            <a:spLocks noGrp="1"/>
          </p:cNvSpPr>
          <p:nvPr>
            <p:ph type="title"/>
          </p:nvPr>
        </p:nvSpPr>
        <p:spPr>
          <a:xfrm>
            <a:off x="716251" y="557415"/>
            <a:ext cx="13815736" cy="767937"/>
          </a:xfrm>
        </p:spPr>
        <p:txBody>
          <a:bodyPr/>
          <a:lstStyle/>
          <a:p>
            <a:r>
              <a:rPr lang="en-US" dirty="0"/>
              <a:t>AWS Copilot is the command line tool for AWS </a:t>
            </a:r>
            <a:r>
              <a:rPr lang="en-US" dirty="0" err="1"/>
              <a:t>Fargate</a:t>
            </a:r>
            <a:endParaRPr lang="en-US" dirty="0"/>
          </a:p>
        </p:txBody>
      </p:sp>
      <p:sp>
        <p:nvSpPr>
          <p:cNvPr id="14" name="TextBox 13">
            <a:extLst>
              <a:ext uri="{FF2B5EF4-FFF2-40B4-BE49-F238E27FC236}">
                <a16:creationId xmlns:a16="http://schemas.microsoft.com/office/drawing/2014/main" id="{B0AB01AA-229C-DE4A-B20B-E29DA7CC3DC4}"/>
              </a:ext>
            </a:extLst>
          </p:cNvPr>
          <p:cNvSpPr txBox="1"/>
          <p:nvPr/>
        </p:nvSpPr>
        <p:spPr>
          <a:xfrm>
            <a:off x="716251" y="2521310"/>
            <a:ext cx="3772899" cy="3216265"/>
          </a:xfrm>
          <a:prstGeom prst="rect">
            <a:avLst/>
          </a:prstGeom>
          <a:noFill/>
        </p:spPr>
        <p:txBody>
          <a:bodyPr wrap="square" rtlCol="0">
            <a:spAutoFit/>
          </a:bodyPr>
          <a:lstStyle/>
          <a:p>
            <a:pPr algn="l"/>
            <a:r>
              <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Environment</a:t>
            </a:r>
          </a:p>
          <a:p>
            <a:pPr algn="l"/>
            <a:endParaRPr lang="en-US" sz="2900"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endParaRPr>
          </a:p>
          <a:p>
            <a:pPr algn="l"/>
            <a:r>
              <a:rPr lang="en-US" sz="2900" dirty="0">
                <a:latin typeface="Amazon Ember" panose="020B0603020204020204" pitchFamily="34" charset="0"/>
                <a:ea typeface="Amazon Ember" panose="020B0603020204020204" pitchFamily="34" charset="0"/>
                <a:cs typeface="Amazon Ember" panose="020B0603020204020204" pitchFamily="34" charset="0"/>
              </a:rPr>
              <a:t>Copilot automates creating the VPC, load balancer, and other shared resources</a:t>
            </a:r>
          </a:p>
        </p:txBody>
      </p:sp>
      <p:pic>
        <p:nvPicPr>
          <p:cNvPr id="2" name="Picture 1">
            <a:extLst>
              <a:ext uri="{FF2B5EF4-FFF2-40B4-BE49-F238E27FC236}">
                <a16:creationId xmlns:a16="http://schemas.microsoft.com/office/drawing/2014/main" id="{43F4DEB5-69A5-DB4D-A66F-308EFBD74F1D}"/>
              </a:ext>
            </a:extLst>
          </p:cNvPr>
          <p:cNvPicPr>
            <a:picLocks noChangeAspect="1"/>
          </p:cNvPicPr>
          <p:nvPr/>
        </p:nvPicPr>
        <p:blipFill>
          <a:blip r:embed="rId2"/>
          <a:stretch>
            <a:fillRect/>
          </a:stretch>
        </p:blipFill>
        <p:spPr>
          <a:xfrm>
            <a:off x="4908693" y="2631578"/>
            <a:ext cx="9287133" cy="3552273"/>
          </a:xfrm>
          <a:prstGeom prst="rect">
            <a:avLst/>
          </a:prstGeom>
        </p:spPr>
      </p:pic>
    </p:spTree>
    <p:extLst>
      <p:ext uri="{BB962C8B-B14F-4D97-AF65-F5344CB8AC3E}">
        <p14:creationId xmlns:p14="http://schemas.microsoft.com/office/powerpoint/2010/main" val="31212025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48640" y="3108960"/>
            <a:ext cx="12435840" cy="1488168"/>
          </a:xfrm>
        </p:spPr>
        <p:txBody>
          <a:bodyPr vert="horz" lIns="0" tIns="15240" rIns="0" bIns="0" rtlCol="0" anchor="ctr">
            <a:normAutofit/>
          </a:bodyPr>
          <a:lstStyle/>
          <a:p>
            <a:pPr marL="15240">
              <a:lnSpc>
                <a:spcPct val="90000"/>
              </a:lnSpc>
              <a:spcBef>
                <a:spcPts val="120"/>
              </a:spcBef>
            </a:pPr>
            <a:r>
              <a:rPr lang="en-US" sz="5000" spc="-137"/>
              <a:t>SDLC</a:t>
            </a:r>
            <a:r>
              <a:rPr lang="en-US" sz="5000" spc="-444"/>
              <a:t> </a:t>
            </a:r>
            <a:r>
              <a:rPr lang="en-US" sz="5000" spc="-78"/>
              <a:t>Automation</a:t>
            </a:r>
            <a:br>
              <a:rPr lang="en-US" sz="5000" spc="-78"/>
            </a:br>
            <a:r>
              <a:rPr lang="en-US" sz="5000" spc="-78"/>
              <a:t>(</a:t>
            </a:r>
            <a:r>
              <a:rPr lang="en-US" sz="5000" b="1" i="0">
                <a:effectLst/>
              </a:rPr>
              <a:t>Systems development life cycle)</a:t>
            </a:r>
            <a:endParaRPr lang="en-US" sz="5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rPr>
              <a:t>Continuous</a:t>
            </a:r>
            <a:r>
              <a:rPr spc="-252" dirty="0">
                <a:solidFill>
                  <a:schemeClr val="tx1"/>
                </a:solidFill>
              </a:rPr>
              <a:t> </a:t>
            </a:r>
            <a:r>
              <a:rPr spc="-90" dirty="0">
                <a:solidFill>
                  <a:schemeClr val="tx1"/>
                </a:solidFill>
              </a:rPr>
              <a:t>Integration</a:t>
            </a:r>
          </a:p>
        </p:txBody>
      </p:sp>
      <p:sp>
        <p:nvSpPr>
          <p:cNvPr id="4" name="object 4"/>
          <p:cNvSpPr txBox="1"/>
          <p:nvPr/>
        </p:nvSpPr>
        <p:spPr>
          <a:xfrm>
            <a:off x="1100326" y="1637995"/>
            <a:ext cx="6443472" cy="2939010"/>
          </a:xfrm>
          <a:prstGeom prst="rect">
            <a:avLst/>
          </a:prstGeom>
        </p:spPr>
        <p:txBody>
          <a:bodyPr vert="horz" wrap="square" lIns="0" tIns="15240" rIns="0" bIns="0" rtlCol="0">
            <a:spAutoFit/>
          </a:bodyPr>
          <a:lstStyle/>
          <a:p>
            <a:pPr marL="289560" indent="-274320">
              <a:lnSpc>
                <a:spcPts val="2922"/>
              </a:lnSpc>
              <a:spcBef>
                <a:spcPts val="120"/>
              </a:spcBef>
              <a:buFont typeface="Arial"/>
              <a:buChar char="•"/>
              <a:tabLst>
                <a:tab pos="289560" algn="l"/>
              </a:tabLst>
            </a:pPr>
            <a:r>
              <a:rPr spc="-30" dirty="0">
                <a:latin typeface="Gill Sans MT"/>
                <a:cs typeface="Gill Sans MT"/>
              </a:rPr>
              <a:t>Developers</a:t>
            </a:r>
            <a:r>
              <a:rPr spc="-120" dirty="0">
                <a:latin typeface="Gill Sans MT"/>
                <a:cs typeface="Gill Sans MT"/>
              </a:rPr>
              <a:t> </a:t>
            </a:r>
            <a:r>
              <a:rPr dirty="0">
                <a:latin typeface="Gill Sans MT"/>
                <a:cs typeface="Gill Sans MT"/>
              </a:rPr>
              <a:t>push</a:t>
            </a:r>
            <a:r>
              <a:rPr spc="-120" dirty="0">
                <a:latin typeface="Gill Sans MT"/>
                <a:cs typeface="Gill Sans MT"/>
              </a:rPr>
              <a:t> </a:t>
            </a:r>
            <a:r>
              <a:rPr dirty="0">
                <a:latin typeface="Gill Sans MT"/>
                <a:cs typeface="Gill Sans MT"/>
              </a:rPr>
              <a:t>the</a:t>
            </a:r>
            <a:r>
              <a:rPr spc="-114" dirty="0">
                <a:latin typeface="Gill Sans MT"/>
                <a:cs typeface="Gill Sans MT"/>
              </a:rPr>
              <a:t> </a:t>
            </a:r>
            <a:r>
              <a:rPr dirty="0">
                <a:latin typeface="Gill Sans MT"/>
                <a:cs typeface="Gill Sans MT"/>
              </a:rPr>
              <a:t>code</a:t>
            </a:r>
            <a:r>
              <a:rPr spc="-114" dirty="0">
                <a:latin typeface="Gill Sans MT"/>
                <a:cs typeface="Gill Sans MT"/>
              </a:rPr>
              <a:t> </a:t>
            </a:r>
            <a:r>
              <a:rPr dirty="0">
                <a:latin typeface="Gill Sans MT"/>
                <a:cs typeface="Gill Sans MT"/>
              </a:rPr>
              <a:t>to</a:t>
            </a:r>
            <a:r>
              <a:rPr spc="-120" dirty="0">
                <a:latin typeface="Gill Sans MT"/>
                <a:cs typeface="Gill Sans MT"/>
              </a:rPr>
              <a:t> </a:t>
            </a:r>
            <a:r>
              <a:rPr dirty="0">
                <a:latin typeface="Gill Sans MT"/>
                <a:cs typeface="Gill Sans MT"/>
              </a:rPr>
              <a:t>a</a:t>
            </a:r>
            <a:r>
              <a:rPr spc="-114" dirty="0">
                <a:latin typeface="Gill Sans MT"/>
                <a:cs typeface="Gill Sans MT"/>
              </a:rPr>
              <a:t> </a:t>
            </a:r>
            <a:r>
              <a:rPr spc="-24" dirty="0">
                <a:latin typeface="Gill Sans MT"/>
                <a:cs typeface="Gill Sans MT"/>
              </a:rPr>
              <a:t>code</a:t>
            </a:r>
            <a:endParaRPr>
              <a:latin typeface="Gill Sans MT"/>
              <a:cs typeface="Gill Sans MT"/>
            </a:endParaRPr>
          </a:p>
          <a:p>
            <a:pPr marL="289560" marR="6096">
              <a:lnSpc>
                <a:spcPct val="70000"/>
              </a:lnSpc>
              <a:spcBef>
                <a:spcPts val="504"/>
              </a:spcBef>
            </a:pPr>
            <a:r>
              <a:rPr spc="-48" dirty="0">
                <a:latin typeface="Gill Sans MT"/>
                <a:cs typeface="Gill Sans MT"/>
              </a:rPr>
              <a:t>repository</a:t>
            </a:r>
            <a:r>
              <a:rPr spc="-120" dirty="0">
                <a:latin typeface="Gill Sans MT"/>
                <a:cs typeface="Gill Sans MT"/>
              </a:rPr>
              <a:t> </a:t>
            </a:r>
            <a:r>
              <a:rPr spc="-12" dirty="0">
                <a:latin typeface="Gill Sans MT"/>
                <a:cs typeface="Gill Sans MT"/>
              </a:rPr>
              <a:t>often</a:t>
            </a:r>
            <a:r>
              <a:rPr spc="-108" dirty="0">
                <a:latin typeface="Gill Sans MT"/>
                <a:cs typeface="Gill Sans MT"/>
              </a:rPr>
              <a:t> </a:t>
            </a:r>
            <a:r>
              <a:rPr spc="-24" dirty="0">
                <a:latin typeface="Gill Sans MT"/>
                <a:cs typeface="Gill Sans MT"/>
              </a:rPr>
              <a:t>(GitHub</a:t>
            </a:r>
            <a:r>
              <a:rPr spc="-108" dirty="0">
                <a:latin typeface="Gill Sans MT"/>
                <a:cs typeface="Gill Sans MT"/>
              </a:rPr>
              <a:t> </a:t>
            </a:r>
            <a:r>
              <a:rPr dirty="0">
                <a:latin typeface="Gill Sans MT"/>
                <a:cs typeface="Gill Sans MT"/>
              </a:rPr>
              <a:t>/</a:t>
            </a:r>
            <a:r>
              <a:rPr spc="-108" dirty="0">
                <a:latin typeface="Gill Sans MT"/>
                <a:cs typeface="Gill Sans MT"/>
              </a:rPr>
              <a:t> </a:t>
            </a:r>
            <a:r>
              <a:rPr spc="-42" dirty="0">
                <a:latin typeface="Gill Sans MT"/>
                <a:cs typeface="Gill Sans MT"/>
              </a:rPr>
              <a:t>CodeCommit</a:t>
            </a:r>
            <a:r>
              <a:rPr spc="-108" dirty="0">
                <a:latin typeface="Gill Sans MT"/>
                <a:cs typeface="Gill Sans MT"/>
              </a:rPr>
              <a:t> </a:t>
            </a:r>
            <a:r>
              <a:rPr spc="-60" dirty="0">
                <a:latin typeface="Gill Sans MT"/>
                <a:cs typeface="Gill Sans MT"/>
              </a:rPr>
              <a:t>/ </a:t>
            </a:r>
            <a:r>
              <a:rPr spc="-66" dirty="0">
                <a:latin typeface="Gill Sans MT"/>
                <a:cs typeface="Gill Sans MT"/>
              </a:rPr>
              <a:t>Bitbucket</a:t>
            </a:r>
            <a:r>
              <a:rPr spc="-54" dirty="0">
                <a:latin typeface="Gill Sans MT"/>
                <a:cs typeface="Gill Sans MT"/>
              </a:rPr>
              <a:t> </a:t>
            </a:r>
            <a:r>
              <a:rPr dirty="0">
                <a:latin typeface="Gill Sans MT"/>
                <a:cs typeface="Gill Sans MT"/>
              </a:rPr>
              <a:t>/</a:t>
            </a:r>
            <a:r>
              <a:rPr spc="-48" dirty="0">
                <a:latin typeface="Gill Sans MT"/>
                <a:cs typeface="Gill Sans MT"/>
              </a:rPr>
              <a:t> </a:t>
            </a:r>
            <a:r>
              <a:rPr spc="-12" dirty="0">
                <a:latin typeface="Gill Sans MT"/>
                <a:cs typeface="Gill Sans MT"/>
              </a:rPr>
              <a:t>etc…)</a:t>
            </a:r>
            <a:endParaRPr>
              <a:latin typeface="Gill Sans MT"/>
              <a:cs typeface="Gill Sans MT"/>
            </a:endParaRPr>
          </a:p>
          <a:p>
            <a:pPr marL="289560" indent="-274320">
              <a:lnSpc>
                <a:spcPts val="2922"/>
              </a:lnSpc>
              <a:spcBef>
                <a:spcPts val="258"/>
              </a:spcBef>
              <a:buFont typeface="Arial"/>
              <a:buChar char="•"/>
              <a:tabLst>
                <a:tab pos="289560" algn="l"/>
              </a:tabLst>
            </a:pPr>
            <a:r>
              <a:rPr dirty="0">
                <a:latin typeface="Gill Sans MT"/>
                <a:cs typeface="Gill Sans MT"/>
              </a:rPr>
              <a:t>A</a:t>
            </a:r>
            <a:r>
              <a:rPr spc="-120" dirty="0">
                <a:latin typeface="Gill Sans MT"/>
                <a:cs typeface="Gill Sans MT"/>
              </a:rPr>
              <a:t> </a:t>
            </a:r>
            <a:r>
              <a:rPr spc="-36" dirty="0">
                <a:latin typeface="Gill Sans MT"/>
                <a:cs typeface="Gill Sans MT"/>
              </a:rPr>
              <a:t>testing</a:t>
            </a:r>
            <a:r>
              <a:rPr spc="-108" dirty="0">
                <a:latin typeface="Gill Sans MT"/>
                <a:cs typeface="Gill Sans MT"/>
              </a:rPr>
              <a:t> </a:t>
            </a:r>
            <a:r>
              <a:rPr dirty="0">
                <a:latin typeface="Gill Sans MT"/>
                <a:cs typeface="Gill Sans MT"/>
              </a:rPr>
              <a:t>/</a:t>
            </a:r>
            <a:r>
              <a:rPr spc="-108" dirty="0">
                <a:latin typeface="Gill Sans MT"/>
                <a:cs typeface="Gill Sans MT"/>
              </a:rPr>
              <a:t> </a:t>
            </a:r>
            <a:r>
              <a:rPr spc="-24" dirty="0">
                <a:latin typeface="Gill Sans MT"/>
                <a:cs typeface="Gill Sans MT"/>
              </a:rPr>
              <a:t>build</a:t>
            </a:r>
            <a:r>
              <a:rPr spc="-108" dirty="0">
                <a:latin typeface="Gill Sans MT"/>
                <a:cs typeface="Gill Sans MT"/>
              </a:rPr>
              <a:t> </a:t>
            </a:r>
            <a:r>
              <a:rPr spc="-36" dirty="0">
                <a:latin typeface="Gill Sans MT"/>
                <a:cs typeface="Gill Sans MT"/>
              </a:rPr>
              <a:t>server</a:t>
            </a:r>
            <a:r>
              <a:rPr spc="-108" dirty="0">
                <a:latin typeface="Gill Sans MT"/>
                <a:cs typeface="Gill Sans MT"/>
              </a:rPr>
              <a:t> </a:t>
            </a:r>
            <a:r>
              <a:rPr spc="-54" dirty="0">
                <a:latin typeface="Gill Sans MT"/>
                <a:cs typeface="Gill Sans MT"/>
              </a:rPr>
              <a:t>checks</a:t>
            </a:r>
            <a:r>
              <a:rPr spc="-108" dirty="0">
                <a:latin typeface="Gill Sans MT"/>
                <a:cs typeface="Gill Sans MT"/>
              </a:rPr>
              <a:t> </a:t>
            </a:r>
            <a:r>
              <a:rPr dirty="0">
                <a:latin typeface="Gill Sans MT"/>
                <a:cs typeface="Gill Sans MT"/>
              </a:rPr>
              <a:t>the</a:t>
            </a:r>
            <a:r>
              <a:rPr spc="-114" dirty="0">
                <a:latin typeface="Gill Sans MT"/>
                <a:cs typeface="Gill Sans MT"/>
              </a:rPr>
              <a:t> </a:t>
            </a:r>
            <a:r>
              <a:rPr dirty="0">
                <a:latin typeface="Gill Sans MT"/>
                <a:cs typeface="Gill Sans MT"/>
              </a:rPr>
              <a:t>code</a:t>
            </a:r>
            <a:r>
              <a:rPr spc="-108" dirty="0">
                <a:latin typeface="Gill Sans MT"/>
                <a:cs typeface="Gill Sans MT"/>
              </a:rPr>
              <a:t> </a:t>
            </a:r>
            <a:r>
              <a:rPr spc="-30" dirty="0">
                <a:latin typeface="Gill Sans MT"/>
                <a:cs typeface="Gill Sans MT"/>
              </a:rPr>
              <a:t>as</a:t>
            </a:r>
            <a:endParaRPr>
              <a:latin typeface="Gill Sans MT"/>
              <a:cs typeface="Gill Sans MT"/>
            </a:endParaRPr>
          </a:p>
          <a:p>
            <a:pPr marL="289560">
              <a:lnSpc>
                <a:spcPts val="2406"/>
              </a:lnSpc>
            </a:pPr>
            <a:r>
              <a:rPr spc="-12" dirty="0">
                <a:latin typeface="Gill Sans MT"/>
                <a:cs typeface="Gill Sans MT"/>
              </a:rPr>
              <a:t>soon</a:t>
            </a:r>
            <a:r>
              <a:rPr spc="-137" dirty="0">
                <a:latin typeface="Gill Sans MT"/>
                <a:cs typeface="Gill Sans MT"/>
              </a:rPr>
              <a:t> </a:t>
            </a:r>
            <a:r>
              <a:rPr dirty="0">
                <a:latin typeface="Gill Sans MT"/>
                <a:cs typeface="Gill Sans MT"/>
              </a:rPr>
              <a:t>as</a:t>
            </a:r>
            <a:r>
              <a:rPr spc="-108" dirty="0">
                <a:latin typeface="Gill Sans MT"/>
                <a:cs typeface="Gill Sans MT"/>
              </a:rPr>
              <a:t> </a:t>
            </a:r>
            <a:r>
              <a:rPr spc="-114" dirty="0">
                <a:latin typeface="Gill Sans MT"/>
                <a:cs typeface="Gill Sans MT"/>
              </a:rPr>
              <a:t>it’s</a:t>
            </a:r>
            <a:r>
              <a:rPr spc="-90" dirty="0">
                <a:latin typeface="Gill Sans MT"/>
                <a:cs typeface="Gill Sans MT"/>
              </a:rPr>
              <a:t> </a:t>
            </a:r>
            <a:r>
              <a:rPr dirty="0">
                <a:latin typeface="Gill Sans MT"/>
                <a:cs typeface="Gill Sans MT"/>
              </a:rPr>
              <a:t>pushed</a:t>
            </a:r>
            <a:r>
              <a:rPr spc="-108" dirty="0">
                <a:latin typeface="Gill Sans MT"/>
                <a:cs typeface="Gill Sans MT"/>
              </a:rPr>
              <a:t> </a:t>
            </a:r>
            <a:r>
              <a:rPr spc="-36" dirty="0">
                <a:latin typeface="Gill Sans MT"/>
                <a:cs typeface="Gill Sans MT"/>
              </a:rPr>
              <a:t>(CodeBuild</a:t>
            </a:r>
            <a:r>
              <a:rPr spc="-108" dirty="0">
                <a:latin typeface="Gill Sans MT"/>
                <a:cs typeface="Gill Sans MT"/>
              </a:rPr>
              <a:t> </a:t>
            </a:r>
            <a:r>
              <a:rPr dirty="0">
                <a:latin typeface="Gill Sans MT"/>
                <a:cs typeface="Gill Sans MT"/>
              </a:rPr>
              <a:t>/</a:t>
            </a:r>
            <a:r>
              <a:rPr spc="-108" dirty="0">
                <a:latin typeface="Gill Sans MT"/>
                <a:cs typeface="Gill Sans MT"/>
              </a:rPr>
              <a:t> </a:t>
            </a:r>
            <a:r>
              <a:rPr spc="-60" dirty="0">
                <a:latin typeface="Gill Sans MT"/>
                <a:cs typeface="Gill Sans MT"/>
              </a:rPr>
              <a:t>Jenkins</a:t>
            </a:r>
            <a:r>
              <a:rPr spc="-108" dirty="0">
                <a:latin typeface="Gill Sans MT"/>
                <a:cs typeface="Gill Sans MT"/>
              </a:rPr>
              <a:t> </a:t>
            </a:r>
            <a:r>
              <a:rPr spc="-30" dirty="0">
                <a:latin typeface="Gill Sans MT"/>
                <a:cs typeface="Gill Sans MT"/>
              </a:rPr>
              <a:t>CI</a:t>
            </a:r>
            <a:endParaRPr>
              <a:latin typeface="Gill Sans MT"/>
              <a:cs typeface="Gill Sans MT"/>
            </a:endParaRPr>
          </a:p>
          <a:p>
            <a:pPr marL="289560">
              <a:lnSpc>
                <a:spcPts val="2940"/>
              </a:lnSpc>
            </a:pPr>
            <a:r>
              <a:rPr dirty="0">
                <a:latin typeface="Gill Sans MT"/>
                <a:cs typeface="Gill Sans MT"/>
              </a:rPr>
              <a:t>/</a:t>
            </a:r>
            <a:r>
              <a:rPr spc="-6" dirty="0">
                <a:latin typeface="Gill Sans MT"/>
                <a:cs typeface="Gill Sans MT"/>
              </a:rPr>
              <a:t> </a:t>
            </a:r>
            <a:r>
              <a:rPr spc="-12" dirty="0">
                <a:latin typeface="Gill Sans MT"/>
                <a:cs typeface="Gill Sans MT"/>
              </a:rPr>
              <a:t>etc…)</a:t>
            </a:r>
            <a:endParaRPr>
              <a:latin typeface="Gill Sans MT"/>
              <a:cs typeface="Gill Sans MT"/>
            </a:endParaRPr>
          </a:p>
          <a:p>
            <a:pPr marL="289560" marR="296418" indent="-274320">
              <a:lnSpc>
                <a:spcPct val="69200"/>
              </a:lnSpc>
              <a:spcBef>
                <a:spcPts val="1206"/>
              </a:spcBef>
              <a:buFont typeface="Arial"/>
              <a:buChar char="•"/>
              <a:tabLst>
                <a:tab pos="289560" algn="l"/>
              </a:tabLst>
            </a:pPr>
            <a:r>
              <a:rPr dirty="0">
                <a:latin typeface="Gill Sans MT"/>
                <a:cs typeface="Gill Sans MT"/>
              </a:rPr>
              <a:t>The</a:t>
            </a:r>
            <a:r>
              <a:rPr spc="-156" dirty="0">
                <a:latin typeface="Gill Sans MT"/>
                <a:cs typeface="Gill Sans MT"/>
              </a:rPr>
              <a:t> </a:t>
            </a:r>
            <a:r>
              <a:rPr spc="-36" dirty="0">
                <a:latin typeface="Gill Sans MT"/>
                <a:cs typeface="Gill Sans MT"/>
              </a:rPr>
              <a:t>developer</a:t>
            </a:r>
            <a:r>
              <a:rPr spc="-144" dirty="0">
                <a:latin typeface="Gill Sans MT"/>
                <a:cs typeface="Gill Sans MT"/>
              </a:rPr>
              <a:t> </a:t>
            </a:r>
            <a:r>
              <a:rPr dirty="0">
                <a:latin typeface="Gill Sans MT"/>
                <a:cs typeface="Gill Sans MT"/>
              </a:rPr>
              <a:t>gets</a:t>
            </a:r>
            <a:r>
              <a:rPr spc="-150" dirty="0">
                <a:latin typeface="Gill Sans MT"/>
                <a:cs typeface="Gill Sans MT"/>
              </a:rPr>
              <a:t> </a:t>
            </a:r>
            <a:r>
              <a:rPr spc="-24" dirty="0">
                <a:latin typeface="Gill Sans MT"/>
                <a:cs typeface="Gill Sans MT"/>
              </a:rPr>
              <a:t>feedback</a:t>
            </a:r>
            <a:r>
              <a:rPr spc="-144" dirty="0">
                <a:latin typeface="Gill Sans MT"/>
                <a:cs typeface="Gill Sans MT"/>
              </a:rPr>
              <a:t> </a:t>
            </a:r>
            <a:r>
              <a:rPr dirty="0">
                <a:latin typeface="Gill Sans MT"/>
                <a:cs typeface="Gill Sans MT"/>
              </a:rPr>
              <a:t>about</a:t>
            </a:r>
            <a:r>
              <a:rPr spc="-150" dirty="0">
                <a:latin typeface="Gill Sans MT"/>
                <a:cs typeface="Gill Sans MT"/>
              </a:rPr>
              <a:t> </a:t>
            </a:r>
            <a:r>
              <a:rPr spc="-30" dirty="0">
                <a:latin typeface="Gill Sans MT"/>
                <a:cs typeface="Gill Sans MT"/>
              </a:rPr>
              <a:t>the </a:t>
            </a:r>
            <a:r>
              <a:rPr spc="-48" dirty="0">
                <a:latin typeface="Gill Sans MT"/>
                <a:cs typeface="Gill Sans MT"/>
              </a:rPr>
              <a:t>tests</a:t>
            </a:r>
            <a:r>
              <a:rPr spc="-126" dirty="0">
                <a:latin typeface="Gill Sans MT"/>
                <a:cs typeface="Gill Sans MT"/>
              </a:rPr>
              <a:t> </a:t>
            </a:r>
            <a:r>
              <a:rPr dirty="0">
                <a:latin typeface="Gill Sans MT"/>
                <a:cs typeface="Gill Sans MT"/>
              </a:rPr>
              <a:t>and</a:t>
            </a:r>
            <a:r>
              <a:rPr spc="-126" dirty="0">
                <a:latin typeface="Gill Sans MT"/>
                <a:cs typeface="Gill Sans MT"/>
              </a:rPr>
              <a:t> </a:t>
            </a:r>
            <a:r>
              <a:rPr spc="-48" dirty="0">
                <a:latin typeface="Gill Sans MT"/>
                <a:cs typeface="Gill Sans MT"/>
              </a:rPr>
              <a:t>checks</a:t>
            </a:r>
            <a:r>
              <a:rPr spc="-120" dirty="0">
                <a:latin typeface="Gill Sans MT"/>
                <a:cs typeface="Gill Sans MT"/>
              </a:rPr>
              <a:t> </a:t>
            </a:r>
            <a:r>
              <a:rPr spc="-24" dirty="0">
                <a:latin typeface="Gill Sans MT"/>
                <a:cs typeface="Gill Sans MT"/>
              </a:rPr>
              <a:t>that</a:t>
            </a:r>
            <a:r>
              <a:rPr spc="-126" dirty="0">
                <a:latin typeface="Gill Sans MT"/>
                <a:cs typeface="Gill Sans MT"/>
              </a:rPr>
              <a:t> </a:t>
            </a:r>
            <a:r>
              <a:rPr dirty="0">
                <a:latin typeface="Gill Sans MT"/>
                <a:cs typeface="Gill Sans MT"/>
              </a:rPr>
              <a:t>have</a:t>
            </a:r>
            <a:r>
              <a:rPr spc="-126" dirty="0">
                <a:latin typeface="Gill Sans MT"/>
                <a:cs typeface="Gill Sans MT"/>
              </a:rPr>
              <a:t> </a:t>
            </a:r>
            <a:r>
              <a:rPr dirty="0">
                <a:latin typeface="Gill Sans MT"/>
                <a:cs typeface="Gill Sans MT"/>
              </a:rPr>
              <a:t>passed</a:t>
            </a:r>
            <a:r>
              <a:rPr spc="-120" dirty="0">
                <a:latin typeface="Gill Sans MT"/>
                <a:cs typeface="Gill Sans MT"/>
              </a:rPr>
              <a:t> </a:t>
            </a:r>
            <a:r>
              <a:rPr dirty="0">
                <a:latin typeface="Gill Sans MT"/>
                <a:cs typeface="Gill Sans MT"/>
              </a:rPr>
              <a:t>/</a:t>
            </a:r>
            <a:r>
              <a:rPr spc="-126" dirty="0">
                <a:latin typeface="Gill Sans MT"/>
                <a:cs typeface="Gill Sans MT"/>
              </a:rPr>
              <a:t> </a:t>
            </a:r>
            <a:r>
              <a:rPr spc="-24" dirty="0">
                <a:latin typeface="Gill Sans MT"/>
                <a:cs typeface="Gill Sans MT"/>
              </a:rPr>
              <a:t>failed</a:t>
            </a:r>
            <a:endParaRPr>
              <a:latin typeface="Gill Sans MT"/>
              <a:cs typeface="Gill Sans MT"/>
            </a:endParaRPr>
          </a:p>
        </p:txBody>
      </p:sp>
      <p:sp>
        <p:nvSpPr>
          <p:cNvPr id="5" name="object 5"/>
          <p:cNvSpPr txBox="1"/>
          <p:nvPr/>
        </p:nvSpPr>
        <p:spPr>
          <a:xfrm>
            <a:off x="1100326" y="5021274"/>
            <a:ext cx="6209538" cy="1826654"/>
          </a:xfrm>
          <a:prstGeom prst="rect">
            <a:avLst/>
          </a:prstGeom>
        </p:spPr>
        <p:txBody>
          <a:bodyPr vert="horz" wrap="square" lIns="0" tIns="15240" rIns="0" bIns="0" rtlCol="0">
            <a:spAutoFit/>
          </a:bodyPr>
          <a:lstStyle/>
          <a:p>
            <a:pPr marL="289560" indent="-274320">
              <a:spcBef>
                <a:spcPts val="120"/>
              </a:spcBef>
              <a:buFont typeface="Arial"/>
              <a:buChar char="•"/>
              <a:tabLst>
                <a:tab pos="289560" algn="l"/>
              </a:tabLst>
            </a:pPr>
            <a:r>
              <a:rPr spc="-24" dirty="0">
                <a:latin typeface="Gill Sans MT"/>
                <a:cs typeface="Gill Sans MT"/>
              </a:rPr>
              <a:t>Find</a:t>
            </a:r>
            <a:r>
              <a:rPr spc="-180" dirty="0">
                <a:latin typeface="Gill Sans MT"/>
                <a:cs typeface="Gill Sans MT"/>
              </a:rPr>
              <a:t> </a:t>
            </a:r>
            <a:r>
              <a:rPr dirty="0">
                <a:latin typeface="Gill Sans MT"/>
                <a:cs typeface="Gill Sans MT"/>
              </a:rPr>
              <a:t>bugs</a:t>
            </a:r>
            <a:r>
              <a:rPr spc="-126" dirty="0">
                <a:latin typeface="Gill Sans MT"/>
                <a:cs typeface="Gill Sans MT"/>
              </a:rPr>
              <a:t> </a:t>
            </a:r>
            <a:r>
              <a:rPr spc="-120" dirty="0">
                <a:latin typeface="Gill Sans MT"/>
                <a:cs typeface="Gill Sans MT"/>
              </a:rPr>
              <a:t>early,</a:t>
            </a:r>
            <a:r>
              <a:rPr spc="-240" dirty="0">
                <a:latin typeface="Gill Sans MT"/>
                <a:cs typeface="Gill Sans MT"/>
              </a:rPr>
              <a:t> </a:t>
            </a:r>
            <a:r>
              <a:rPr spc="-42" dirty="0">
                <a:latin typeface="Gill Sans MT"/>
                <a:cs typeface="Gill Sans MT"/>
              </a:rPr>
              <a:t>fix</a:t>
            </a:r>
            <a:r>
              <a:rPr spc="-114" dirty="0">
                <a:latin typeface="Gill Sans MT"/>
                <a:cs typeface="Gill Sans MT"/>
              </a:rPr>
              <a:t> </a:t>
            </a:r>
            <a:r>
              <a:rPr spc="-24" dirty="0">
                <a:latin typeface="Gill Sans MT"/>
                <a:cs typeface="Gill Sans MT"/>
              </a:rPr>
              <a:t>bugs</a:t>
            </a:r>
            <a:endParaRPr>
              <a:latin typeface="Gill Sans MT"/>
              <a:cs typeface="Gill Sans MT"/>
            </a:endParaRPr>
          </a:p>
          <a:p>
            <a:pPr marL="289560" indent="-274320">
              <a:spcBef>
                <a:spcPts val="144"/>
              </a:spcBef>
              <a:buFont typeface="Arial"/>
              <a:buChar char="•"/>
              <a:tabLst>
                <a:tab pos="289560" algn="l"/>
              </a:tabLst>
            </a:pPr>
            <a:r>
              <a:rPr spc="-54" dirty="0">
                <a:latin typeface="Gill Sans MT"/>
                <a:cs typeface="Gill Sans MT"/>
              </a:rPr>
              <a:t>Deliver</a:t>
            </a:r>
            <a:r>
              <a:rPr spc="-137" dirty="0">
                <a:latin typeface="Gill Sans MT"/>
                <a:cs typeface="Gill Sans MT"/>
              </a:rPr>
              <a:t> </a:t>
            </a:r>
            <a:r>
              <a:rPr spc="-48" dirty="0">
                <a:latin typeface="Gill Sans MT"/>
                <a:cs typeface="Gill Sans MT"/>
              </a:rPr>
              <a:t>faster</a:t>
            </a:r>
            <a:r>
              <a:rPr spc="-137" dirty="0">
                <a:latin typeface="Gill Sans MT"/>
                <a:cs typeface="Gill Sans MT"/>
              </a:rPr>
              <a:t> </a:t>
            </a:r>
            <a:r>
              <a:rPr dirty="0">
                <a:latin typeface="Gill Sans MT"/>
                <a:cs typeface="Gill Sans MT"/>
              </a:rPr>
              <a:t>as</a:t>
            </a:r>
            <a:r>
              <a:rPr spc="-137" dirty="0">
                <a:latin typeface="Gill Sans MT"/>
                <a:cs typeface="Gill Sans MT"/>
              </a:rPr>
              <a:t> </a:t>
            </a:r>
            <a:r>
              <a:rPr dirty="0">
                <a:latin typeface="Gill Sans MT"/>
                <a:cs typeface="Gill Sans MT"/>
              </a:rPr>
              <a:t>the</a:t>
            </a:r>
            <a:r>
              <a:rPr spc="-137" dirty="0">
                <a:latin typeface="Gill Sans MT"/>
                <a:cs typeface="Gill Sans MT"/>
              </a:rPr>
              <a:t> </a:t>
            </a:r>
            <a:r>
              <a:rPr dirty="0">
                <a:latin typeface="Gill Sans MT"/>
                <a:cs typeface="Gill Sans MT"/>
              </a:rPr>
              <a:t>code</a:t>
            </a:r>
            <a:r>
              <a:rPr spc="-137" dirty="0">
                <a:latin typeface="Gill Sans MT"/>
                <a:cs typeface="Gill Sans MT"/>
              </a:rPr>
              <a:t> </a:t>
            </a:r>
            <a:r>
              <a:rPr spc="-12" dirty="0">
                <a:latin typeface="Gill Sans MT"/>
                <a:cs typeface="Gill Sans MT"/>
              </a:rPr>
              <a:t>is</a:t>
            </a:r>
            <a:r>
              <a:rPr spc="-137" dirty="0">
                <a:latin typeface="Gill Sans MT"/>
                <a:cs typeface="Gill Sans MT"/>
              </a:rPr>
              <a:t> </a:t>
            </a:r>
            <a:r>
              <a:rPr spc="-12" dirty="0">
                <a:latin typeface="Gill Sans MT"/>
                <a:cs typeface="Gill Sans MT"/>
              </a:rPr>
              <a:t>tested</a:t>
            </a:r>
            <a:endParaRPr>
              <a:latin typeface="Gill Sans MT"/>
              <a:cs typeface="Gill Sans MT"/>
            </a:endParaRPr>
          </a:p>
          <a:p>
            <a:pPr marL="289560" indent="-274320">
              <a:spcBef>
                <a:spcPts val="144"/>
              </a:spcBef>
              <a:buFont typeface="Arial"/>
              <a:buChar char="•"/>
              <a:tabLst>
                <a:tab pos="289560" algn="l"/>
              </a:tabLst>
            </a:pPr>
            <a:r>
              <a:rPr spc="-24" dirty="0">
                <a:latin typeface="Gill Sans MT"/>
                <a:cs typeface="Gill Sans MT"/>
              </a:rPr>
              <a:t>Deploy</a:t>
            </a:r>
            <a:r>
              <a:rPr spc="-162" dirty="0">
                <a:latin typeface="Gill Sans MT"/>
                <a:cs typeface="Gill Sans MT"/>
              </a:rPr>
              <a:t> </a:t>
            </a:r>
            <a:r>
              <a:rPr spc="-12" dirty="0">
                <a:latin typeface="Gill Sans MT"/>
                <a:cs typeface="Gill Sans MT"/>
              </a:rPr>
              <a:t>often</a:t>
            </a:r>
            <a:endParaRPr>
              <a:latin typeface="Gill Sans MT"/>
              <a:cs typeface="Gill Sans MT"/>
            </a:endParaRPr>
          </a:p>
          <a:p>
            <a:pPr marL="289560" indent="-274320">
              <a:spcBef>
                <a:spcPts val="144"/>
              </a:spcBef>
              <a:buFont typeface="Arial"/>
              <a:buChar char="•"/>
              <a:tabLst>
                <a:tab pos="289560" algn="l"/>
              </a:tabLst>
            </a:pPr>
            <a:r>
              <a:rPr spc="-24" dirty="0">
                <a:latin typeface="Gill Sans MT"/>
                <a:cs typeface="Gill Sans MT"/>
              </a:rPr>
              <a:t>Happier</a:t>
            </a:r>
            <a:r>
              <a:rPr spc="-114" dirty="0">
                <a:latin typeface="Gill Sans MT"/>
                <a:cs typeface="Gill Sans MT"/>
              </a:rPr>
              <a:t> </a:t>
            </a:r>
            <a:r>
              <a:rPr spc="-54" dirty="0">
                <a:latin typeface="Gill Sans MT"/>
                <a:cs typeface="Gill Sans MT"/>
              </a:rPr>
              <a:t>developers,</a:t>
            </a:r>
            <a:r>
              <a:rPr spc="-240" dirty="0">
                <a:latin typeface="Gill Sans MT"/>
                <a:cs typeface="Gill Sans MT"/>
              </a:rPr>
              <a:t> </a:t>
            </a:r>
            <a:r>
              <a:rPr dirty="0">
                <a:latin typeface="Gill Sans MT"/>
                <a:cs typeface="Gill Sans MT"/>
              </a:rPr>
              <a:t>as</a:t>
            </a:r>
            <a:r>
              <a:rPr spc="-66" dirty="0">
                <a:latin typeface="Gill Sans MT"/>
                <a:cs typeface="Gill Sans MT"/>
              </a:rPr>
              <a:t> </a:t>
            </a:r>
            <a:r>
              <a:rPr spc="-78" dirty="0">
                <a:latin typeface="Gill Sans MT"/>
                <a:cs typeface="Gill Sans MT"/>
              </a:rPr>
              <a:t>they’re</a:t>
            </a:r>
            <a:r>
              <a:rPr spc="-72" dirty="0">
                <a:latin typeface="Gill Sans MT"/>
                <a:cs typeface="Gill Sans MT"/>
              </a:rPr>
              <a:t> </a:t>
            </a:r>
            <a:r>
              <a:rPr spc="-30" dirty="0">
                <a:latin typeface="Gill Sans MT"/>
                <a:cs typeface="Gill Sans MT"/>
              </a:rPr>
              <a:t>unblocked</a:t>
            </a:r>
            <a:endParaRPr>
              <a:latin typeface="Gill Sans MT"/>
              <a:cs typeface="Gill Sans MT"/>
            </a:endParaRPr>
          </a:p>
        </p:txBody>
      </p:sp>
      <p:grpSp>
        <p:nvGrpSpPr>
          <p:cNvPr id="6" name="object 6"/>
          <p:cNvGrpSpPr/>
          <p:nvPr/>
        </p:nvGrpSpPr>
        <p:grpSpPr>
          <a:xfrm>
            <a:off x="10372586" y="1767164"/>
            <a:ext cx="1519428" cy="1519428"/>
            <a:chOff x="8643822" y="1472637"/>
            <a:chExt cx="1266190" cy="1266190"/>
          </a:xfrm>
        </p:grpSpPr>
        <p:sp>
          <p:nvSpPr>
            <p:cNvPr id="7" name="object 7"/>
            <p:cNvSpPr/>
            <p:nvPr/>
          </p:nvSpPr>
          <p:spPr>
            <a:xfrm>
              <a:off x="8650172" y="1478987"/>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80"/>
                  </a:lnTo>
                  <a:lnTo>
                    <a:pt x="137642" y="1018398"/>
                  </a:lnTo>
                  <a:lnTo>
                    <a:pt x="167607" y="1053071"/>
                  </a:lnTo>
                  <a:lnTo>
                    <a:pt x="199995" y="1085459"/>
                  </a:lnTo>
                  <a:lnTo>
                    <a:pt x="234668" y="1115424"/>
                  </a:lnTo>
                  <a:lnTo>
                    <a:pt x="271486" y="1142826"/>
                  </a:lnTo>
                  <a:lnTo>
                    <a:pt x="310309" y="1167526"/>
                  </a:lnTo>
                  <a:lnTo>
                    <a:pt x="350999" y="1189385"/>
                  </a:lnTo>
                  <a:lnTo>
                    <a:pt x="393416" y="1208263"/>
                  </a:lnTo>
                  <a:lnTo>
                    <a:pt x="437421" y="1224021"/>
                  </a:lnTo>
                  <a:lnTo>
                    <a:pt x="482874" y="1236519"/>
                  </a:lnTo>
                  <a:lnTo>
                    <a:pt x="529637" y="1245619"/>
                  </a:lnTo>
                  <a:lnTo>
                    <a:pt x="577569" y="1251182"/>
                  </a:lnTo>
                  <a:lnTo>
                    <a:pt x="626532" y="1253067"/>
                  </a:lnTo>
                  <a:lnTo>
                    <a:pt x="675496" y="1251182"/>
                  </a:lnTo>
                  <a:lnTo>
                    <a:pt x="723428" y="1245619"/>
                  </a:lnTo>
                  <a:lnTo>
                    <a:pt x="770191" y="1236519"/>
                  </a:lnTo>
                  <a:lnTo>
                    <a:pt x="815644" y="1224021"/>
                  </a:lnTo>
                  <a:lnTo>
                    <a:pt x="859649" y="1208263"/>
                  </a:lnTo>
                  <a:lnTo>
                    <a:pt x="902066" y="1189385"/>
                  </a:lnTo>
                  <a:lnTo>
                    <a:pt x="942756" y="1167526"/>
                  </a:lnTo>
                  <a:lnTo>
                    <a:pt x="981580" y="1142826"/>
                  </a:lnTo>
                  <a:lnTo>
                    <a:pt x="1018398" y="1115424"/>
                  </a:lnTo>
                  <a:lnTo>
                    <a:pt x="1053071" y="1085459"/>
                  </a:lnTo>
                  <a:lnTo>
                    <a:pt x="1085459" y="1053071"/>
                  </a:lnTo>
                  <a:lnTo>
                    <a:pt x="1115424" y="1018398"/>
                  </a:lnTo>
                  <a:lnTo>
                    <a:pt x="1142826" y="981580"/>
                  </a:lnTo>
                  <a:lnTo>
                    <a:pt x="1167526" y="942756"/>
                  </a:lnTo>
                  <a:lnTo>
                    <a:pt x="1189385" y="902066"/>
                  </a:lnTo>
                  <a:lnTo>
                    <a:pt x="1208263" y="859649"/>
                  </a:lnTo>
                  <a:lnTo>
                    <a:pt x="1224021" y="815644"/>
                  </a:lnTo>
                  <a:lnTo>
                    <a:pt x="1236519" y="770191"/>
                  </a:lnTo>
                  <a:lnTo>
                    <a:pt x="1245619" y="723428"/>
                  </a:lnTo>
                  <a:lnTo>
                    <a:pt x="1251182" y="675496"/>
                  </a:lnTo>
                  <a:lnTo>
                    <a:pt x="1253067" y="626532"/>
                  </a:lnTo>
                  <a:lnTo>
                    <a:pt x="1251182" y="577569"/>
                  </a:lnTo>
                  <a:lnTo>
                    <a:pt x="1245619" y="529637"/>
                  </a:lnTo>
                  <a:lnTo>
                    <a:pt x="1236519" y="482874"/>
                  </a:lnTo>
                  <a:lnTo>
                    <a:pt x="1224021" y="437421"/>
                  </a:lnTo>
                  <a:lnTo>
                    <a:pt x="1208263" y="393416"/>
                  </a:lnTo>
                  <a:lnTo>
                    <a:pt x="1189385" y="350999"/>
                  </a:lnTo>
                  <a:lnTo>
                    <a:pt x="1167526" y="310309"/>
                  </a:lnTo>
                  <a:lnTo>
                    <a:pt x="1142826" y="271486"/>
                  </a:lnTo>
                  <a:lnTo>
                    <a:pt x="1115424" y="234668"/>
                  </a:lnTo>
                  <a:lnTo>
                    <a:pt x="1085459" y="199995"/>
                  </a:lnTo>
                  <a:lnTo>
                    <a:pt x="1053071" y="167607"/>
                  </a:lnTo>
                  <a:lnTo>
                    <a:pt x="1018398" y="137642"/>
                  </a:lnTo>
                  <a:lnTo>
                    <a:pt x="981580" y="110240"/>
                  </a:lnTo>
                  <a:lnTo>
                    <a:pt x="942756"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p>
          </p:txBody>
        </p:sp>
        <p:sp>
          <p:nvSpPr>
            <p:cNvPr id="8" name="object 8"/>
            <p:cNvSpPr/>
            <p:nvPr/>
          </p:nvSpPr>
          <p:spPr>
            <a:xfrm>
              <a:off x="9010719" y="1852876"/>
              <a:ext cx="532130" cy="130810"/>
            </a:xfrm>
            <a:custGeom>
              <a:avLst/>
              <a:gdLst/>
              <a:ahLst/>
              <a:cxnLst/>
              <a:rect l="l" t="t" r="r" b="b"/>
              <a:pathLst>
                <a:path w="532129" h="130810">
                  <a:moveTo>
                    <a:pt x="65264" y="0"/>
                  </a:moveTo>
                  <a:lnTo>
                    <a:pt x="39859" y="5128"/>
                  </a:lnTo>
                  <a:lnTo>
                    <a:pt x="19115" y="19115"/>
                  </a:lnTo>
                  <a:lnTo>
                    <a:pt x="5128" y="39860"/>
                  </a:lnTo>
                  <a:lnTo>
                    <a:pt x="0" y="65264"/>
                  </a:lnTo>
                  <a:lnTo>
                    <a:pt x="5128" y="90667"/>
                  </a:lnTo>
                  <a:lnTo>
                    <a:pt x="19115" y="111412"/>
                  </a:lnTo>
                  <a:lnTo>
                    <a:pt x="39859" y="125399"/>
                  </a:lnTo>
                  <a:lnTo>
                    <a:pt x="65264" y="130528"/>
                  </a:lnTo>
                  <a:lnTo>
                    <a:pt x="90667" y="125399"/>
                  </a:lnTo>
                  <a:lnTo>
                    <a:pt x="111411" y="111412"/>
                  </a:lnTo>
                  <a:lnTo>
                    <a:pt x="125398" y="90667"/>
                  </a:lnTo>
                  <a:lnTo>
                    <a:pt x="130526" y="65264"/>
                  </a:lnTo>
                  <a:lnTo>
                    <a:pt x="125398" y="39860"/>
                  </a:lnTo>
                  <a:lnTo>
                    <a:pt x="111411" y="19115"/>
                  </a:lnTo>
                  <a:lnTo>
                    <a:pt x="90667" y="5128"/>
                  </a:lnTo>
                  <a:lnTo>
                    <a:pt x="65264" y="0"/>
                  </a:lnTo>
                  <a:close/>
                </a:path>
                <a:path w="532129" h="130810">
                  <a:moveTo>
                    <a:pt x="466707" y="0"/>
                  </a:moveTo>
                  <a:lnTo>
                    <a:pt x="441303" y="5128"/>
                  </a:lnTo>
                  <a:lnTo>
                    <a:pt x="420559" y="19115"/>
                  </a:lnTo>
                  <a:lnTo>
                    <a:pt x="406573" y="39860"/>
                  </a:lnTo>
                  <a:lnTo>
                    <a:pt x="401444" y="65264"/>
                  </a:lnTo>
                  <a:lnTo>
                    <a:pt x="406573" y="90667"/>
                  </a:lnTo>
                  <a:lnTo>
                    <a:pt x="420559" y="111412"/>
                  </a:lnTo>
                  <a:lnTo>
                    <a:pt x="441303" y="125399"/>
                  </a:lnTo>
                  <a:lnTo>
                    <a:pt x="466707" y="130528"/>
                  </a:lnTo>
                  <a:lnTo>
                    <a:pt x="492111" y="125399"/>
                  </a:lnTo>
                  <a:lnTo>
                    <a:pt x="512856" y="111412"/>
                  </a:lnTo>
                  <a:lnTo>
                    <a:pt x="526842" y="90667"/>
                  </a:lnTo>
                  <a:lnTo>
                    <a:pt x="531971" y="65264"/>
                  </a:lnTo>
                  <a:lnTo>
                    <a:pt x="526842" y="39860"/>
                  </a:lnTo>
                  <a:lnTo>
                    <a:pt x="512856" y="19115"/>
                  </a:lnTo>
                  <a:lnTo>
                    <a:pt x="492111" y="5128"/>
                  </a:lnTo>
                  <a:lnTo>
                    <a:pt x="466707" y="0"/>
                  </a:lnTo>
                  <a:close/>
                </a:path>
              </a:pathLst>
            </a:custGeom>
            <a:solidFill>
              <a:srgbClr val="CD9A00"/>
            </a:solidFill>
          </p:spPr>
          <p:txBody>
            <a:bodyPr wrap="square" lIns="0" tIns="0" rIns="0" bIns="0" rtlCol="0"/>
            <a:lstStyle/>
            <a:p>
              <a:endParaRPr sz="3456"/>
            </a:p>
          </p:txBody>
        </p:sp>
        <p:pic>
          <p:nvPicPr>
            <p:cNvPr id="9" name="object 9"/>
            <p:cNvPicPr/>
            <p:nvPr/>
          </p:nvPicPr>
          <p:blipFill>
            <a:blip r:embed="rId2" cstate="print"/>
            <a:stretch>
              <a:fillRect/>
            </a:stretch>
          </p:blipFill>
          <p:spPr>
            <a:xfrm>
              <a:off x="9004369" y="1846526"/>
              <a:ext cx="143227" cy="143227"/>
            </a:xfrm>
            <a:prstGeom prst="rect">
              <a:avLst/>
            </a:prstGeom>
          </p:spPr>
        </p:pic>
        <p:pic>
          <p:nvPicPr>
            <p:cNvPr id="10" name="object 10"/>
            <p:cNvPicPr/>
            <p:nvPr/>
          </p:nvPicPr>
          <p:blipFill>
            <a:blip r:embed="rId2" cstate="print"/>
            <a:stretch>
              <a:fillRect/>
            </a:stretch>
          </p:blipFill>
          <p:spPr>
            <a:xfrm>
              <a:off x="9405813" y="1846526"/>
              <a:ext cx="143227" cy="143227"/>
            </a:xfrm>
            <a:prstGeom prst="rect">
              <a:avLst/>
            </a:prstGeom>
          </p:spPr>
        </p:pic>
        <p:sp>
          <p:nvSpPr>
            <p:cNvPr id="11" name="object 11"/>
            <p:cNvSpPr/>
            <p:nvPr/>
          </p:nvSpPr>
          <p:spPr>
            <a:xfrm>
              <a:off x="8650172" y="1478987"/>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p>
          </p:txBody>
        </p:sp>
      </p:grpSp>
      <p:sp>
        <p:nvSpPr>
          <p:cNvPr id="12" name="object 12"/>
          <p:cNvSpPr txBox="1"/>
          <p:nvPr/>
        </p:nvSpPr>
        <p:spPr>
          <a:xfrm>
            <a:off x="12029440" y="4511040"/>
            <a:ext cx="1808988" cy="995144"/>
          </a:xfrm>
          <a:prstGeom prst="rect">
            <a:avLst/>
          </a:prstGeom>
          <a:solidFill>
            <a:srgbClr val="5091D0"/>
          </a:solidFill>
          <a:ln w="12700">
            <a:solidFill>
              <a:srgbClr val="386998"/>
            </a:solidFill>
          </a:ln>
        </p:spPr>
        <p:txBody>
          <a:bodyPr vert="horz" wrap="square" lIns="0" tIns="3048" rIns="0" bIns="0" rtlCol="0">
            <a:spAutoFit/>
          </a:bodyPr>
          <a:lstStyle/>
          <a:p>
            <a:pPr>
              <a:spcBef>
                <a:spcPts val="24"/>
              </a:spcBef>
            </a:pPr>
            <a:endParaRPr sz="2280">
              <a:latin typeface="Times New Roman"/>
              <a:cs typeface="Times New Roman"/>
            </a:endParaRPr>
          </a:p>
          <a:p>
            <a:pPr marL="307085" marR="297180" indent="310134">
              <a:lnSpc>
                <a:spcPts val="2508"/>
              </a:lnSpc>
            </a:pPr>
            <a:r>
              <a:rPr sz="2160" spc="-24" dirty="0">
                <a:latin typeface="Calibri"/>
                <a:cs typeface="Calibri"/>
              </a:rPr>
              <a:t>Code </a:t>
            </a:r>
            <a:r>
              <a:rPr sz="2160" spc="-12" dirty="0">
                <a:latin typeface="Calibri"/>
                <a:cs typeface="Calibri"/>
              </a:rPr>
              <a:t>Repository</a:t>
            </a:r>
            <a:endParaRPr sz="2160">
              <a:latin typeface="Calibri"/>
              <a:cs typeface="Calibri"/>
            </a:endParaRPr>
          </a:p>
        </p:txBody>
      </p:sp>
      <p:sp>
        <p:nvSpPr>
          <p:cNvPr id="13" name="object 13"/>
          <p:cNvSpPr txBox="1"/>
          <p:nvPr/>
        </p:nvSpPr>
        <p:spPr>
          <a:xfrm>
            <a:off x="8351518" y="4511041"/>
            <a:ext cx="1808988" cy="839461"/>
          </a:xfrm>
          <a:prstGeom prst="rect">
            <a:avLst/>
          </a:prstGeom>
          <a:solidFill>
            <a:srgbClr val="F69802"/>
          </a:solidFill>
          <a:ln w="12700">
            <a:solidFill>
              <a:srgbClr val="B56E01"/>
            </a:solidFill>
          </a:ln>
        </p:spPr>
        <p:txBody>
          <a:bodyPr vert="horz" wrap="square" lIns="0" tIns="8382" rIns="0" bIns="0" rtlCol="0">
            <a:spAutoFit/>
          </a:bodyPr>
          <a:lstStyle/>
          <a:p>
            <a:pPr>
              <a:spcBef>
                <a:spcPts val="66"/>
              </a:spcBef>
            </a:pPr>
            <a:endParaRPr sz="3240">
              <a:latin typeface="Times New Roman"/>
              <a:cs typeface="Times New Roman"/>
            </a:endParaRPr>
          </a:p>
          <a:p>
            <a:pPr marL="233172"/>
            <a:r>
              <a:rPr sz="2160" dirty="0">
                <a:latin typeface="Calibri"/>
                <a:cs typeface="Calibri"/>
              </a:rPr>
              <a:t>Build</a:t>
            </a:r>
            <a:r>
              <a:rPr sz="2160" spc="12" dirty="0">
                <a:latin typeface="Calibri"/>
                <a:cs typeface="Calibri"/>
              </a:rPr>
              <a:t> </a:t>
            </a:r>
            <a:r>
              <a:rPr sz="2160" spc="-12" dirty="0">
                <a:latin typeface="Calibri"/>
                <a:cs typeface="Calibri"/>
              </a:rPr>
              <a:t>Server</a:t>
            </a:r>
            <a:endParaRPr sz="2160">
              <a:latin typeface="Calibri"/>
              <a:cs typeface="Calibri"/>
            </a:endParaRPr>
          </a:p>
        </p:txBody>
      </p:sp>
      <p:sp>
        <p:nvSpPr>
          <p:cNvPr id="14" name="object 14"/>
          <p:cNvSpPr/>
          <p:nvPr/>
        </p:nvSpPr>
        <p:spPr>
          <a:xfrm>
            <a:off x="11660810" y="3055747"/>
            <a:ext cx="1273302" cy="1455420"/>
          </a:xfrm>
          <a:custGeom>
            <a:avLst/>
            <a:gdLst/>
            <a:ahLst/>
            <a:cxnLst/>
            <a:rect l="l" t="t" r="r" b="b"/>
            <a:pathLst>
              <a:path w="1061084" h="1212850">
                <a:moveTo>
                  <a:pt x="1008183" y="1157463"/>
                </a:moveTo>
                <a:lnTo>
                  <a:pt x="981889" y="1180449"/>
                </a:lnTo>
                <a:lnTo>
                  <a:pt x="1060725" y="1212743"/>
                </a:lnTo>
                <a:lnTo>
                  <a:pt x="1048821" y="1167023"/>
                </a:lnTo>
                <a:lnTo>
                  <a:pt x="1016541" y="1167023"/>
                </a:lnTo>
                <a:lnTo>
                  <a:pt x="1008183" y="1157463"/>
                </a:lnTo>
                <a:close/>
              </a:path>
              <a:path w="1061084" h="1212850">
                <a:moveTo>
                  <a:pt x="1012963" y="1153284"/>
                </a:moveTo>
                <a:lnTo>
                  <a:pt x="1008183" y="1157463"/>
                </a:lnTo>
                <a:lnTo>
                  <a:pt x="1016541" y="1167023"/>
                </a:lnTo>
                <a:lnTo>
                  <a:pt x="1021321" y="1162845"/>
                </a:lnTo>
                <a:lnTo>
                  <a:pt x="1012963" y="1153284"/>
                </a:lnTo>
                <a:close/>
              </a:path>
              <a:path w="1061084" h="1212850">
                <a:moveTo>
                  <a:pt x="1039258" y="1130297"/>
                </a:moveTo>
                <a:lnTo>
                  <a:pt x="1012963" y="1153284"/>
                </a:lnTo>
                <a:lnTo>
                  <a:pt x="1021321" y="1162845"/>
                </a:lnTo>
                <a:lnTo>
                  <a:pt x="1016541" y="1167023"/>
                </a:lnTo>
                <a:lnTo>
                  <a:pt x="1048821" y="1167023"/>
                </a:lnTo>
                <a:lnTo>
                  <a:pt x="1039258" y="1130297"/>
                </a:lnTo>
                <a:close/>
              </a:path>
              <a:path w="1061084" h="1212850">
                <a:moveTo>
                  <a:pt x="4780" y="0"/>
                </a:moveTo>
                <a:lnTo>
                  <a:pt x="0" y="4179"/>
                </a:lnTo>
                <a:lnTo>
                  <a:pt x="1008183" y="1157463"/>
                </a:lnTo>
                <a:lnTo>
                  <a:pt x="1012963" y="1153284"/>
                </a:lnTo>
                <a:lnTo>
                  <a:pt x="4780" y="0"/>
                </a:lnTo>
                <a:close/>
              </a:path>
            </a:pathLst>
          </a:custGeom>
          <a:solidFill>
            <a:srgbClr val="444949"/>
          </a:solidFill>
        </p:spPr>
        <p:txBody>
          <a:bodyPr wrap="square" lIns="0" tIns="0" rIns="0" bIns="0" rtlCol="0"/>
          <a:lstStyle/>
          <a:p>
            <a:endParaRPr sz="3456"/>
          </a:p>
        </p:txBody>
      </p:sp>
      <p:sp>
        <p:nvSpPr>
          <p:cNvPr id="15" name="object 15"/>
          <p:cNvSpPr txBox="1"/>
          <p:nvPr/>
        </p:nvSpPr>
        <p:spPr>
          <a:xfrm>
            <a:off x="12675463" y="326562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Push </a:t>
            </a:r>
            <a:r>
              <a:rPr sz="2160" spc="-24" dirty="0">
                <a:latin typeface="Calibri"/>
                <a:cs typeface="Calibri"/>
              </a:rPr>
              <a:t>code </a:t>
            </a:r>
            <a:r>
              <a:rPr sz="2160" spc="-12" dirty="0">
                <a:latin typeface="Calibri"/>
                <a:cs typeface="Calibri"/>
              </a:rPr>
              <a:t>often</a:t>
            </a:r>
            <a:endParaRPr sz="2160">
              <a:latin typeface="Calibri"/>
              <a:cs typeface="Calibri"/>
            </a:endParaRPr>
          </a:p>
        </p:txBody>
      </p:sp>
      <p:sp>
        <p:nvSpPr>
          <p:cNvPr id="16" name="object 16"/>
          <p:cNvSpPr/>
          <p:nvPr/>
        </p:nvSpPr>
        <p:spPr>
          <a:xfrm>
            <a:off x="10159999" y="5298442"/>
            <a:ext cx="1869948" cy="91440"/>
          </a:xfrm>
          <a:custGeom>
            <a:avLst/>
            <a:gdLst/>
            <a:ahLst/>
            <a:cxnLst/>
            <a:rect l="l" t="t" r="r" b="b"/>
            <a:pathLst>
              <a:path w="1558290" h="76200">
                <a:moveTo>
                  <a:pt x="76200" y="0"/>
                </a:moveTo>
                <a:lnTo>
                  <a:pt x="0" y="38100"/>
                </a:lnTo>
                <a:lnTo>
                  <a:pt x="76200" y="76200"/>
                </a:lnTo>
                <a:lnTo>
                  <a:pt x="76200" y="41275"/>
                </a:lnTo>
                <a:lnTo>
                  <a:pt x="63500" y="41275"/>
                </a:lnTo>
                <a:lnTo>
                  <a:pt x="63500" y="34925"/>
                </a:lnTo>
                <a:lnTo>
                  <a:pt x="76200" y="34924"/>
                </a:lnTo>
                <a:lnTo>
                  <a:pt x="76200" y="0"/>
                </a:lnTo>
                <a:close/>
              </a:path>
              <a:path w="1558290" h="76200">
                <a:moveTo>
                  <a:pt x="76200" y="34924"/>
                </a:moveTo>
                <a:lnTo>
                  <a:pt x="63500" y="34925"/>
                </a:lnTo>
                <a:lnTo>
                  <a:pt x="63500" y="41275"/>
                </a:lnTo>
                <a:lnTo>
                  <a:pt x="76200" y="41274"/>
                </a:lnTo>
                <a:lnTo>
                  <a:pt x="76200" y="34924"/>
                </a:lnTo>
                <a:close/>
              </a:path>
              <a:path w="1558290" h="76200">
                <a:moveTo>
                  <a:pt x="76200" y="41274"/>
                </a:moveTo>
                <a:lnTo>
                  <a:pt x="63500" y="41275"/>
                </a:lnTo>
                <a:lnTo>
                  <a:pt x="76200" y="41275"/>
                </a:lnTo>
                <a:close/>
              </a:path>
              <a:path w="1558290" h="76200">
                <a:moveTo>
                  <a:pt x="1557867" y="34923"/>
                </a:moveTo>
                <a:lnTo>
                  <a:pt x="76200" y="34924"/>
                </a:lnTo>
                <a:lnTo>
                  <a:pt x="76200" y="41274"/>
                </a:lnTo>
                <a:lnTo>
                  <a:pt x="1557867" y="41273"/>
                </a:lnTo>
                <a:lnTo>
                  <a:pt x="1557867" y="34923"/>
                </a:lnTo>
                <a:close/>
              </a:path>
            </a:pathLst>
          </a:custGeom>
          <a:solidFill>
            <a:srgbClr val="444949"/>
          </a:solidFill>
        </p:spPr>
        <p:txBody>
          <a:bodyPr wrap="square" lIns="0" tIns="0" rIns="0" bIns="0" rtlCol="0"/>
          <a:lstStyle/>
          <a:p>
            <a:endParaRPr sz="3456"/>
          </a:p>
        </p:txBody>
      </p:sp>
      <p:sp>
        <p:nvSpPr>
          <p:cNvPr id="17" name="object 17"/>
          <p:cNvSpPr txBox="1"/>
          <p:nvPr/>
        </p:nvSpPr>
        <p:spPr>
          <a:xfrm>
            <a:off x="10425498" y="5408980"/>
            <a:ext cx="132435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Get</a:t>
            </a:r>
            <a:r>
              <a:rPr sz="2160" spc="-12" dirty="0">
                <a:latin typeface="Calibri"/>
                <a:cs typeface="Calibri"/>
              </a:rPr>
              <a:t> </a:t>
            </a:r>
            <a:r>
              <a:rPr sz="2160" spc="-24" dirty="0">
                <a:latin typeface="Calibri"/>
                <a:cs typeface="Calibri"/>
              </a:rPr>
              <a:t>code </a:t>
            </a:r>
            <a:r>
              <a:rPr sz="2160" dirty="0">
                <a:latin typeface="Calibri"/>
                <a:cs typeface="Calibri"/>
              </a:rPr>
              <a:t>build</a:t>
            </a:r>
            <a:r>
              <a:rPr sz="2160" spc="-12" dirty="0">
                <a:latin typeface="Calibri"/>
                <a:cs typeface="Calibri"/>
              </a:rPr>
              <a:t> </a:t>
            </a:r>
            <a:r>
              <a:rPr sz="2160" dirty="0">
                <a:latin typeface="Calibri"/>
                <a:cs typeface="Calibri"/>
              </a:rPr>
              <a:t>&amp;</a:t>
            </a:r>
            <a:r>
              <a:rPr sz="2160" spc="-6" dirty="0">
                <a:latin typeface="Calibri"/>
                <a:cs typeface="Calibri"/>
              </a:rPr>
              <a:t> </a:t>
            </a:r>
            <a:r>
              <a:rPr sz="2160" spc="-24" dirty="0">
                <a:latin typeface="Calibri"/>
                <a:cs typeface="Calibri"/>
              </a:rPr>
              <a:t>test</a:t>
            </a:r>
            <a:endParaRPr sz="2160">
              <a:latin typeface="Calibri"/>
              <a:cs typeface="Calibri"/>
            </a:endParaRPr>
          </a:p>
        </p:txBody>
      </p:sp>
      <p:sp>
        <p:nvSpPr>
          <p:cNvPr id="18" name="object 18"/>
          <p:cNvSpPr/>
          <p:nvPr/>
        </p:nvSpPr>
        <p:spPr>
          <a:xfrm>
            <a:off x="9252963" y="3058256"/>
            <a:ext cx="1347978" cy="1455420"/>
          </a:xfrm>
          <a:custGeom>
            <a:avLst/>
            <a:gdLst/>
            <a:ahLst/>
            <a:cxnLst/>
            <a:rect l="l" t="t" r="r" b="b"/>
            <a:pathLst>
              <a:path w="1123315" h="1212850">
                <a:moveTo>
                  <a:pt x="1068786" y="53765"/>
                </a:moveTo>
                <a:lnTo>
                  <a:pt x="0" y="1208496"/>
                </a:lnTo>
                <a:lnTo>
                  <a:pt x="4660" y="1212809"/>
                </a:lnTo>
                <a:lnTo>
                  <a:pt x="1073447" y="58078"/>
                </a:lnTo>
                <a:lnTo>
                  <a:pt x="1068786" y="53765"/>
                </a:lnTo>
                <a:close/>
              </a:path>
              <a:path w="1123315" h="1212850">
                <a:moveTo>
                  <a:pt x="1109946" y="44444"/>
                </a:moveTo>
                <a:lnTo>
                  <a:pt x="1077413" y="44444"/>
                </a:lnTo>
                <a:lnTo>
                  <a:pt x="1082073" y="48759"/>
                </a:lnTo>
                <a:lnTo>
                  <a:pt x="1073447" y="58078"/>
                </a:lnTo>
                <a:lnTo>
                  <a:pt x="1099078" y="81801"/>
                </a:lnTo>
                <a:lnTo>
                  <a:pt x="1109946" y="44444"/>
                </a:lnTo>
                <a:close/>
              </a:path>
              <a:path w="1123315" h="1212850">
                <a:moveTo>
                  <a:pt x="1077413" y="44444"/>
                </a:moveTo>
                <a:lnTo>
                  <a:pt x="1068786" y="53765"/>
                </a:lnTo>
                <a:lnTo>
                  <a:pt x="1073447" y="58078"/>
                </a:lnTo>
                <a:lnTo>
                  <a:pt x="1082073" y="48759"/>
                </a:lnTo>
                <a:lnTo>
                  <a:pt x="1077413" y="44444"/>
                </a:lnTo>
                <a:close/>
              </a:path>
              <a:path w="1123315" h="1212850">
                <a:moveTo>
                  <a:pt x="1122876" y="0"/>
                </a:moveTo>
                <a:lnTo>
                  <a:pt x="1043155" y="30041"/>
                </a:lnTo>
                <a:lnTo>
                  <a:pt x="1068786" y="53765"/>
                </a:lnTo>
                <a:lnTo>
                  <a:pt x="1077413" y="44444"/>
                </a:lnTo>
                <a:lnTo>
                  <a:pt x="1109946" y="44444"/>
                </a:lnTo>
                <a:lnTo>
                  <a:pt x="1122876" y="0"/>
                </a:lnTo>
                <a:close/>
              </a:path>
            </a:pathLst>
          </a:custGeom>
          <a:solidFill>
            <a:srgbClr val="444949"/>
          </a:solidFill>
        </p:spPr>
        <p:txBody>
          <a:bodyPr wrap="square" lIns="0" tIns="0" rIns="0" bIns="0" rtlCol="0"/>
          <a:lstStyle/>
          <a:p>
            <a:endParaRPr sz="3456"/>
          </a:p>
        </p:txBody>
      </p:sp>
      <p:sp>
        <p:nvSpPr>
          <p:cNvPr id="19" name="object 19"/>
          <p:cNvSpPr txBox="1"/>
          <p:nvPr/>
        </p:nvSpPr>
        <p:spPr>
          <a:xfrm>
            <a:off x="8086653" y="3119322"/>
            <a:ext cx="1686306" cy="675826"/>
          </a:xfrm>
          <a:prstGeom prst="rect">
            <a:avLst/>
          </a:prstGeom>
        </p:spPr>
        <p:txBody>
          <a:bodyPr vert="horz" wrap="square" lIns="0" tIns="34290" rIns="0" bIns="0" rtlCol="0">
            <a:spAutoFit/>
          </a:bodyPr>
          <a:lstStyle/>
          <a:p>
            <a:pPr marL="15240" marR="6096">
              <a:lnSpc>
                <a:spcPts val="2508"/>
              </a:lnSpc>
              <a:spcBef>
                <a:spcPts val="270"/>
              </a:spcBef>
            </a:pPr>
            <a:r>
              <a:rPr sz="2160" spc="-30" dirty="0">
                <a:latin typeface="Calibri"/>
                <a:cs typeface="Calibri"/>
              </a:rPr>
              <a:t>Tell</a:t>
            </a:r>
            <a:r>
              <a:rPr sz="2160" spc="-78" dirty="0">
                <a:latin typeface="Calibri"/>
                <a:cs typeface="Calibri"/>
              </a:rPr>
              <a:t> </a:t>
            </a:r>
            <a:r>
              <a:rPr sz="2160" spc="-12" dirty="0">
                <a:latin typeface="Calibri"/>
                <a:cs typeface="Calibri"/>
              </a:rPr>
              <a:t>developer </a:t>
            </a:r>
            <a:r>
              <a:rPr sz="2160" dirty="0">
                <a:latin typeface="Calibri"/>
                <a:cs typeface="Calibri"/>
              </a:rPr>
              <a:t>results</a:t>
            </a:r>
            <a:r>
              <a:rPr sz="2160" spc="-24" dirty="0">
                <a:latin typeface="Calibri"/>
                <a:cs typeface="Calibri"/>
              </a:rPr>
              <a:t> </a:t>
            </a:r>
            <a:r>
              <a:rPr sz="2160" dirty="0">
                <a:latin typeface="Calibri"/>
                <a:cs typeface="Calibri"/>
              </a:rPr>
              <a:t>of</a:t>
            </a:r>
            <a:r>
              <a:rPr sz="2160" spc="-18" dirty="0">
                <a:latin typeface="Calibri"/>
                <a:cs typeface="Calibri"/>
              </a:rPr>
              <a:t> </a:t>
            </a:r>
            <a:r>
              <a:rPr sz="2160" spc="-12" dirty="0">
                <a:latin typeface="Calibri"/>
                <a:cs typeface="Calibri"/>
              </a:rPr>
              <a:t>build</a:t>
            </a:r>
            <a:endParaRPr sz="216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84" dirty="0">
                <a:solidFill>
                  <a:schemeClr val="tx1"/>
                </a:solidFill>
              </a:rPr>
              <a:t>Continuous</a:t>
            </a:r>
            <a:r>
              <a:rPr spc="-252" dirty="0">
                <a:solidFill>
                  <a:schemeClr val="tx1"/>
                </a:solidFill>
              </a:rPr>
              <a:t> </a:t>
            </a:r>
            <a:r>
              <a:rPr spc="-66" dirty="0">
                <a:solidFill>
                  <a:schemeClr val="tx1"/>
                </a:solidFill>
              </a:rPr>
              <a:t>Delivery</a:t>
            </a:r>
          </a:p>
        </p:txBody>
      </p:sp>
      <p:sp>
        <p:nvSpPr>
          <p:cNvPr id="5" name="object 5"/>
          <p:cNvSpPr txBox="1"/>
          <p:nvPr/>
        </p:nvSpPr>
        <p:spPr>
          <a:xfrm>
            <a:off x="1100327" y="1669694"/>
            <a:ext cx="7005066" cy="4053354"/>
          </a:xfrm>
          <a:prstGeom prst="rect">
            <a:avLst/>
          </a:prstGeom>
        </p:spPr>
        <p:txBody>
          <a:bodyPr vert="horz" wrap="square" lIns="0" tIns="109728" rIns="0" bIns="0" rtlCol="0">
            <a:spAutoFit/>
          </a:bodyPr>
          <a:lstStyle/>
          <a:p>
            <a:pPr marL="289560" marR="336042" indent="-274320">
              <a:lnSpc>
                <a:spcPct val="80000"/>
              </a:lnSpc>
              <a:spcBef>
                <a:spcPts val="864"/>
              </a:spcBef>
              <a:buFont typeface="Arial"/>
              <a:buChar char="•"/>
              <a:tabLst>
                <a:tab pos="289560" algn="l"/>
              </a:tabLst>
            </a:pPr>
            <a:r>
              <a:rPr sz="3120" spc="-42" dirty="0">
                <a:latin typeface="Gill Sans MT"/>
                <a:cs typeface="Gill Sans MT"/>
              </a:rPr>
              <a:t>Ensure</a:t>
            </a:r>
            <a:r>
              <a:rPr sz="3120" spc="-120" dirty="0">
                <a:latin typeface="Gill Sans MT"/>
                <a:cs typeface="Gill Sans MT"/>
              </a:rPr>
              <a:t> </a:t>
            </a:r>
            <a:r>
              <a:rPr sz="3120" spc="-24" dirty="0">
                <a:latin typeface="Gill Sans MT"/>
                <a:cs typeface="Gill Sans MT"/>
              </a:rPr>
              <a:t>that</a:t>
            </a:r>
            <a:r>
              <a:rPr sz="3120" spc="-114" dirty="0">
                <a:latin typeface="Gill Sans MT"/>
                <a:cs typeface="Gill Sans MT"/>
              </a:rPr>
              <a:t> </a:t>
            </a:r>
            <a:r>
              <a:rPr sz="3120" dirty="0">
                <a:latin typeface="Gill Sans MT"/>
                <a:cs typeface="Gill Sans MT"/>
              </a:rPr>
              <a:t>the</a:t>
            </a:r>
            <a:r>
              <a:rPr sz="3120" spc="-114" dirty="0">
                <a:latin typeface="Gill Sans MT"/>
                <a:cs typeface="Gill Sans MT"/>
              </a:rPr>
              <a:t> </a:t>
            </a:r>
            <a:r>
              <a:rPr sz="3120" spc="-48" dirty="0">
                <a:latin typeface="Gill Sans MT"/>
                <a:cs typeface="Gill Sans MT"/>
              </a:rPr>
              <a:t>software</a:t>
            </a:r>
            <a:r>
              <a:rPr sz="3120" spc="-114" dirty="0">
                <a:latin typeface="Gill Sans MT"/>
                <a:cs typeface="Gill Sans MT"/>
              </a:rPr>
              <a:t> </a:t>
            </a:r>
            <a:r>
              <a:rPr sz="3120" dirty="0">
                <a:latin typeface="Gill Sans MT"/>
                <a:cs typeface="Gill Sans MT"/>
              </a:rPr>
              <a:t>can</a:t>
            </a:r>
            <a:r>
              <a:rPr sz="3120" spc="-120" dirty="0">
                <a:latin typeface="Gill Sans MT"/>
                <a:cs typeface="Gill Sans MT"/>
              </a:rPr>
              <a:t> </a:t>
            </a:r>
            <a:r>
              <a:rPr sz="3120" dirty="0">
                <a:latin typeface="Gill Sans MT"/>
                <a:cs typeface="Gill Sans MT"/>
              </a:rPr>
              <a:t>be</a:t>
            </a:r>
            <a:r>
              <a:rPr sz="3120" spc="-114" dirty="0">
                <a:latin typeface="Gill Sans MT"/>
                <a:cs typeface="Gill Sans MT"/>
              </a:rPr>
              <a:t> </a:t>
            </a:r>
            <a:r>
              <a:rPr sz="3120" spc="-36" dirty="0">
                <a:latin typeface="Gill Sans MT"/>
                <a:cs typeface="Gill Sans MT"/>
              </a:rPr>
              <a:t>released </a:t>
            </a:r>
            <a:r>
              <a:rPr sz="3120" spc="-66" dirty="0">
                <a:latin typeface="Gill Sans MT"/>
                <a:cs typeface="Gill Sans MT"/>
              </a:rPr>
              <a:t>reliably</a:t>
            </a:r>
            <a:r>
              <a:rPr sz="3120" spc="-156" dirty="0">
                <a:latin typeface="Gill Sans MT"/>
                <a:cs typeface="Gill Sans MT"/>
              </a:rPr>
              <a:t> </a:t>
            </a:r>
            <a:r>
              <a:rPr sz="3120" spc="-30" dirty="0">
                <a:latin typeface="Gill Sans MT"/>
                <a:cs typeface="Gill Sans MT"/>
              </a:rPr>
              <a:t>whenever</a:t>
            </a:r>
            <a:r>
              <a:rPr sz="3120" spc="-162" dirty="0">
                <a:latin typeface="Gill Sans MT"/>
                <a:cs typeface="Gill Sans MT"/>
              </a:rPr>
              <a:t> </a:t>
            </a:r>
            <a:r>
              <a:rPr sz="3120" spc="-12" dirty="0">
                <a:latin typeface="Gill Sans MT"/>
                <a:cs typeface="Gill Sans MT"/>
              </a:rPr>
              <a:t>needed.</a:t>
            </a:r>
            <a:endParaRPr sz="3120">
              <a:latin typeface="Gill Sans MT"/>
              <a:cs typeface="Gill Sans MT"/>
            </a:endParaRPr>
          </a:p>
          <a:p>
            <a:pPr marL="289560" marR="553211" indent="-274320">
              <a:lnSpc>
                <a:spcPct val="80000"/>
              </a:lnSpc>
              <a:spcBef>
                <a:spcPts val="1212"/>
              </a:spcBef>
              <a:buFont typeface="Arial"/>
              <a:buChar char="•"/>
              <a:tabLst>
                <a:tab pos="289560" algn="l"/>
              </a:tabLst>
            </a:pPr>
            <a:r>
              <a:rPr sz="3120" spc="-54" dirty="0">
                <a:latin typeface="Gill Sans MT"/>
                <a:cs typeface="Gill Sans MT"/>
              </a:rPr>
              <a:t>Ensures</a:t>
            </a:r>
            <a:r>
              <a:rPr sz="3120" spc="-132" dirty="0">
                <a:latin typeface="Gill Sans MT"/>
                <a:cs typeface="Gill Sans MT"/>
              </a:rPr>
              <a:t> </a:t>
            </a:r>
            <a:r>
              <a:rPr sz="3120" spc="-36" dirty="0">
                <a:latin typeface="Gill Sans MT"/>
                <a:cs typeface="Gill Sans MT"/>
              </a:rPr>
              <a:t>deployments</a:t>
            </a:r>
            <a:r>
              <a:rPr sz="3120" spc="-126" dirty="0">
                <a:latin typeface="Gill Sans MT"/>
                <a:cs typeface="Gill Sans MT"/>
              </a:rPr>
              <a:t> </a:t>
            </a:r>
            <a:r>
              <a:rPr sz="3120" dirty="0">
                <a:latin typeface="Gill Sans MT"/>
                <a:cs typeface="Gill Sans MT"/>
              </a:rPr>
              <a:t>happen</a:t>
            </a:r>
            <a:r>
              <a:rPr sz="3120" spc="-132" dirty="0">
                <a:latin typeface="Gill Sans MT"/>
                <a:cs typeface="Gill Sans MT"/>
              </a:rPr>
              <a:t> </a:t>
            </a:r>
            <a:r>
              <a:rPr sz="3120" dirty="0">
                <a:latin typeface="Gill Sans MT"/>
                <a:cs typeface="Gill Sans MT"/>
              </a:rPr>
              <a:t>often</a:t>
            </a:r>
            <a:r>
              <a:rPr sz="3120" spc="-132" dirty="0">
                <a:latin typeface="Gill Sans MT"/>
                <a:cs typeface="Gill Sans MT"/>
              </a:rPr>
              <a:t> </a:t>
            </a:r>
            <a:r>
              <a:rPr sz="3120" spc="-30" dirty="0">
                <a:latin typeface="Gill Sans MT"/>
                <a:cs typeface="Gill Sans MT"/>
              </a:rPr>
              <a:t>and </a:t>
            </a:r>
            <a:r>
              <a:rPr sz="3120" dirty="0">
                <a:latin typeface="Gill Sans MT"/>
                <a:cs typeface="Gill Sans MT"/>
              </a:rPr>
              <a:t>are</a:t>
            </a:r>
            <a:r>
              <a:rPr sz="3120" spc="-210" dirty="0">
                <a:latin typeface="Gill Sans MT"/>
                <a:cs typeface="Gill Sans MT"/>
              </a:rPr>
              <a:t> </a:t>
            </a:r>
            <a:r>
              <a:rPr sz="3120" spc="-24" dirty="0">
                <a:latin typeface="Gill Sans MT"/>
                <a:cs typeface="Gill Sans MT"/>
              </a:rPr>
              <a:t>quick</a:t>
            </a:r>
            <a:endParaRPr sz="3120">
              <a:latin typeface="Gill Sans MT"/>
              <a:cs typeface="Gill Sans MT"/>
            </a:endParaRPr>
          </a:p>
          <a:p>
            <a:pPr marL="289560" marR="980693" indent="-274320">
              <a:lnSpc>
                <a:spcPct val="80000"/>
              </a:lnSpc>
              <a:spcBef>
                <a:spcPts val="1212"/>
              </a:spcBef>
              <a:buFont typeface="Arial"/>
              <a:buChar char="•"/>
              <a:tabLst>
                <a:tab pos="289560" algn="l"/>
              </a:tabLst>
            </a:pPr>
            <a:r>
              <a:rPr sz="3120" spc="-12" dirty="0">
                <a:latin typeface="Gill Sans MT"/>
                <a:cs typeface="Gill Sans MT"/>
              </a:rPr>
              <a:t>Shift</a:t>
            </a:r>
            <a:r>
              <a:rPr sz="3120" spc="-210" dirty="0">
                <a:latin typeface="Gill Sans MT"/>
                <a:cs typeface="Gill Sans MT"/>
              </a:rPr>
              <a:t> </a:t>
            </a:r>
            <a:r>
              <a:rPr sz="3120" dirty="0">
                <a:latin typeface="Gill Sans MT"/>
                <a:cs typeface="Gill Sans MT"/>
              </a:rPr>
              <a:t>away</a:t>
            </a:r>
            <a:r>
              <a:rPr sz="3120" spc="-168" dirty="0">
                <a:latin typeface="Gill Sans MT"/>
                <a:cs typeface="Gill Sans MT"/>
              </a:rPr>
              <a:t> </a:t>
            </a:r>
            <a:r>
              <a:rPr sz="3120" spc="-78" dirty="0">
                <a:latin typeface="Gill Sans MT"/>
                <a:cs typeface="Gill Sans MT"/>
              </a:rPr>
              <a:t>from</a:t>
            </a:r>
            <a:r>
              <a:rPr sz="3120" spc="-318" dirty="0">
                <a:latin typeface="Gill Sans MT"/>
                <a:cs typeface="Gill Sans MT"/>
              </a:rPr>
              <a:t> </a:t>
            </a:r>
            <a:r>
              <a:rPr sz="3120" dirty="0">
                <a:latin typeface="Gill Sans MT"/>
                <a:cs typeface="Gill Sans MT"/>
              </a:rPr>
              <a:t>“one</a:t>
            </a:r>
            <a:r>
              <a:rPr sz="3120" spc="-144" dirty="0">
                <a:latin typeface="Gill Sans MT"/>
                <a:cs typeface="Gill Sans MT"/>
              </a:rPr>
              <a:t> </a:t>
            </a:r>
            <a:r>
              <a:rPr sz="3120" spc="-36" dirty="0">
                <a:latin typeface="Gill Sans MT"/>
                <a:cs typeface="Gill Sans MT"/>
              </a:rPr>
              <a:t>release</a:t>
            </a:r>
            <a:r>
              <a:rPr sz="3120" spc="-144" dirty="0">
                <a:latin typeface="Gill Sans MT"/>
                <a:cs typeface="Gill Sans MT"/>
              </a:rPr>
              <a:t> </a:t>
            </a:r>
            <a:r>
              <a:rPr sz="3120" dirty="0">
                <a:latin typeface="Gill Sans MT"/>
                <a:cs typeface="Gill Sans MT"/>
              </a:rPr>
              <a:t>every</a:t>
            </a:r>
            <a:r>
              <a:rPr sz="3120" spc="-137" dirty="0">
                <a:latin typeface="Gill Sans MT"/>
                <a:cs typeface="Gill Sans MT"/>
              </a:rPr>
              <a:t> </a:t>
            </a:r>
            <a:r>
              <a:rPr sz="3120" spc="-60" dirty="0">
                <a:latin typeface="Gill Sans MT"/>
                <a:cs typeface="Gill Sans MT"/>
              </a:rPr>
              <a:t>3 </a:t>
            </a:r>
            <a:r>
              <a:rPr sz="3120" spc="-66" dirty="0">
                <a:latin typeface="Gill Sans MT"/>
                <a:cs typeface="Gill Sans MT"/>
              </a:rPr>
              <a:t>months”</a:t>
            </a:r>
            <a:r>
              <a:rPr sz="3120" spc="-258" dirty="0">
                <a:latin typeface="Gill Sans MT"/>
                <a:cs typeface="Gill Sans MT"/>
              </a:rPr>
              <a:t> </a:t>
            </a:r>
            <a:r>
              <a:rPr sz="3120" dirty="0">
                <a:latin typeface="Gill Sans MT"/>
                <a:cs typeface="Gill Sans MT"/>
              </a:rPr>
              <a:t>to</a:t>
            </a:r>
            <a:r>
              <a:rPr sz="3120" spc="-132" dirty="0">
                <a:latin typeface="Gill Sans MT"/>
                <a:cs typeface="Gill Sans MT"/>
              </a:rPr>
              <a:t> </a:t>
            </a:r>
            <a:r>
              <a:rPr sz="3120" dirty="0">
                <a:latin typeface="Gill Sans MT"/>
                <a:cs typeface="Gill Sans MT"/>
              </a:rPr>
              <a:t>”5</a:t>
            </a:r>
            <a:r>
              <a:rPr sz="3120" spc="-78" dirty="0">
                <a:latin typeface="Gill Sans MT"/>
                <a:cs typeface="Gill Sans MT"/>
              </a:rPr>
              <a:t> </a:t>
            </a:r>
            <a:r>
              <a:rPr sz="3120" spc="-42" dirty="0">
                <a:latin typeface="Gill Sans MT"/>
                <a:cs typeface="Gill Sans MT"/>
              </a:rPr>
              <a:t>releases</a:t>
            </a:r>
            <a:r>
              <a:rPr sz="3120" spc="-72" dirty="0">
                <a:latin typeface="Gill Sans MT"/>
                <a:cs typeface="Gill Sans MT"/>
              </a:rPr>
              <a:t> </a:t>
            </a:r>
            <a:r>
              <a:rPr sz="3120" dirty="0">
                <a:latin typeface="Gill Sans MT"/>
                <a:cs typeface="Gill Sans MT"/>
              </a:rPr>
              <a:t>a</a:t>
            </a:r>
            <a:r>
              <a:rPr sz="3120" spc="-72" dirty="0">
                <a:latin typeface="Gill Sans MT"/>
                <a:cs typeface="Gill Sans MT"/>
              </a:rPr>
              <a:t> </a:t>
            </a:r>
            <a:r>
              <a:rPr sz="3120" spc="-24" dirty="0">
                <a:latin typeface="Gill Sans MT"/>
                <a:cs typeface="Gill Sans MT"/>
              </a:rPr>
              <a:t>day”</a:t>
            </a:r>
            <a:endParaRPr sz="3120">
              <a:latin typeface="Gill Sans MT"/>
              <a:cs typeface="Gill Sans MT"/>
            </a:endParaRPr>
          </a:p>
          <a:p>
            <a:pPr marL="289560" indent="-274320">
              <a:spcBef>
                <a:spcPts val="342"/>
              </a:spcBef>
              <a:buFont typeface="Arial"/>
              <a:buChar char="•"/>
              <a:tabLst>
                <a:tab pos="289560" algn="l"/>
              </a:tabLst>
            </a:pPr>
            <a:r>
              <a:rPr sz="3120" spc="-12" dirty="0">
                <a:latin typeface="Gill Sans MT"/>
                <a:cs typeface="Gill Sans MT"/>
              </a:rPr>
              <a:t>That</a:t>
            </a:r>
            <a:r>
              <a:rPr sz="3120" spc="-162" dirty="0">
                <a:latin typeface="Gill Sans MT"/>
                <a:cs typeface="Gill Sans MT"/>
              </a:rPr>
              <a:t> </a:t>
            </a:r>
            <a:r>
              <a:rPr sz="3120" spc="-48" dirty="0">
                <a:latin typeface="Gill Sans MT"/>
                <a:cs typeface="Gill Sans MT"/>
              </a:rPr>
              <a:t>usually</a:t>
            </a:r>
            <a:r>
              <a:rPr sz="3120" spc="-156" dirty="0">
                <a:latin typeface="Gill Sans MT"/>
                <a:cs typeface="Gill Sans MT"/>
              </a:rPr>
              <a:t> </a:t>
            </a:r>
            <a:r>
              <a:rPr sz="3120" dirty="0">
                <a:latin typeface="Gill Sans MT"/>
                <a:cs typeface="Gill Sans MT"/>
              </a:rPr>
              <a:t>means</a:t>
            </a:r>
            <a:r>
              <a:rPr sz="3120" spc="-156" dirty="0">
                <a:latin typeface="Gill Sans MT"/>
                <a:cs typeface="Gill Sans MT"/>
              </a:rPr>
              <a:t> </a:t>
            </a:r>
            <a:r>
              <a:rPr sz="3120" spc="-12" dirty="0">
                <a:latin typeface="Gill Sans MT"/>
                <a:cs typeface="Gill Sans MT"/>
              </a:rPr>
              <a:t>automated</a:t>
            </a:r>
            <a:r>
              <a:rPr sz="3120" spc="-168" dirty="0">
                <a:latin typeface="Gill Sans MT"/>
                <a:cs typeface="Gill Sans MT"/>
              </a:rPr>
              <a:t> </a:t>
            </a:r>
            <a:r>
              <a:rPr sz="3120" spc="-24" dirty="0">
                <a:latin typeface="Gill Sans MT"/>
                <a:cs typeface="Gill Sans MT"/>
              </a:rPr>
              <a:t>deployment</a:t>
            </a:r>
            <a:endParaRPr sz="3120">
              <a:latin typeface="Gill Sans MT"/>
              <a:cs typeface="Gill Sans MT"/>
            </a:endParaRPr>
          </a:p>
          <a:p>
            <a:pPr marL="838200" lvl="1" indent="-274320">
              <a:lnSpc>
                <a:spcPts val="3156"/>
              </a:lnSpc>
              <a:spcBef>
                <a:spcPts val="78"/>
              </a:spcBef>
              <a:buFont typeface="Arial"/>
              <a:buChar char="•"/>
              <a:tabLst>
                <a:tab pos="837438" algn="l"/>
                <a:tab pos="838200" algn="l"/>
              </a:tabLst>
            </a:pPr>
            <a:r>
              <a:rPr sz="2640" spc="-12" dirty="0">
                <a:latin typeface="Gill Sans MT"/>
                <a:cs typeface="Gill Sans MT"/>
              </a:rPr>
              <a:t>CodeDeploy</a:t>
            </a:r>
            <a:endParaRPr sz="2640">
              <a:latin typeface="Gill Sans MT"/>
              <a:cs typeface="Gill Sans MT"/>
            </a:endParaRPr>
          </a:p>
          <a:p>
            <a:pPr marL="838200" lvl="1" indent="-274320">
              <a:lnSpc>
                <a:spcPts val="3156"/>
              </a:lnSpc>
              <a:buFont typeface="Arial"/>
              <a:buChar char="•"/>
              <a:tabLst>
                <a:tab pos="837438" algn="l"/>
                <a:tab pos="838200" algn="l"/>
              </a:tabLst>
            </a:pPr>
            <a:r>
              <a:rPr sz="2640" spc="-66" dirty="0">
                <a:latin typeface="Gill Sans MT"/>
                <a:cs typeface="Gill Sans MT"/>
              </a:rPr>
              <a:t>Jenkins</a:t>
            </a:r>
            <a:r>
              <a:rPr sz="2640" spc="-54" dirty="0">
                <a:latin typeface="Gill Sans MT"/>
                <a:cs typeface="Gill Sans MT"/>
              </a:rPr>
              <a:t> </a:t>
            </a:r>
            <a:r>
              <a:rPr sz="2640" spc="-30" dirty="0">
                <a:latin typeface="Gill Sans MT"/>
                <a:cs typeface="Gill Sans MT"/>
              </a:rPr>
              <a:t>CD</a:t>
            </a:r>
            <a:endParaRPr sz="2640">
              <a:latin typeface="Gill Sans MT"/>
              <a:cs typeface="Gill Sans MT"/>
            </a:endParaRPr>
          </a:p>
        </p:txBody>
      </p:sp>
      <p:sp>
        <p:nvSpPr>
          <p:cNvPr id="6" name="object 6"/>
          <p:cNvSpPr txBox="1"/>
          <p:nvPr/>
        </p:nvSpPr>
        <p:spPr>
          <a:xfrm>
            <a:off x="1648967" y="5677205"/>
            <a:ext cx="1579626" cy="810478"/>
          </a:xfrm>
          <a:prstGeom prst="rect">
            <a:avLst/>
          </a:prstGeom>
        </p:spPr>
        <p:txBody>
          <a:bodyPr vert="horz" wrap="square" lIns="0" tIns="15240" rIns="0" bIns="0" rtlCol="0">
            <a:spAutoFit/>
          </a:bodyPr>
          <a:lstStyle/>
          <a:p>
            <a:pPr marL="289560" indent="-274320">
              <a:lnSpc>
                <a:spcPts val="3138"/>
              </a:lnSpc>
              <a:spcBef>
                <a:spcPts val="120"/>
              </a:spcBef>
              <a:buFont typeface="Arial"/>
              <a:buChar char="•"/>
              <a:tabLst>
                <a:tab pos="288798" algn="l"/>
                <a:tab pos="289560" algn="l"/>
              </a:tabLst>
            </a:pPr>
            <a:r>
              <a:rPr sz="2640" spc="-48" dirty="0">
                <a:latin typeface="Gill Sans MT"/>
                <a:cs typeface="Gill Sans MT"/>
              </a:rPr>
              <a:t>Spinnaker</a:t>
            </a:r>
            <a:endParaRPr sz="2640">
              <a:latin typeface="Gill Sans MT"/>
              <a:cs typeface="Gill Sans MT"/>
            </a:endParaRPr>
          </a:p>
          <a:p>
            <a:pPr marL="289560" indent="-274320">
              <a:lnSpc>
                <a:spcPts val="3138"/>
              </a:lnSpc>
              <a:buFont typeface="Arial"/>
              <a:buChar char="•"/>
              <a:tabLst>
                <a:tab pos="288798" algn="l"/>
                <a:tab pos="289560" algn="l"/>
              </a:tabLst>
            </a:pPr>
            <a:r>
              <a:rPr sz="2640" spc="-24" dirty="0">
                <a:latin typeface="Gill Sans MT"/>
                <a:cs typeface="Gill Sans MT"/>
              </a:rPr>
              <a:t>Etc…</a:t>
            </a:r>
            <a:endParaRPr sz="2640">
              <a:latin typeface="Gill Sans MT"/>
              <a:cs typeface="Gill Sans MT"/>
            </a:endParaRPr>
          </a:p>
        </p:txBody>
      </p:sp>
      <p:grpSp>
        <p:nvGrpSpPr>
          <p:cNvPr id="7" name="object 7"/>
          <p:cNvGrpSpPr/>
          <p:nvPr/>
        </p:nvGrpSpPr>
        <p:grpSpPr>
          <a:xfrm>
            <a:off x="10347128" y="263485"/>
            <a:ext cx="1519428" cy="1519428"/>
            <a:chOff x="8622607" y="219571"/>
            <a:chExt cx="1266190" cy="1266190"/>
          </a:xfrm>
        </p:grpSpPr>
        <p:sp>
          <p:nvSpPr>
            <p:cNvPr id="8" name="object 8"/>
            <p:cNvSpPr/>
            <p:nvPr/>
          </p:nvSpPr>
          <p:spPr>
            <a:xfrm>
              <a:off x="8628957" y="225921"/>
              <a:ext cx="1253490" cy="1253490"/>
            </a:xfrm>
            <a:custGeom>
              <a:avLst/>
              <a:gdLst/>
              <a:ahLst/>
              <a:cxnLst/>
              <a:rect l="l" t="t" r="r" b="b"/>
              <a:pathLst>
                <a:path w="1253490" h="1253490">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6"/>
                  </a:lnTo>
                  <a:lnTo>
                    <a:pt x="110240" y="981579"/>
                  </a:lnTo>
                  <a:lnTo>
                    <a:pt x="137642" y="1018397"/>
                  </a:lnTo>
                  <a:lnTo>
                    <a:pt x="167607" y="1053070"/>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70"/>
                  </a:lnTo>
                  <a:lnTo>
                    <a:pt x="1115423" y="1018397"/>
                  </a:lnTo>
                  <a:lnTo>
                    <a:pt x="1142825" y="981579"/>
                  </a:lnTo>
                  <a:lnTo>
                    <a:pt x="1167525" y="942756"/>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p>
          </p:txBody>
        </p:sp>
        <p:sp>
          <p:nvSpPr>
            <p:cNvPr id="9" name="object 9"/>
            <p:cNvSpPr/>
            <p:nvPr/>
          </p:nvSpPr>
          <p:spPr>
            <a:xfrm>
              <a:off x="8989504" y="599810"/>
              <a:ext cx="532130" cy="130810"/>
            </a:xfrm>
            <a:custGeom>
              <a:avLst/>
              <a:gdLst/>
              <a:ahLst/>
              <a:cxnLst/>
              <a:rect l="l" t="t" r="r" b="b"/>
              <a:pathLst>
                <a:path w="532129" h="130809">
                  <a:moveTo>
                    <a:pt x="65264" y="0"/>
                  </a:moveTo>
                  <a:lnTo>
                    <a:pt x="39860" y="5128"/>
                  </a:lnTo>
                  <a:lnTo>
                    <a:pt x="19115" y="19115"/>
                  </a:lnTo>
                  <a:lnTo>
                    <a:pt x="5128" y="39860"/>
                  </a:lnTo>
                  <a:lnTo>
                    <a:pt x="0" y="65264"/>
                  </a:lnTo>
                  <a:lnTo>
                    <a:pt x="5128" y="90667"/>
                  </a:lnTo>
                  <a:lnTo>
                    <a:pt x="19115" y="111412"/>
                  </a:lnTo>
                  <a:lnTo>
                    <a:pt x="39860" y="125399"/>
                  </a:lnTo>
                  <a:lnTo>
                    <a:pt x="65264" y="130528"/>
                  </a:lnTo>
                  <a:lnTo>
                    <a:pt x="90667" y="125399"/>
                  </a:lnTo>
                  <a:lnTo>
                    <a:pt x="111412" y="111412"/>
                  </a:lnTo>
                  <a:lnTo>
                    <a:pt x="125399" y="90667"/>
                  </a:lnTo>
                  <a:lnTo>
                    <a:pt x="130528" y="65264"/>
                  </a:lnTo>
                  <a:lnTo>
                    <a:pt x="125399" y="39860"/>
                  </a:lnTo>
                  <a:lnTo>
                    <a:pt x="111412" y="19115"/>
                  </a:lnTo>
                  <a:lnTo>
                    <a:pt x="90667" y="5128"/>
                  </a:lnTo>
                  <a:lnTo>
                    <a:pt x="65264" y="0"/>
                  </a:lnTo>
                  <a:close/>
                </a:path>
                <a:path w="532129" h="130809">
                  <a:moveTo>
                    <a:pt x="466708" y="0"/>
                  </a:moveTo>
                  <a:lnTo>
                    <a:pt x="441304" y="5128"/>
                  </a:lnTo>
                  <a:lnTo>
                    <a:pt x="420560" y="19115"/>
                  </a:lnTo>
                  <a:lnTo>
                    <a:pt x="406573" y="39860"/>
                  </a:lnTo>
                  <a:lnTo>
                    <a:pt x="401444" y="65264"/>
                  </a:lnTo>
                  <a:lnTo>
                    <a:pt x="406573" y="90667"/>
                  </a:lnTo>
                  <a:lnTo>
                    <a:pt x="420560" y="111412"/>
                  </a:lnTo>
                  <a:lnTo>
                    <a:pt x="441304" y="125399"/>
                  </a:lnTo>
                  <a:lnTo>
                    <a:pt x="466708" y="130528"/>
                  </a:lnTo>
                  <a:lnTo>
                    <a:pt x="492112" y="125399"/>
                  </a:lnTo>
                  <a:lnTo>
                    <a:pt x="512856" y="111412"/>
                  </a:lnTo>
                  <a:lnTo>
                    <a:pt x="526843" y="90667"/>
                  </a:lnTo>
                  <a:lnTo>
                    <a:pt x="531972" y="65264"/>
                  </a:lnTo>
                  <a:lnTo>
                    <a:pt x="526843" y="39860"/>
                  </a:lnTo>
                  <a:lnTo>
                    <a:pt x="512856" y="19115"/>
                  </a:lnTo>
                  <a:lnTo>
                    <a:pt x="492112" y="5128"/>
                  </a:lnTo>
                  <a:lnTo>
                    <a:pt x="466708" y="0"/>
                  </a:lnTo>
                  <a:close/>
                </a:path>
              </a:pathLst>
            </a:custGeom>
            <a:solidFill>
              <a:srgbClr val="CD9A00"/>
            </a:solidFill>
          </p:spPr>
          <p:txBody>
            <a:bodyPr wrap="square" lIns="0" tIns="0" rIns="0" bIns="0" rtlCol="0"/>
            <a:lstStyle/>
            <a:p>
              <a:endParaRPr sz="3456"/>
            </a:p>
          </p:txBody>
        </p:sp>
        <p:pic>
          <p:nvPicPr>
            <p:cNvPr id="10" name="object 10"/>
            <p:cNvPicPr/>
            <p:nvPr/>
          </p:nvPicPr>
          <p:blipFill>
            <a:blip r:embed="rId2" cstate="print"/>
            <a:stretch>
              <a:fillRect/>
            </a:stretch>
          </p:blipFill>
          <p:spPr>
            <a:xfrm>
              <a:off x="8983154" y="593460"/>
              <a:ext cx="143227" cy="143227"/>
            </a:xfrm>
            <a:prstGeom prst="rect">
              <a:avLst/>
            </a:prstGeom>
          </p:spPr>
        </p:pic>
        <p:pic>
          <p:nvPicPr>
            <p:cNvPr id="11" name="object 11"/>
            <p:cNvPicPr/>
            <p:nvPr/>
          </p:nvPicPr>
          <p:blipFill>
            <a:blip r:embed="rId2" cstate="print"/>
            <a:stretch>
              <a:fillRect/>
            </a:stretch>
          </p:blipFill>
          <p:spPr>
            <a:xfrm>
              <a:off x="9384599" y="593460"/>
              <a:ext cx="143227" cy="143227"/>
            </a:xfrm>
            <a:prstGeom prst="rect">
              <a:avLst/>
            </a:prstGeom>
          </p:spPr>
        </p:pic>
        <p:sp>
          <p:nvSpPr>
            <p:cNvPr id="12" name="object 12"/>
            <p:cNvSpPr/>
            <p:nvPr/>
          </p:nvSpPr>
          <p:spPr>
            <a:xfrm>
              <a:off x="8628957" y="225921"/>
              <a:ext cx="1253490" cy="1253490"/>
            </a:xfrm>
            <a:custGeom>
              <a:avLst/>
              <a:gdLst/>
              <a:ahLst/>
              <a:cxnLst/>
              <a:rect l="l" t="t" r="r" b="b"/>
              <a:pathLst>
                <a:path w="1253490" h="1253490">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90">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p>
          </p:txBody>
        </p:sp>
      </p:grpSp>
      <p:sp>
        <p:nvSpPr>
          <p:cNvPr id="13" name="object 13"/>
          <p:cNvSpPr txBox="1"/>
          <p:nvPr/>
        </p:nvSpPr>
        <p:spPr>
          <a:xfrm>
            <a:off x="10190477" y="2265043"/>
            <a:ext cx="1808988" cy="688907"/>
          </a:xfrm>
          <a:prstGeom prst="rect">
            <a:avLst/>
          </a:prstGeom>
          <a:solidFill>
            <a:srgbClr val="A5A5A5"/>
          </a:solidFill>
          <a:ln w="12700">
            <a:solidFill>
              <a:srgbClr val="787878"/>
            </a:solidFill>
          </a:ln>
        </p:spPr>
        <p:txBody>
          <a:bodyPr vert="horz" wrap="square" lIns="0" tIns="47244" rIns="0" bIns="0" rtlCol="0">
            <a:spAutoFit/>
          </a:bodyPr>
          <a:lstStyle/>
          <a:p>
            <a:pPr marL="307085" marR="297180" indent="310134">
              <a:lnSpc>
                <a:spcPts val="2508"/>
              </a:lnSpc>
              <a:spcBef>
                <a:spcPts val="372"/>
              </a:spcBef>
            </a:pPr>
            <a:r>
              <a:rPr sz="2160" spc="-24" dirty="0">
                <a:latin typeface="Calibri"/>
                <a:cs typeface="Calibri"/>
              </a:rPr>
              <a:t>Code </a:t>
            </a:r>
            <a:r>
              <a:rPr sz="2160" spc="-12" dirty="0">
                <a:latin typeface="Calibri"/>
                <a:cs typeface="Calibri"/>
              </a:rPr>
              <a:t>Repository</a:t>
            </a:r>
            <a:endParaRPr sz="2160">
              <a:latin typeface="Calibri"/>
              <a:cs typeface="Calibri"/>
            </a:endParaRPr>
          </a:p>
        </p:txBody>
      </p:sp>
      <p:sp>
        <p:nvSpPr>
          <p:cNvPr id="14" name="object 14"/>
          <p:cNvSpPr txBox="1"/>
          <p:nvPr/>
        </p:nvSpPr>
        <p:spPr>
          <a:xfrm>
            <a:off x="10190477" y="3305366"/>
            <a:ext cx="1808988" cy="543995"/>
          </a:xfrm>
          <a:prstGeom prst="rect">
            <a:avLst/>
          </a:prstGeom>
          <a:solidFill>
            <a:srgbClr val="A5A5A5"/>
          </a:solidFill>
          <a:ln w="12700">
            <a:solidFill>
              <a:srgbClr val="787878"/>
            </a:solidFill>
          </a:ln>
        </p:spPr>
        <p:txBody>
          <a:bodyPr vert="horz" wrap="square" lIns="0" tIns="209550" rIns="0" bIns="0" rtlCol="0">
            <a:spAutoFit/>
          </a:bodyPr>
          <a:lstStyle/>
          <a:p>
            <a:pPr marL="233172">
              <a:spcBef>
                <a:spcPts val="1650"/>
              </a:spcBef>
            </a:pPr>
            <a:r>
              <a:rPr sz="2160" dirty="0">
                <a:latin typeface="Calibri"/>
                <a:cs typeface="Calibri"/>
              </a:rPr>
              <a:t>Build</a:t>
            </a:r>
            <a:r>
              <a:rPr sz="2160" spc="12" dirty="0">
                <a:latin typeface="Calibri"/>
                <a:cs typeface="Calibri"/>
              </a:rPr>
              <a:t> </a:t>
            </a:r>
            <a:r>
              <a:rPr sz="2160" spc="-12" dirty="0">
                <a:latin typeface="Calibri"/>
                <a:cs typeface="Calibri"/>
              </a:rPr>
              <a:t>Server</a:t>
            </a:r>
            <a:endParaRPr sz="2160">
              <a:latin typeface="Calibri"/>
              <a:cs typeface="Calibri"/>
            </a:endParaRPr>
          </a:p>
        </p:txBody>
      </p:sp>
      <p:sp>
        <p:nvSpPr>
          <p:cNvPr id="15" name="object 15"/>
          <p:cNvSpPr/>
          <p:nvPr/>
        </p:nvSpPr>
        <p:spPr>
          <a:xfrm>
            <a:off x="11051225" y="1774693"/>
            <a:ext cx="91440" cy="490728"/>
          </a:xfrm>
          <a:custGeom>
            <a:avLst/>
            <a:gdLst/>
            <a:ahLst/>
            <a:cxnLst/>
            <a:rect l="l" t="t" r="r" b="b"/>
            <a:pathLst>
              <a:path w="76200" h="408939">
                <a:moveTo>
                  <a:pt x="0" y="331524"/>
                </a:moveTo>
                <a:lnTo>
                  <a:pt x="36244" y="408625"/>
                </a:lnTo>
                <a:lnTo>
                  <a:pt x="69888" y="345220"/>
                </a:lnTo>
                <a:lnTo>
                  <a:pt x="40954" y="345220"/>
                </a:lnTo>
                <a:lnTo>
                  <a:pt x="34607" y="345066"/>
                </a:lnTo>
                <a:lnTo>
                  <a:pt x="34914" y="332370"/>
                </a:lnTo>
                <a:lnTo>
                  <a:pt x="0" y="331524"/>
                </a:lnTo>
                <a:close/>
              </a:path>
              <a:path w="76200" h="408939">
                <a:moveTo>
                  <a:pt x="34914" y="332370"/>
                </a:moveTo>
                <a:lnTo>
                  <a:pt x="34607" y="345066"/>
                </a:lnTo>
                <a:lnTo>
                  <a:pt x="40954" y="345220"/>
                </a:lnTo>
                <a:lnTo>
                  <a:pt x="41262" y="332524"/>
                </a:lnTo>
                <a:lnTo>
                  <a:pt x="34914" y="332370"/>
                </a:lnTo>
                <a:close/>
              </a:path>
              <a:path w="76200" h="408939">
                <a:moveTo>
                  <a:pt x="41262" y="332524"/>
                </a:moveTo>
                <a:lnTo>
                  <a:pt x="40954" y="345220"/>
                </a:lnTo>
                <a:lnTo>
                  <a:pt x="69888" y="345220"/>
                </a:lnTo>
                <a:lnTo>
                  <a:pt x="76177" y="333369"/>
                </a:lnTo>
                <a:lnTo>
                  <a:pt x="41262" y="332524"/>
                </a:lnTo>
                <a:close/>
              </a:path>
              <a:path w="76200" h="408939">
                <a:moveTo>
                  <a:pt x="42962" y="0"/>
                </a:moveTo>
                <a:lnTo>
                  <a:pt x="34914" y="332370"/>
                </a:lnTo>
                <a:lnTo>
                  <a:pt x="41262" y="332524"/>
                </a:lnTo>
                <a:lnTo>
                  <a:pt x="49310" y="153"/>
                </a:lnTo>
                <a:lnTo>
                  <a:pt x="42962" y="0"/>
                </a:lnTo>
                <a:close/>
              </a:path>
            </a:pathLst>
          </a:custGeom>
          <a:solidFill>
            <a:srgbClr val="444949"/>
          </a:solidFill>
        </p:spPr>
        <p:txBody>
          <a:bodyPr wrap="square" lIns="0" tIns="0" rIns="0" bIns="0" rtlCol="0"/>
          <a:lstStyle/>
          <a:p>
            <a:endParaRPr sz="3456"/>
          </a:p>
        </p:txBody>
      </p:sp>
      <p:sp>
        <p:nvSpPr>
          <p:cNvPr id="16" name="object 16"/>
          <p:cNvSpPr txBox="1"/>
          <p:nvPr/>
        </p:nvSpPr>
        <p:spPr>
          <a:xfrm>
            <a:off x="12282114" y="1513637"/>
            <a:ext cx="1171193"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Calibri"/>
                <a:cs typeface="Calibri"/>
              </a:rPr>
              <a:t>Push </a:t>
            </a:r>
            <a:r>
              <a:rPr sz="2160" spc="-24" dirty="0">
                <a:latin typeface="Calibri"/>
                <a:cs typeface="Calibri"/>
              </a:rPr>
              <a:t>code </a:t>
            </a:r>
            <a:r>
              <a:rPr sz="2160" spc="-12" dirty="0">
                <a:latin typeface="Calibri"/>
                <a:cs typeface="Calibri"/>
              </a:rPr>
              <a:t>often</a:t>
            </a:r>
            <a:endParaRPr sz="2160">
              <a:latin typeface="Calibri"/>
              <a:cs typeface="Calibri"/>
            </a:endParaRPr>
          </a:p>
        </p:txBody>
      </p:sp>
      <p:pic>
        <p:nvPicPr>
          <p:cNvPr id="17" name="object 17"/>
          <p:cNvPicPr/>
          <p:nvPr/>
        </p:nvPicPr>
        <p:blipFill>
          <a:blip r:embed="rId3" cstate="print"/>
          <a:stretch>
            <a:fillRect/>
          </a:stretch>
        </p:blipFill>
        <p:spPr>
          <a:xfrm>
            <a:off x="11048998" y="3009198"/>
            <a:ext cx="91440" cy="296168"/>
          </a:xfrm>
          <a:prstGeom prst="rect">
            <a:avLst/>
          </a:prstGeom>
        </p:spPr>
      </p:pic>
      <p:sp>
        <p:nvSpPr>
          <p:cNvPr id="18" name="object 18"/>
          <p:cNvSpPr txBox="1"/>
          <p:nvPr/>
        </p:nvSpPr>
        <p:spPr>
          <a:xfrm>
            <a:off x="12191629" y="2786481"/>
            <a:ext cx="1324356"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Calibri"/>
                <a:cs typeface="Calibri"/>
              </a:rPr>
              <a:t>Get</a:t>
            </a:r>
            <a:r>
              <a:rPr sz="2160" spc="-12" dirty="0">
                <a:latin typeface="Calibri"/>
                <a:cs typeface="Calibri"/>
              </a:rPr>
              <a:t> </a:t>
            </a:r>
            <a:r>
              <a:rPr sz="2160" spc="-24" dirty="0">
                <a:latin typeface="Calibri"/>
                <a:cs typeface="Calibri"/>
              </a:rPr>
              <a:t>code </a:t>
            </a:r>
            <a:r>
              <a:rPr sz="2160" dirty="0">
                <a:latin typeface="Calibri"/>
                <a:cs typeface="Calibri"/>
              </a:rPr>
              <a:t>build</a:t>
            </a:r>
            <a:r>
              <a:rPr sz="2160" spc="-12" dirty="0">
                <a:latin typeface="Calibri"/>
                <a:cs typeface="Calibri"/>
              </a:rPr>
              <a:t> </a:t>
            </a:r>
            <a:r>
              <a:rPr sz="2160" dirty="0">
                <a:latin typeface="Calibri"/>
                <a:cs typeface="Calibri"/>
              </a:rPr>
              <a:t>&amp;</a:t>
            </a:r>
            <a:r>
              <a:rPr sz="2160" spc="-6" dirty="0">
                <a:latin typeface="Calibri"/>
                <a:cs typeface="Calibri"/>
              </a:rPr>
              <a:t> </a:t>
            </a:r>
            <a:r>
              <a:rPr sz="2160" spc="-24" dirty="0">
                <a:latin typeface="Calibri"/>
                <a:cs typeface="Calibri"/>
              </a:rPr>
              <a:t>test</a:t>
            </a:r>
            <a:endParaRPr sz="2160">
              <a:latin typeface="Calibri"/>
              <a:cs typeface="Calibri"/>
            </a:endParaRPr>
          </a:p>
        </p:txBody>
      </p:sp>
      <p:sp>
        <p:nvSpPr>
          <p:cNvPr id="19" name="object 19"/>
          <p:cNvSpPr txBox="1"/>
          <p:nvPr/>
        </p:nvSpPr>
        <p:spPr>
          <a:xfrm>
            <a:off x="10190477" y="4578703"/>
            <a:ext cx="1808988" cy="698140"/>
          </a:xfrm>
          <a:prstGeom prst="rect">
            <a:avLst/>
          </a:prstGeom>
          <a:solidFill>
            <a:srgbClr val="F69802"/>
          </a:solidFill>
          <a:ln w="12700">
            <a:solidFill>
              <a:srgbClr val="B56E01"/>
            </a:solidFill>
          </a:ln>
        </p:spPr>
        <p:txBody>
          <a:bodyPr vert="horz" wrap="square" lIns="0" tIns="56388" rIns="0" bIns="0" rtlCol="0">
            <a:spAutoFit/>
          </a:bodyPr>
          <a:lstStyle/>
          <a:p>
            <a:pPr marL="546354" marR="208788" indent="-329184">
              <a:lnSpc>
                <a:spcPts val="2508"/>
              </a:lnSpc>
              <a:spcBef>
                <a:spcPts val="444"/>
              </a:spcBef>
            </a:pPr>
            <a:r>
              <a:rPr sz="2160" spc="-12" dirty="0">
                <a:latin typeface="Calibri"/>
                <a:cs typeface="Calibri"/>
              </a:rPr>
              <a:t>Deployment Server</a:t>
            </a:r>
            <a:endParaRPr sz="2160">
              <a:latin typeface="Calibri"/>
              <a:cs typeface="Calibri"/>
            </a:endParaRPr>
          </a:p>
        </p:txBody>
      </p:sp>
      <p:sp>
        <p:nvSpPr>
          <p:cNvPr id="20" name="object 20"/>
          <p:cNvSpPr/>
          <p:nvPr/>
        </p:nvSpPr>
        <p:spPr>
          <a:xfrm>
            <a:off x="11048998" y="4081630"/>
            <a:ext cx="91440" cy="497586"/>
          </a:xfrm>
          <a:custGeom>
            <a:avLst/>
            <a:gdLst/>
            <a:ahLst/>
            <a:cxnLst/>
            <a:rect l="l" t="t" r="r" b="b"/>
            <a:pathLst>
              <a:path w="76200" h="414654">
                <a:moveTo>
                  <a:pt x="34924" y="338027"/>
                </a:moveTo>
                <a:lnTo>
                  <a:pt x="0" y="338027"/>
                </a:lnTo>
                <a:lnTo>
                  <a:pt x="38100" y="414227"/>
                </a:lnTo>
                <a:lnTo>
                  <a:pt x="69850" y="350727"/>
                </a:lnTo>
                <a:lnTo>
                  <a:pt x="34925" y="350727"/>
                </a:lnTo>
                <a:lnTo>
                  <a:pt x="34924" y="338027"/>
                </a:lnTo>
                <a:close/>
              </a:path>
              <a:path w="76200" h="414654">
                <a:moveTo>
                  <a:pt x="41273" y="0"/>
                </a:moveTo>
                <a:lnTo>
                  <a:pt x="34923" y="0"/>
                </a:lnTo>
                <a:lnTo>
                  <a:pt x="34925" y="350727"/>
                </a:lnTo>
                <a:lnTo>
                  <a:pt x="41275" y="350727"/>
                </a:lnTo>
                <a:lnTo>
                  <a:pt x="41273" y="0"/>
                </a:lnTo>
                <a:close/>
              </a:path>
              <a:path w="76200" h="414654">
                <a:moveTo>
                  <a:pt x="76200" y="338027"/>
                </a:moveTo>
                <a:lnTo>
                  <a:pt x="41274" y="338027"/>
                </a:lnTo>
                <a:lnTo>
                  <a:pt x="41275" y="350727"/>
                </a:lnTo>
                <a:lnTo>
                  <a:pt x="69850" y="350727"/>
                </a:lnTo>
                <a:lnTo>
                  <a:pt x="76200" y="338027"/>
                </a:lnTo>
                <a:close/>
              </a:path>
            </a:pathLst>
          </a:custGeom>
          <a:solidFill>
            <a:srgbClr val="444949"/>
          </a:solidFill>
        </p:spPr>
        <p:txBody>
          <a:bodyPr wrap="square" lIns="0" tIns="0" rIns="0" bIns="0" rtlCol="0"/>
          <a:lstStyle/>
          <a:p>
            <a:endParaRPr sz="3456"/>
          </a:p>
        </p:txBody>
      </p:sp>
      <p:sp>
        <p:nvSpPr>
          <p:cNvPr id="21" name="object 21"/>
          <p:cNvSpPr txBox="1"/>
          <p:nvPr/>
        </p:nvSpPr>
        <p:spPr>
          <a:xfrm>
            <a:off x="12093445" y="4198314"/>
            <a:ext cx="1491234" cy="673518"/>
          </a:xfrm>
          <a:prstGeom prst="rect">
            <a:avLst/>
          </a:prstGeom>
        </p:spPr>
        <p:txBody>
          <a:bodyPr vert="horz" wrap="square" lIns="0" tIns="32004" rIns="0" bIns="0" rtlCol="0">
            <a:spAutoFit/>
          </a:bodyPr>
          <a:lstStyle/>
          <a:p>
            <a:pPr marL="15240" marR="6096">
              <a:lnSpc>
                <a:spcPts val="2532"/>
              </a:lnSpc>
              <a:spcBef>
                <a:spcPts val="252"/>
              </a:spcBef>
            </a:pPr>
            <a:r>
              <a:rPr sz="2160" dirty="0">
                <a:latin typeface="Calibri"/>
                <a:cs typeface="Calibri"/>
              </a:rPr>
              <a:t>Deploy</a:t>
            </a:r>
            <a:r>
              <a:rPr sz="2160" spc="-12" dirty="0">
                <a:latin typeface="Calibri"/>
                <a:cs typeface="Calibri"/>
              </a:rPr>
              <a:t> every </a:t>
            </a:r>
            <a:r>
              <a:rPr sz="2160" dirty="0">
                <a:latin typeface="Calibri"/>
                <a:cs typeface="Calibri"/>
              </a:rPr>
              <a:t>passing</a:t>
            </a:r>
            <a:r>
              <a:rPr sz="2160" spc="-18" dirty="0">
                <a:latin typeface="Calibri"/>
                <a:cs typeface="Calibri"/>
              </a:rPr>
              <a:t> </a:t>
            </a:r>
            <a:r>
              <a:rPr sz="2160" spc="-12" dirty="0">
                <a:latin typeface="Calibri"/>
                <a:cs typeface="Calibri"/>
              </a:rPr>
              <a:t>build</a:t>
            </a:r>
            <a:endParaRPr sz="2160">
              <a:latin typeface="Calibri"/>
              <a:cs typeface="Calibri"/>
            </a:endParaRPr>
          </a:p>
        </p:txBody>
      </p:sp>
      <p:sp>
        <p:nvSpPr>
          <p:cNvPr id="22" name="object 22"/>
          <p:cNvSpPr txBox="1"/>
          <p:nvPr/>
        </p:nvSpPr>
        <p:spPr>
          <a:xfrm>
            <a:off x="7997628"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v1</a:t>
            </a:r>
            <a:endParaRPr sz="2160">
              <a:latin typeface="Calibri"/>
              <a:cs typeface="Calibri"/>
            </a:endParaRPr>
          </a:p>
        </p:txBody>
      </p:sp>
      <p:sp>
        <p:nvSpPr>
          <p:cNvPr id="23" name="object 23"/>
          <p:cNvSpPr txBox="1"/>
          <p:nvPr/>
        </p:nvSpPr>
        <p:spPr>
          <a:xfrm>
            <a:off x="10173576"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v1</a:t>
            </a:r>
            <a:endParaRPr sz="2160">
              <a:latin typeface="Calibri"/>
              <a:cs typeface="Calibri"/>
            </a:endParaRPr>
          </a:p>
        </p:txBody>
      </p:sp>
      <p:sp>
        <p:nvSpPr>
          <p:cNvPr id="24" name="object 24"/>
          <p:cNvSpPr txBox="1"/>
          <p:nvPr/>
        </p:nvSpPr>
        <p:spPr>
          <a:xfrm>
            <a:off x="12357452" y="5726838"/>
            <a:ext cx="1808988" cy="698909"/>
          </a:xfrm>
          <a:prstGeom prst="rect">
            <a:avLst/>
          </a:prstGeom>
          <a:solidFill>
            <a:srgbClr val="3B67BC"/>
          </a:solidFill>
          <a:ln w="12700">
            <a:solidFill>
              <a:srgbClr val="294A89"/>
            </a:solidFill>
          </a:ln>
        </p:spPr>
        <p:txBody>
          <a:bodyPr vert="horz" wrap="square" lIns="0" tIns="57150" rIns="0" bIns="0" rtlCol="0">
            <a:spAutoFit/>
          </a:bodyPr>
          <a:lstStyle/>
          <a:p>
            <a:pPr marL="384048" marR="265175" indent="-110490">
              <a:lnSpc>
                <a:spcPts val="2508"/>
              </a:lnSpc>
              <a:spcBef>
                <a:spcPts val="450"/>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v1</a:t>
            </a:r>
            <a:endParaRPr sz="2160">
              <a:latin typeface="Calibri"/>
              <a:cs typeface="Calibri"/>
            </a:endParaRPr>
          </a:p>
        </p:txBody>
      </p:sp>
      <p:sp>
        <p:nvSpPr>
          <p:cNvPr id="25" name="object 25"/>
          <p:cNvSpPr txBox="1"/>
          <p:nvPr/>
        </p:nvSpPr>
        <p:spPr>
          <a:xfrm>
            <a:off x="7997628"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v2</a:t>
            </a:r>
            <a:endParaRPr sz="2160">
              <a:latin typeface="Calibri"/>
              <a:cs typeface="Calibri"/>
            </a:endParaRPr>
          </a:p>
        </p:txBody>
      </p:sp>
      <p:sp>
        <p:nvSpPr>
          <p:cNvPr id="26" name="object 26"/>
          <p:cNvSpPr txBox="1"/>
          <p:nvPr/>
        </p:nvSpPr>
        <p:spPr>
          <a:xfrm>
            <a:off x="10173576"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v2</a:t>
            </a:r>
            <a:endParaRPr sz="2160">
              <a:latin typeface="Calibri"/>
              <a:cs typeface="Calibri"/>
            </a:endParaRPr>
          </a:p>
        </p:txBody>
      </p:sp>
      <p:sp>
        <p:nvSpPr>
          <p:cNvPr id="27" name="object 27"/>
          <p:cNvSpPr txBox="1"/>
          <p:nvPr/>
        </p:nvSpPr>
        <p:spPr>
          <a:xfrm>
            <a:off x="12357452" y="6779142"/>
            <a:ext cx="1808988" cy="699679"/>
          </a:xfrm>
          <a:prstGeom prst="rect">
            <a:avLst/>
          </a:prstGeom>
          <a:solidFill>
            <a:srgbClr val="70AD47"/>
          </a:solidFill>
          <a:ln w="12700">
            <a:solidFill>
              <a:srgbClr val="507E32"/>
            </a:solidFill>
          </a:ln>
        </p:spPr>
        <p:txBody>
          <a:bodyPr vert="horz" wrap="square" lIns="0" tIns="57912" rIns="0" bIns="0" rtlCol="0">
            <a:spAutoFit/>
          </a:bodyPr>
          <a:lstStyle/>
          <a:p>
            <a:pPr marL="384048" marR="265175" indent="-110490">
              <a:lnSpc>
                <a:spcPts val="2508"/>
              </a:lnSpc>
              <a:spcBef>
                <a:spcPts val="456"/>
              </a:spcBef>
            </a:pPr>
            <a:r>
              <a:rPr sz="2160" spc="-12" dirty="0">
                <a:latin typeface="Calibri"/>
                <a:cs typeface="Calibri"/>
              </a:rPr>
              <a:t>Application </a:t>
            </a:r>
            <a:r>
              <a:rPr sz="2160" dirty="0">
                <a:latin typeface="Calibri"/>
                <a:cs typeface="Calibri"/>
              </a:rPr>
              <a:t>Server</a:t>
            </a:r>
            <a:r>
              <a:rPr sz="2160" spc="-18" dirty="0">
                <a:latin typeface="Calibri"/>
                <a:cs typeface="Calibri"/>
              </a:rPr>
              <a:t> </a:t>
            </a:r>
            <a:r>
              <a:rPr sz="2160" spc="-30" dirty="0">
                <a:latin typeface="Calibri"/>
                <a:cs typeface="Calibri"/>
              </a:rPr>
              <a:t>v2</a:t>
            </a:r>
            <a:endParaRPr sz="2160">
              <a:latin typeface="Calibri"/>
              <a:cs typeface="Calibri"/>
            </a:endParaRPr>
          </a:p>
        </p:txBody>
      </p:sp>
      <p:sp>
        <p:nvSpPr>
          <p:cNvPr id="28" name="object 28"/>
          <p:cNvSpPr/>
          <p:nvPr/>
        </p:nvSpPr>
        <p:spPr>
          <a:xfrm>
            <a:off x="8901866" y="5338114"/>
            <a:ext cx="4360164" cy="418338"/>
          </a:xfrm>
          <a:custGeom>
            <a:avLst/>
            <a:gdLst/>
            <a:ahLst/>
            <a:cxnLst/>
            <a:rect l="l" t="t" r="r" b="b"/>
            <a:pathLst>
              <a:path w="3633470" h="348614">
                <a:moveTo>
                  <a:pt x="3633178" y="323938"/>
                </a:moveTo>
                <a:lnTo>
                  <a:pt x="3622446" y="315963"/>
                </a:lnTo>
                <a:lnTo>
                  <a:pt x="3564826" y="273100"/>
                </a:lnTo>
                <a:lnTo>
                  <a:pt x="3558717" y="307492"/>
                </a:lnTo>
                <a:lnTo>
                  <a:pt x="1827923" y="0"/>
                </a:lnTo>
                <a:lnTo>
                  <a:pt x="1827364" y="3124"/>
                </a:lnTo>
                <a:lnTo>
                  <a:pt x="1826818" y="0"/>
                </a:lnTo>
                <a:lnTo>
                  <a:pt x="74498" y="307644"/>
                </a:lnTo>
                <a:lnTo>
                  <a:pt x="68465" y="273240"/>
                </a:lnTo>
                <a:lnTo>
                  <a:pt x="0" y="323938"/>
                </a:lnTo>
                <a:lnTo>
                  <a:pt x="81635" y="348297"/>
                </a:lnTo>
                <a:lnTo>
                  <a:pt x="75984" y="316090"/>
                </a:lnTo>
                <a:lnTo>
                  <a:pt x="75603" y="313893"/>
                </a:lnTo>
                <a:lnTo>
                  <a:pt x="1824024" y="6946"/>
                </a:lnTo>
                <a:lnTo>
                  <a:pt x="1813458" y="247675"/>
                </a:lnTo>
                <a:lnTo>
                  <a:pt x="1778558" y="246138"/>
                </a:lnTo>
                <a:lnTo>
                  <a:pt x="1813280" y="323938"/>
                </a:lnTo>
                <a:lnTo>
                  <a:pt x="1848485" y="260642"/>
                </a:lnTo>
                <a:lnTo>
                  <a:pt x="1854695" y="249491"/>
                </a:lnTo>
                <a:lnTo>
                  <a:pt x="1819795" y="247954"/>
                </a:lnTo>
                <a:lnTo>
                  <a:pt x="1830374" y="6896"/>
                </a:lnTo>
                <a:lnTo>
                  <a:pt x="3557600" y="313740"/>
                </a:lnTo>
                <a:lnTo>
                  <a:pt x="3551491" y="348119"/>
                </a:lnTo>
                <a:lnTo>
                  <a:pt x="3633178" y="323938"/>
                </a:lnTo>
                <a:close/>
              </a:path>
            </a:pathLst>
          </a:custGeom>
          <a:solidFill>
            <a:srgbClr val="444949"/>
          </a:solidFill>
        </p:spPr>
        <p:txBody>
          <a:bodyPr wrap="square" lIns="0" tIns="0" rIns="0" bIns="0" rtlCol="0"/>
          <a:lstStyle/>
          <a:p>
            <a:endParaRPr sz="3456"/>
          </a:p>
        </p:txBody>
      </p:sp>
      <p:pic>
        <p:nvPicPr>
          <p:cNvPr id="29" name="object 29"/>
          <p:cNvPicPr/>
          <p:nvPr/>
        </p:nvPicPr>
        <p:blipFill>
          <a:blip r:embed="rId4" cstate="print"/>
          <a:stretch>
            <a:fillRect/>
          </a:stretch>
        </p:blipFill>
        <p:spPr>
          <a:xfrm>
            <a:off x="8856149" y="6490000"/>
            <a:ext cx="91440" cy="289141"/>
          </a:xfrm>
          <a:prstGeom prst="rect">
            <a:avLst/>
          </a:prstGeom>
        </p:spPr>
      </p:pic>
      <p:pic>
        <p:nvPicPr>
          <p:cNvPr id="30" name="object 30"/>
          <p:cNvPicPr/>
          <p:nvPr/>
        </p:nvPicPr>
        <p:blipFill>
          <a:blip r:embed="rId4" cstate="print"/>
          <a:stretch>
            <a:fillRect/>
          </a:stretch>
        </p:blipFill>
        <p:spPr>
          <a:xfrm>
            <a:off x="11060868" y="6490000"/>
            <a:ext cx="91440" cy="289141"/>
          </a:xfrm>
          <a:prstGeom prst="rect">
            <a:avLst/>
          </a:prstGeom>
        </p:spPr>
      </p:pic>
      <p:pic>
        <p:nvPicPr>
          <p:cNvPr id="31" name="object 31"/>
          <p:cNvPicPr/>
          <p:nvPr/>
        </p:nvPicPr>
        <p:blipFill>
          <a:blip r:embed="rId4" cstate="print"/>
          <a:stretch>
            <a:fillRect/>
          </a:stretch>
        </p:blipFill>
        <p:spPr>
          <a:xfrm>
            <a:off x="13187203" y="6490000"/>
            <a:ext cx="91440" cy="28914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78639"/>
            <a:ext cx="6561582" cy="1589153"/>
          </a:xfrm>
          <a:prstGeom prst="rect">
            <a:avLst/>
          </a:prstGeom>
        </p:spPr>
        <p:txBody>
          <a:bodyPr vert="horz" wrap="square" lIns="0" tIns="100584" rIns="0" bIns="0" rtlCol="0" anchor="t">
            <a:spAutoFit/>
          </a:bodyPr>
          <a:lstStyle/>
          <a:p>
            <a:pPr marL="15240" marR="6096">
              <a:lnSpc>
                <a:spcPts val="5760"/>
              </a:lnSpc>
              <a:spcBef>
                <a:spcPts val="792"/>
              </a:spcBef>
            </a:pPr>
            <a:r>
              <a:rPr spc="-84" dirty="0">
                <a:solidFill>
                  <a:schemeClr val="tx1"/>
                </a:solidFill>
              </a:rPr>
              <a:t>Continuous</a:t>
            </a:r>
            <a:r>
              <a:rPr spc="-270" dirty="0">
                <a:solidFill>
                  <a:schemeClr val="tx1"/>
                </a:solidFill>
              </a:rPr>
              <a:t> </a:t>
            </a:r>
            <a:r>
              <a:rPr spc="-48" dirty="0">
                <a:solidFill>
                  <a:schemeClr val="tx1"/>
                </a:solidFill>
              </a:rPr>
              <a:t>Delivery</a:t>
            </a:r>
            <a:r>
              <a:rPr spc="-270" dirty="0">
                <a:solidFill>
                  <a:schemeClr val="tx1"/>
                </a:solidFill>
              </a:rPr>
              <a:t> </a:t>
            </a:r>
            <a:r>
              <a:rPr spc="-30" dirty="0">
                <a:solidFill>
                  <a:schemeClr val="tx1"/>
                </a:solidFill>
              </a:rPr>
              <a:t>vs </a:t>
            </a:r>
            <a:r>
              <a:rPr spc="-84" dirty="0">
                <a:solidFill>
                  <a:schemeClr val="tx1"/>
                </a:solidFill>
              </a:rPr>
              <a:t>Continuous</a:t>
            </a:r>
            <a:r>
              <a:rPr spc="-252" dirty="0">
                <a:solidFill>
                  <a:schemeClr val="tx1"/>
                </a:solidFill>
              </a:rPr>
              <a:t> </a:t>
            </a:r>
            <a:r>
              <a:rPr spc="-66" dirty="0">
                <a:solidFill>
                  <a:schemeClr val="tx1"/>
                </a:solidFill>
              </a:rPr>
              <a:t>Deployment</a:t>
            </a:r>
          </a:p>
        </p:txBody>
      </p:sp>
      <p:sp>
        <p:nvSpPr>
          <p:cNvPr id="5" name="object 5"/>
          <p:cNvSpPr txBox="1"/>
          <p:nvPr/>
        </p:nvSpPr>
        <p:spPr>
          <a:xfrm>
            <a:off x="1100327" y="2267305"/>
            <a:ext cx="11348466" cy="4093941"/>
          </a:xfrm>
          <a:prstGeom prst="rect">
            <a:avLst/>
          </a:prstGeom>
        </p:spPr>
        <p:txBody>
          <a:bodyPr vert="horz" wrap="square" lIns="0" tIns="56388" rIns="0" bIns="0" rtlCol="0">
            <a:spAutoFit/>
          </a:bodyPr>
          <a:lstStyle/>
          <a:p>
            <a:pPr marL="289560" indent="-274320">
              <a:spcBef>
                <a:spcPts val="444"/>
              </a:spcBef>
              <a:buFont typeface="Arial"/>
              <a:buChar char="•"/>
              <a:tabLst>
                <a:tab pos="289560" algn="l"/>
              </a:tabLst>
            </a:pPr>
            <a:r>
              <a:rPr sz="3360" spc="-60" dirty="0">
                <a:latin typeface="Gill Sans MT"/>
                <a:cs typeface="Gill Sans MT"/>
              </a:rPr>
              <a:t>Continuous</a:t>
            </a:r>
            <a:r>
              <a:rPr sz="3360" spc="-120" dirty="0">
                <a:latin typeface="Gill Sans MT"/>
                <a:cs typeface="Gill Sans MT"/>
              </a:rPr>
              <a:t> </a:t>
            </a:r>
            <a:r>
              <a:rPr sz="3360" spc="-12" dirty="0">
                <a:latin typeface="Gill Sans MT"/>
                <a:cs typeface="Gill Sans MT"/>
              </a:rPr>
              <a:t>Delivery:</a:t>
            </a:r>
            <a:endParaRPr sz="3360">
              <a:latin typeface="Gill Sans MT"/>
              <a:cs typeface="Gill Sans MT"/>
            </a:endParaRPr>
          </a:p>
          <a:p>
            <a:pPr marL="838200" lvl="1" indent="-274320">
              <a:spcBef>
                <a:spcPts val="275"/>
              </a:spcBef>
              <a:buFont typeface="Arial"/>
              <a:buChar char="•"/>
              <a:tabLst>
                <a:tab pos="838200" algn="l"/>
              </a:tabLst>
            </a:pPr>
            <a:r>
              <a:rPr spc="-54" dirty="0">
                <a:latin typeface="Gill Sans MT"/>
                <a:cs typeface="Gill Sans MT"/>
              </a:rPr>
              <a:t>Ability</a:t>
            </a:r>
            <a:r>
              <a:rPr spc="-162" dirty="0">
                <a:latin typeface="Gill Sans MT"/>
                <a:cs typeface="Gill Sans MT"/>
              </a:rPr>
              <a:t> </a:t>
            </a:r>
            <a:r>
              <a:rPr dirty="0">
                <a:latin typeface="Gill Sans MT"/>
                <a:cs typeface="Gill Sans MT"/>
              </a:rPr>
              <a:t>to</a:t>
            </a:r>
            <a:r>
              <a:rPr spc="-168" dirty="0">
                <a:latin typeface="Gill Sans MT"/>
                <a:cs typeface="Gill Sans MT"/>
              </a:rPr>
              <a:t> </a:t>
            </a:r>
            <a:r>
              <a:rPr spc="-12" dirty="0">
                <a:latin typeface="Gill Sans MT"/>
                <a:cs typeface="Gill Sans MT"/>
              </a:rPr>
              <a:t>deploy</a:t>
            </a:r>
            <a:r>
              <a:rPr spc="-156" dirty="0">
                <a:latin typeface="Gill Sans MT"/>
                <a:cs typeface="Gill Sans MT"/>
              </a:rPr>
              <a:t> </a:t>
            </a:r>
            <a:r>
              <a:rPr spc="-12" dirty="0">
                <a:latin typeface="Gill Sans MT"/>
                <a:cs typeface="Gill Sans MT"/>
              </a:rPr>
              <a:t>often</a:t>
            </a:r>
            <a:r>
              <a:rPr spc="-162" dirty="0">
                <a:latin typeface="Gill Sans MT"/>
                <a:cs typeface="Gill Sans MT"/>
              </a:rPr>
              <a:t> </a:t>
            </a:r>
            <a:r>
              <a:rPr spc="-24" dirty="0">
                <a:latin typeface="Gill Sans MT"/>
                <a:cs typeface="Gill Sans MT"/>
              </a:rPr>
              <a:t>using</a:t>
            </a:r>
            <a:r>
              <a:rPr spc="-156" dirty="0">
                <a:latin typeface="Gill Sans MT"/>
                <a:cs typeface="Gill Sans MT"/>
              </a:rPr>
              <a:t> </a:t>
            </a:r>
            <a:r>
              <a:rPr spc="-12" dirty="0">
                <a:latin typeface="Gill Sans MT"/>
                <a:cs typeface="Gill Sans MT"/>
              </a:rPr>
              <a:t>automation</a:t>
            </a:r>
            <a:endParaRPr>
              <a:latin typeface="Gill Sans MT"/>
              <a:cs typeface="Gill Sans MT"/>
            </a:endParaRPr>
          </a:p>
          <a:p>
            <a:pPr marL="838200" lvl="1" indent="-274320">
              <a:spcBef>
                <a:spcPts val="288"/>
              </a:spcBef>
              <a:buFont typeface="Arial"/>
              <a:buChar char="•"/>
              <a:tabLst>
                <a:tab pos="838200" algn="l"/>
              </a:tabLst>
            </a:pPr>
            <a:r>
              <a:rPr dirty="0">
                <a:latin typeface="Gill Sans MT"/>
                <a:cs typeface="Gill Sans MT"/>
              </a:rPr>
              <a:t>May</a:t>
            </a:r>
            <a:r>
              <a:rPr spc="-150" dirty="0">
                <a:latin typeface="Gill Sans MT"/>
                <a:cs typeface="Gill Sans MT"/>
              </a:rPr>
              <a:t> </a:t>
            </a:r>
            <a:r>
              <a:rPr spc="-48" dirty="0">
                <a:latin typeface="Gill Sans MT"/>
                <a:cs typeface="Gill Sans MT"/>
              </a:rPr>
              <a:t>involve</a:t>
            </a:r>
            <a:r>
              <a:rPr spc="-66" dirty="0">
                <a:latin typeface="Gill Sans MT"/>
                <a:cs typeface="Gill Sans MT"/>
              </a:rPr>
              <a:t> </a:t>
            </a:r>
            <a:r>
              <a:rPr dirty="0">
                <a:latin typeface="Gill Sans MT"/>
                <a:cs typeface="Gill Sans MT"/>
              </a:rPr>
              <a:t>a</a:t>
            </a:r>
            <a:r>
              <a:rPr spc="-66" dirty="0">
                <a:latin typeface="Gill Sans MT"/>
                <a:cs typeface="Gill Sans MT"/>
              </a:rPr>
              <a:t> </a:t>
            </a:r>
            <a:r>
              <a:rPr spc="-12" dirty="0">
                <a:latin typeface="Gill Sans MT"/>
                <a:cs typeface="Gill Sans MT"/>
              </a:rPr>
              <a:t>manual</a:t>
            </a:r>
            <a:r>
              <a:rPr spc="-66" dirty="0">
                <a:latin typeface="Gill Sans MT"/>
                <a:cs typeface="Gill Sans MT"/>
              </a:rPr>
              <a:t> </a:t>
            </a:r>
            <a:r>
              <a:rPr spc="-12" dirty="0">
                <a:latin typeface="Gill Sans MT"/>
                <a:cs typeface="Gill Sans MT"/>
              </a:rPr>
              <a:t>step</a:t>
            </a:r>
            <a:r>
              <a:rPr spc="-66" dirty="0">
                <a:latin typeface="Gill Sans MT"/>
                <a:cs typeface="Gill Sans MT"/>
              </a:rPr>
              <a:t> </a:t>
            </a:r>
            <a:r>
              <a:rPr spc="-72" dirty="0">
                <a:latin typeface="Gill Sans MT"/>
                <a:cs typeface="Gill Sans MT"/>
              </a:rPr>
              <a:t>to</a:t>
            </a:r>
            <a:r>
              <a:rPr spc="-294" dirty="0">
                <a:latin typeface="Gill Sans MT"/>
                <a:cs typeface="Gill Sans MT"/>
              </a:rPr>
              <a:t> </a:t>
            </a:r>
            <a:r>
              <a:rPr spc="-72" dirty="0">
                <a:latin typeface="Gill Sans MT"/>
                <a:cs typeface="Gill Sans MT"/>
              </a:rPr>
              <a:t>“approve”</a:t>
            </a:r>
            <a:r>
              <a:rPr spc="-240" dirty="0">
                <a:latin typeface="Gill Sans MT"/>
                <a:cs typeface="Gill Sans MT"/>
              </a:rPr>
              <a:t> </a:t>
            </a:r>
            <a:r>
              <a:rPr dirty="0">
                <a:latin typeface="Gill Sans MT"/>
                <a:cs typeface="Gill Sans MT"/>
              </a:rPr>
              <a:t>a</a:t>
            </a:r>
            <a:r>
              <a:rPr spc="-66" dirty="0">
                <a:latin typeface="Gill Sans MT"/>
                <a:cs typeface="Gill Sans MT"/>
              </a:rPr>
              <a:t> </a:t>
            </a:r>
            <a:r>
              <a:rPr spc="-12" dirty="0">
                <a:latin typeface="Gill Sans MT"/>
                <a:cs typeface="Gill Sans MT"/>
              </a:rPr>
              <a:t>deployment</a:t>
            </a:r>
            <a:endParaRPr>
              <a:latin typeface="Gill Sans MT"/>
              <a:cs typeface="Gill Sans MT"/>
            </a:endParaRPr>
          </a:p>
          <a:p>
            <a:pPr marL="838200" lvl="1" indent="-274320">
              <a:spcBef>
                <a:spcPts val="258"/>
              </a:spcBef>
              <a:buFont typeface="Arial"/>
              <a:buChar char="•"/>
              <a:tabLst>
                <a:tab pos="838200" algn="l"/>
              </a:tabLst>
            </a:pPr>
            <a:r>
              <a:rPr dirty="0">
                <a:latin typeface="Gill Sans MT"/>
                <a:cs typeface="Gill Sans MT"/>
              </a:rPr>
              <a:t>The</a:t>
            </a:r>
            <a:r>
              <a:rPr spc="-120" dirty="0">
                <a:latin typeface="Gill Sans MT"/>
                <a:cs typeface="Gill Sans MT"/>
              </a:rPr>
              <a:t> </a:t>
            </a:r>
            <a:r>
              <a:rPr spc="-36" dirty="0">
                <a:latin typeface="Gill Sans MT"/>
                <a:cs typeface="Gill Sans MT"/>
              </a:rPr>
              <a:t>deployment</a:t>
            </a:r>
            <a:r>
              <a:rPr spc="-114" dirty="0">
                <a:latin typeface="Gill Sans MT"/>
                <a:cs typeface="Gill Sans MT"/>
              </a:rPr>
              <a:t> </a:t>
            </a:r>
            <a:r>
              <a:rPr spc="-66" dirty="0">
                <a:latin typeface="Gill Sans MT"/>
                <a:cs typeface="Gill Sans MT"/>
              </a:rPr>
              <a:t>itself</a:t>
            </a:r>
            <a:r>
              <a:rPr spc="-108" dirty="0">
                <a:latin typeface="Gill Sans MT"/>
                <a:cs typeface="Gill Sans MT"/>
              </a:rPr>
              <a:t> </a:t>
            </a:r>
            <a:r>
              <a:rPr spc="-12" dirty="0">
                <a:latin typeface="Gill Sans MT"/>
                <a:cs typeface="Gill Sans MT"/>
              </a:rPr>
              <a:t>is</a:t>
            </a:r>
            <a:r>
              <a:rPr spc="-114" dirty="0">
                <a:latin typeface="Gill Sans MT"/>
                <a:cs typeface="Gill Sans MT"/>
              </a:rPr>
              <a:t> </a:t>
            </a:r>
            <a:r>
              <a:rPr spc="-84" dirty="0">
                <a:latin typeface="Gill Sans MT"/>
                <a:cs typeface="Gill Sans MT"/>
              </a:rPr>
              <a:t>still</a:t>
            </a:r>
            <a:r>
              <a:rPr spc="-114" dirty="0">
                <a:latin typeface="Gill Sans MT"/>
                <a:cs typeface="Gill Sans MT"/>
              </a:rPr>
              <a:t> </a:t>
            </a:r>
            <a:r>
              <a:rPr spc="-12" dirty="0">
                <a:latin typeface="Gill Sans MT"/>
                <a:cs typeface="Gill Sans MT"/>
              </a:rPr>
              <a:t>automated</a:t>
            </a:r>
            <a:r>
              <a:rPr spc="-108" dirty="0">
                <a:latin typeface="Gill Sans MT"/>
                <a:cs typeface="Gill Sans MT"/>
              </a:rPr>
              <a:t> </a:t>
            </a:r>
            <a:r>
              <a:rPr dirty="0">
                <a:latin typeface="Gill Sans MT"/>
                <a:cs typeface="Gill Sans MT"/>
              </a:rPr>
              <a:t>and</a:t>
            </a:r>
            <a:r>
              <a:rPr spc="-114" dirty="0">
                <a:latin typeface="Gill Sans MT"/>
                <a:cs typeface="Gill Sans MT"/>
              </a:rPr>
              <a:t> </a:t>
            </a:r>
            <a:r>
              <a:rPr spc="-12" dirty="0">
                <a:latin typeface="Gill Sans MT"/>
                <a:cs typeface="Gill Sans MT"/>
              </a:rPr>
              <a:t>repeated!</a:t>
            </a:r>
            <a:endParaRPr>
              <a:latin typeface="Gill Sans MT"/>
              <a:cs typeface="Gill Sans MT"/>
            </a:endParaRPr>
          </a:p>
          <a:p>
            <a:pPr lvl="1">
              <a:spcBef>
                <a:spcPts val="60"/>
              </a:spcBef>
              <a:buClr>
                <a:srgbClr val="444949"/>
              </a:buClr>
              <a:buFont typeface="Arial"/>
              <a:buChar char="•"/>
            </a:pPr>
            <a:endParaRPr sz="3780">
              <a:latin typeface="Gill Sans MT"/>
              <a:cs typeface="Gill Sans MT"/>
            </a:endParaRPr>
          </a:p>
          <a:p>
            <a:pPr marL="289560" indent="-274320">
              <a:spcBef>
                <a:spcPts val="6"/>
              </a:spcBef>
              <a:buFont typeface="Arial"/>
              <a:buChar char="•"/>
              <a:tabLst>
                <a:tab pos="289560" algn="l"/>
              </a:tabLst>
            </a:pPr>
            <a:r>
              <a:rPr sz="3360" spc="-60" dirty="0">
                <a:latin typeface="Gill Sans MT"/>
                <a:cs typeface="Gill Sans MT"/>
              </a:rPr>
              <a:t>Continuous</a:t>
            </a:r>
            <a:r>
              <a:rPr sz="3360" spc="-120" dirty="0">
                <a:latin typeface="Gill Sans MT"/>
                <a:cs typeface="Gill Sans MT"/>
              </a:rPr>
              <a:t> </a:t>
            </a:r>
            <a:r>
              <a:rPr sz="3360" spc="-12" dirty="0">
                <a:latin typeface="Gill Sans MT"/>
                <a:cs typeface="Gill Sans MT"/>
              </a:rPr>
              <a:t>Deployment:</a:t>
            </a:r>
            <a:endParaRPr sz="3360">
              <a:latin typeface="Gill Sans MT"/>
              <a:cs typeface="Gill Sans MT"/>
            </a:endParaRPr>
          </a:p>
          <a:p>
            <a:pPr marL="838200" lvl="1" indent="-274320">
              <a:spcBef>
                <a:spcPts val="305"/>
              </a:spcBef>
              <a:buFont typeface="Arial"/>
              <a:buChar char="•"/>
              <a:tabLst>
                <a:tab pos="838200" algn="l"/>
              </a:tabLst>
            </a:pPr>
            <a:r>
              <a:rPr spc="-60" dirty="0">
                <a:latin typeface="Gill Sans MT"/>
                <a:cs typeface="Gill Sans MT"/>
              </a:rPr>
              <a:t>Full</a:t>
            </a:r>
            <a:r>
              <a:rPr spc="-144" dirty="0">
                <a:latin typeface="Gill Sans MT"/>
                <a:cs typeface="Gill Sans MT"/>
              </a:rPr>
              <a:t> </a:t>
            </a:r>
            <a:r>
              <a:rPr spc="-66" dirty="0">
                <a:latin typeface="Gill Sans MT"/>
                <a:cs typeface="Gill Sans MT"/>
              </a:rPr>
              <a:t>automation,</a:t>
            </a:r>
            <a:r>
              <a:rPr spc="-240" dirty="0">
                <a:latin typeface="Gill Sans MT"/>
                <a:cs typeface="Gill Sans MT"/>
              </a:rPr>
              <a:t> </a:t>
            </a:r>
            <a:r>
              <a:rPr dirty="0">
                <a:latin typeface="Gill Sans MT"/>
                <a:cs typeface="Gill Sans MT"/>
              </a:rPr>
              <a:t>every</a:t>
            </a:r>
            <a:r>
              <a:rPr spc="-198" dirty="0">
                <a:latin typeface="Gill Sans MT"/>
                <a:cs typeface="Gill Sans MT"/>
              </a:rPr>
              <a:t> </a:t>
            </a:r>
            <a:r>
              <a:rPr dirty="0">
                <a:latin typeface="Gill Sans MT"/>
                <a:cs typeface="Gill Sans MT"/>
              </a:rPr>
              <a:t>code</a:t>
            </a:r>
            <a:r>
              <a:rPr spc="-144" dirty="0">
                <a:latin typeface="Gill Sans MT"/>
                <a:cs typeface="Gill Sans MT"/>
              </a:rPr>
              <a:t> </a:t>
            </a:r>
            <a:r>
              <a:rPr dirty="0">
                <a:latin typeface="Gill Sans MT"/>
                <a:cs typeface="Gill Sans MT"/>
              </a:rPr>
              <a:t>change</a:t>
            </a:r>
            <a:r>
              <a:rPr spc="-126" dirty="0">
                <a:latin typeface="Gill Sans MT"/>
                <a:cs typeface="Gill Sans MT"/>
              </a:rPr>
              <a:t> </a:t>
            </a:r>
            <a:r>
              <a:rPr spc="-12" dirty="0">
                <a:latin typeface="Gill Sans MT"/>
                <a:cs typeface="Gill Sans MT"/>
              </a:rPr>
              <a:t>is</a:t>
            </a:r>
            <a:r>
              <a:rPr spc="-126" dirty="0">
                <a:latin typeface="Gill Sans MT"/>
                <a:cs typeface="Gill Sans MT"/>
              </a:rPr>
              <a:t> </a:t>
            </a:r>
            <a:r>
              <a:rPr spc="-24" dirty="0">
                <a:latin typeface="Gill Sans MT"/>
                <a:cs typeface="Gill Sans MT"/>
              </a:rPr>
              <a:t>deployed</a:t>
            </a:r>
            <a:r>
              <a:rPr spc="-132" dirty="0">
                <a:latin typeface="Gill Sans MT"/>
                <a:cs typeface="Gill Sans MT"/>
              </a:rPr>
              <a:t> </a:t>
            </a:r>
            <a:r>
              <a:rPr spc="-12" dirty="0">
                <a:latin typeface="Gill Sans MT"/>
                <a:cs typeface="Gill Sans MT"/>
              </a:rPr>
              <a:t>all</a:t>
            </a:r>
            <a:r>
              <a:rPr spc="-132" dirty="0">
                <a:latin typeface="Gill Sans MT"/>
                <a:cs typeface="Gill Sans MT"/>
              </a:rPr>
              <a:t> </a:t>
            </a:r>
            <a:r>
              <a:rPr dirty="0">
                <a:latin typeface="Gill Sans MT"/>
                <a:cs typeface="Gill Sans MT"/>
              </a:rPr>
              <a:t>the</a:t>
            </a:r>
            <a:r>
              <a:rPr spc="-126" dirty="0">
                <a:latin typeface="Gill Sans MT"/>
                <a:cs typeface="Gill Sans MT"/>
              </a:rPr>
              <a:t> </a:t>
            </a:r>
            <a:r>
              <a:rPr dirty="0">
                <a:latin typeface="Gill Sans MT"/>
                <a:cs typeface="Gill Sans MT"/>
              </a:rPr>
              <a:t>way</a:t>
            </a:r>
            <a:r>
              <a:rPr spc="-132" dirty="0">
                <a:latin typeface="Gill Sans MT"/>
                <a:cs typeface="Gill Sans MT"/>
              </a:rPr>
              <a:t> </a:t>
            </a:r>
            <a:r>
              <a:rPr dirty="0">
                <a:latin typeface="Gill Sans MT"/>
                <a:cs typeface="Gill Sans MT"/>
              </a:rPr>
              <a:t>to</a:t>
            </a:r>
            <a:r>
              <a:rPr spc="-137" dirty="0">
                <a:latin typeface="Gill Sans MT"/>
                <a:cs typeface="Gill Sans MT"/>
              </a:rPr>
              <a:t> </a:t>
            </a:r>
            <a:r>
              <a:rPr spc="-12" dirty="0">
                <a:latin typeface="Gill Sans MT"/>
                <a:cs typeface="Gill Sans MT"/>
              </a:rPr>
              <a:t>production</a:t>
            </a:r>
            <a:endParaRPr>
              <a:latin typeface="Gill Sans MT"/>
              <a:cs typeface="Gill Sans MT"/>
            </a:endParaRPr>
          </a:p>
          <a:p>
            <a:pPr marL="838200" lvl="1" indent="-274320">
              <a:spcBef>
                <a:spcPts val="258"/>
              </a:spcBef>
              <a:buFont typeface="Arial"/>
              <a:buChar char="•"/>
              <a:tabLst>
                <a:tab pos="838200" algn="l"/>
              </a:tabLst>
            </a:pPr>
            <a:r>
              <a:rPr dirty="0">
                <a:latin typeface="Gill Sans MT"/>
                <a:cs typeface="Gill Sans MT"/>
              </a:rPr>
              <a:t>No</a:t>
            </a:r>
            <a:r>
              <a:rPr spc="-120" dirty="0">
                <a:latin typeface="Gill Sans MT"/>
                <a:cs typeface="Gill Sans MT"/>
              </a:rPr>
              <a:t> </a:t>
            </a:r>
            <a:r>
              <a:rPr spc="-12" dirty="0">
                <a:latin typeface="Gill Sans MT"/>
                <a:cs typeface="Gill Sans MT"/>
              </a:rPr>
              <a:t>manual</a:t>
            </a:r>
            <a:r>
              <a:rPr spc="-120" dirty="0">
                <a:latin typeface="Gill Sans MT"/>
                <a:cs typeface="Gill Sans MT"/>
              </a:rPr>
              <a:t> </a:t>
            </a:r>
            <a:r>
              <a:rPr spc="-48" dirty="0">
                <a:latin typeface="Gill Sans MT"/>
                <a:cs typeface="Gill Sans MT"/>
              </a:rPr>
              <a:t>intervention</a:t>
            </a:r>
            <a:r>
              <a:rPr spc="-120" dirty="0">
                <a:latin typeface="Gill Sans MT"/>
                <a:cs typeface="Gill Sans MT"/>
              </a:rPr>
              <a:t> </a:t>
            </a:r>
            <a:r>
              <a:rPr dirty="0">
                <a:latin typeface="Gill Sans MT"/>
                <a:cs typeface="Gill Sans MT"/>
              </a:rPr>
              <a:t>of</a:t>
            </a:r>
            <a:r>
              <a:rPr spc="-120" dirty="0">
                <a:latin typeface="Gill Sans MT"/>
                <a:cs typeface="Gill Sans MT"/>
              </a:rPr>
              <a:t> </a:t>
            </a:r>
            <a:r>
              <a:rPr spc="-12" dirty="0">
                <a:latin typeface="Gill Sans MT"/>
                <a:cs typeface="Gill Sans MT"/>
              </a:rPr>
              <a:t>approvals</a:t>
            </a:r>
            <a:endParaRPr>
              <a:latin typeface="Gill Sans MT"/>
              <a:cs typeface="Gill Sans M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rPr>
              <a:t>T</a:t>
            </a:r>
            <a:r>
              <a:rPr spc="-60" dirty="0">
                <a:solidFill>
                  <a:schemeClr val="tx1"/>
                </a:solidFill>
              </a:rPr>
              <a:t>ec</a:t>
            </a:r>
            <a:r>
              <a:rPr spc="-54" dirty="0">
                <a:solidFill>
                  <a:schemeClr val="tx1"/>
                </a:solidFill>
              </a:rPr>
              <a:t>hn</a:t>
            </a:r>
            <a:r>
              <a:rPr spc="-60" dirty="0">
                <a:solidFill>
                  <a:schemeClr val="tx1"/>
                </a:solidFill>
              </a:rPr>
              <a:t>olo</a:t>
            </a:r>
            <a:r>
              <a:rPr spc="-66" dirty="0">
                <a:solidFill>
                  <a:schemeClr val="tx1"/>
                </a:solidFill>
              </a:rPr>
              <a:t>g</a:t>
            </a:r>
            <a:r>
              <a:rPr spc="-60" dirty="0">
                <a:solidFill>
                  <a:schemeClr val="tx1"/>
                </a:solidFill>
              </a:rPr>
              <a:t>y</a:t>
            </a:r>
            <a:r>
              <a:rPr spc="-228" dirty="0">
                <a:solidFill>
                  <a:schemeClr val="tx1"/>
                </a:solidFill>
              </a:rPr>
              <a:t> </a:t>
            </a:r>
            <a:r>
              <a:rPr spc="-54" dirty="0">
                <a:solidFill>
                  <a:schemeClr val="tx1"/>
                </a:solidFill>
              </a:rPr>
              <a:t>Stack</a:t>
            </a:r>
            <a:r>
              <a:rPr spc="-240" dirty="0">
                <a:solidFill>
                  <a:schemeClr val="tx1"/>
                </a:solidFill>
              </a:rPr>
              <a:t> </a:t>
            </a:r>
            <a:r>
              <a:rPr spc="-78" dirty="0">
                <a:solidFill>
                  <a:schemeClr val="tx1"/>
                </a:solidFill>
              </a:rPr>
              <a:t>for</a:t>
            </a:r>
            <a:r>
              <a:rPr spc="-240" dirty="0">
                <a:solidFill>
                  <a:schemeClr val="tx1"/>
                </a:solidFill>
              </a:rPr>
              <a:t> </a:t>
            </a:r>
            <a:r>
              <a:rPr spc="-108" dirty="0">
                <a:solidFill>
                  <a:schemeClr val="tx1"/>
                </a:solidFill>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Calibri"/>
                <a:cs typeface="Calibri"/>
              </a:rPr>
              <a:t>Code</a:t>
            </a:r>
            <a:endParaRPr sz="2160">
              <a:latin typeface="Calibri"/>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Build</a:t>
            </a:r>
            <a:endParaRPr sz="2160">
              <a:latin typeface="Calibri"/>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Calibri"/>
                <a:cs typeface="Calibri"/>
              </a:rPr>
              <a:t>Test</a:t>
            </a:r>
            <a:endParaRPr sz="2160">
              <a:latin typeface="Calibri"/>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Deploy</a:t>
            </a:r>
            <a:endParaRPr sz="2160">
              <a:latin typeface="Calibri"/>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Provision</a:t>
            </a:r>
            <a:endParaRPr sz="2160">
              <a:latin typeface="Calibri"/>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Times New Roman"/>
              <a:cs typeface="Times New Roman"/>
            </a:endParaRPr>
          </a:p>
          <a:p>
            <a:pPr algn="ctr">
              <a:lnSpc>
                <a:spcPts val="2550"/>
              </a:lnSpc>
            </a:pPr>
            <a:r>
              <a:rPr sz="2160" spc="-30" dirty="0">
                <a:latin typeface="Calibri"/>
                <a:cs typeface="Calibri"/>
              </a:rPr>
              <a:t>AWS</a:t>
            </a:r>
            <a:endParaRPr sz="2160">
              <a:latin typeface="Calibri"/>
              <a:cs typeface="Calibri"/>
            </a:endParaRPr>
          </a:p>
          <a:p>
            <a:pPr algn="ctr">
              <a:lnSpc>
                <a:spcPts val="2550"/>
              </a:lnSpc>
            </a:pPr>
            <a:r>
              <a:rPr sz="2160" spc="-12" dirty="0">
                <a:latin typeface="Calibri"/>
                <a:cs typeface="Calibri"/>
              </a:rPr>
              <a:t>CodeCommit</a:t>
            </a:r>
            <a:endParaRPr sz="2160">
              <a:latin typeface="Calibri"/>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Calibri"/>
                <a:cs typeface="Calibri"/>
              </a:rPr>
              <a:t>GitHub </a:t>
            </a:r>
            <a:r>
              <a:rPr sz="2160" dirty="0">
                <a:latin typeface="Calibri"/>
                <a:cs typeface="Calibri"/>
              </a:rPr>
              <a:t>Or</a:t>
            </a:r>
            <a:r>
              <a:rPr sz="2160" spc="-24"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spc="-12" dirty="0">
                <a:latin typeface="Calibri"/>
                <a:cs typeface="Calibri"/>
              </a:rPr>
              <a:t>party</a:t>
            </a:r>
            <a:endParaRPr sz="2160">
              <a:latin typeface="Calibri"/>
              <a:cs typeface="Calibri"/>
            </a:endParaRPr>
          </a:p>
          <a:p>
            <a:pPr marL="122682">
              <a:lnSpc>
                <a:spcPts val="2550"/>
              </a:lnSpc>
            </a:pPr>
            <a:r>
              <a:rPr sz="2160" dirty="0">
                <a:latin typeface="Calibri"/>
                <a:cs typeface="Calibri"/>
              </a:rPr>
              <a:t>code </a:t>
            </a:r>
            <a:r>
              <a:rPr sz="2160" spc="-12" dirty="0">
                <a:latin typeface="Calibri"/>
                <a:cs typeface="Calibri"/>
              </a:rPr>
              <a:t>repository</a:t>
            </a:r>
            <a:endParaRPr sz="2160">
              <a:latin typeface="Calibri"/>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Times New Roman"/>
              <a:cs typeface="Times New Roman"/>
            </a:endParaRPr>
          </a:p>
          <a:p>
            <a:pPr marL="1226820"/>
            <a:r>
              <a:rPr sz="2160" dirty="0">
                <a:latin typeface="Calibri"/>
                <a:cs typeface="Calibri"/>
              </a:rPr>
              <a:t>AWS</a:t>
            </a:r>
            <a:r>
              <a:rPr sz="2160" spc="-102" dirty="0">
                <a:latin typeface="Calibri"/>
                <a:cs typeface="Calibri"/>
              </a:rPr>
              <a:t> </a:t>
            </a:r>
            <a:r>
              <a:rPr sz="2160" spc="-12" dirty="0">
                <a:latin typeface="Calibri"/>
                <a:cs typeface="Calibri"/>
              </a:rPr>
              <a:t>CodeBuild</a:t>
            </a:r>
            <a:endParaRPr sz="2160">
              <a:latin typeface="Calibri"/>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Times New Roman"/>
              <a:cs typeface="Times New Roman"/>
            </a:endParaRPr>
          </a:p>
          <a:p>
            <a:pPr algn="ctr">
              <a:lnSpc>
                <a:spcPts val="2562"/>
              </a:lnSpc>
            </a:pPr>
            <a:r>
              <a:rPr sz="2160" dirty="0">
                <a:latin typeface="Calibri"/>
                <a:cs typeface="Calibri"/>
              </a:rPr>
              <a:t>Jenkins</a:t>
            </a:r>
            <a:r>
              <a:rPr sz="2160" spc="-18" dirty="0">
                <a:latin typeface="Calibri"/>
                <a:cs typeface="Calibri"/>
              </a:rPr>
              <a:t> </a:t>
            </a:r>
            <a:r>
              <a:rPr sz="2160" spc="-30" dirty="0">
                <a:latin typeface="Calibri"/>
                <a:cs typeface="Calibri"/>
              </a:rPr>
              <a:t>CI</a:t>
            </a:r>
            <a:endParaRPr sz="2160">
              <a:latin typeface="Calibri"/>
              <a:cs typeface="Calibri"/>
            </a:endParaRPr>
          </a:p>
          <a:p>
            <a:pPr algn="ctr">
              <a:lnSpc>
                <a:spcPts val="2562"/>
              </a:lnSpc>
            </a:pPr>
            <a:r>
              <a:rPr sz="2160" dirty="0">
                <a:latin typeface="Calibri"/>
                <a:cs typeface="Calibri"/>
              </a:rPr>
              <a:t>Or</a:t>
            </a:r>
            <a:r>
              <a:rPr sz="2160" spc="-18"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dirty="0">
                <a:latin typeface="Calibri"/>
                <a:cs typeface="Calibri"/>
              </a:rPr>
              <a:t>party</a:t>
            </a:r>
            <a:r>
              <a:rPr sz="2160" spc="-12" dirty="0">
                <a:latin typeface="Calibri"/>
                <a:cs typeface="Calibri"/>
              </a:rPr>
              <a:t> </a:t>
            </a:r>
            <a:r>
              <a:rPr sz="2160" dirty="0">
                <a:latin typeface="Calibri"/>
                <a:cs typeface="Calibri"/>
              </a:rPr>
              <a:t>CI</a:t>
            </a:r>
            <a:r>
              <a:rPr sz="2160" spc="-12" dirty="0">
                <a:latin typeface="Calibri"/>
                <a:cs typeface="Calibri"/>
              </a:rPr>
              <a:t> servers</a:t>
            </a:r>
            <a:endParaRPr sz="2160">
              <a:latin typeface="Calibri"/>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Calibri"/>
                <a:cs typeface="Calibri"/>
              </a:rPr>
              <a:t>Orchestrate:</a:t>
            </a:r>
            <a:r>
              <a:rPr sz="2160" spc="-66" dirty="0">
                <a:latin typeface="Calibri"/>
                <a:cs typeface="Calibri"/>
              </a:rPr>
              <a:t> </a:t>
            </a:r>
            <a:r>
              <a:rPr sz="2160" dirty="0">
                <a:latin typeface="Calibri"/>
                <a:cs typeface="Calibri"/>
              </a:rPr>
              <a:t>AWS</a:t>
            </a:r>
            <a:r>
              <a:rPr sz="2160" spc="-66" dirty="0">
                <a:latin typeface="Calibri"/>
                <a:cs typeface="Calibri"/>
              </a:rPr>
              <a:t> </a:t>
            </a:r>
            <a:r>
              <a:rPr sz="2160" spc="-12" dirty="0">
                <a:latin typeface="Calibri"/>
                <a:cs typeface="Calibri"/>
              </a:rPr>
              <a:t>CodePipeline</a:t>
            </a:r>
            <a:endParaRPr sz="2160">
              <a:latin typeface="Calibri"/>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rPr>
              <a:t>CodeCommit</a:t>
            </a:r>
          </a:p>
        </p:txBody>
      </p:sp>
      <p:sp>
        <p:nvSpPr>
          <p:cNvPr id="5" name="object 5"/>
          <p:cNvSpPr txBox="1"/>
          <p:nvPr/>
        </p:nvSpPr>
        <p:spPr>
          <a:xfrm>
            <a:off x="1100327" y="1697735"/>
            <a:ext cx="11621262" cy="4761816"/>
          </a:xfrm>
          <a:prstGeom prst="rect">
            <a:avLst/>
          </a:prstGeom>
        </p:spPr>
        <p:txBody>
          <a:bodyPr vert="horz" wrap="square" lIns="0" tIns="76200" rIns="0" bIns="0" rtlCol="0">
            <a:spAutoFit/>
          </a:bodyPr>
          <a:lstStyle/>
          <a:p>
            <a:pPr marL="289560" marR="6096" indent="-274320">
              <a:lnSpc>
                <a:spcPts val="3600"/>
              </a:lnSpc>
              <a:spcBef>
                <a:spcPts val="600"/>
              </a:spcBef>
              <a:buSzPct val="101818"/>
              <a:buFont typeface="Arial"/>
              <a:buChar char="•"/>
              <a:tabLst>
                <a:tab pos="289560" algn="l"/>
              </a:tabLst>
            </a:pPr>
            <a:r>
              <a:rPr sz="4950" spc="-72" baseline="1010" dirty="0">
                <a:latin typeface="Gill Sans MT"/>
                <a:cs typeface="Gill Sans MT"/>
              </a:rPr>
              <a:t>Version</a:t>
            </a:r>
            <a:r>
              <a:rPr sz="4950" spc="-215" baseline="1010" dirty="0">
                <a:latin typeface="Gill Sans MT"/>
                <a:cs typeface="Gill Sans MT"/>
              </a:rPr>
              <a:t> </a:t>
            </a:r>
            <a:r>
              <a:rPr sz="4950" spc="-53" baseline="1010" dirty="0">
                <a:latin typeface="Gill Sans MT"/>
                <a:cs typeface="Gill Sans MT"/>
              </a:rPr>
              <a:t>control</a:t>
            </a:r>
            <a:r>
              <a:rPr sz="4950" spc="-224" baseline="1010" dirty="0">
                <a:latin typeface="Gill Sans MT"/>
                <a:cs typeface="Gill Sans MT"/>
              </a:rPr>
              <a:t> </a:t>
            </a:r>
            <a:r>
              <a:rPr sz="3360" spc="-12" dirty="0">
                <a:latin typeface="Gill Sans MT"/>
                <a:cs typeface="Gill Sans MT"/>
              </a:rPr>
              <a:t>is</a:t>
            </a:r>
            <a:r>
              <a:rPr sz="3360" spc="-162"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60" dirty="0">
                <a:latin typeface="Gill Sans MT"/>
                <a:cs typeface="Gill Sans MT"/>
              </a:rPr>
              <a:t>ability</a:t>
            </a:r>
            <a:r>
              <a:rPr sz="3360" spc="-162" dirty="0">
                <a:latin typeface="Gill Sans MT"/>
                <a:cs typeface="Gill Sans MT"/>
              </a:rPr>
              <a:t> </a:t>
            </a:r>
            <a:r>
              <a:rPr sz="3360" dirty="0">
                <a:latin typeface="Gill Sans MT"/>
                <a:cs typeface="Gill Sans MT"/>
              </a:rPr>
              <a:t>to</a:t>
            </a:r>
            <a:r>
              <a:rPr sz="3360" spc="-162" dirty="0">
                <a:latin typeface="Gill Sans MT"/>
                <a:cs typeface="Gill Sans MT"/>
              </a:rPr>
              <a:t> </a:t>
            </a:r>
            <a:r>
              <a:rPr sz="3360" spc="-30" dirty="0">
                <a:latin typeface="Gill Sans MT"/>
                <a:cs typeface="Gill Sans MT"/>
              </a:rPr>
              <a:t>understand</a:t>
            </a:r>
            <a:r>
              <a:rPr sz="3360" spc="-162" dirty="0">
                <a:latin typeface="Gill Sans MT"/>
                <a:cs typeface="Gill Sans MT"/>
              </a:rPr>
              <a:t> </a:t>
            </a:r>
            <a:r>
              <a:rPr sz="3360" dirty="0">
                <a:latin typeface="Gill Sans MT"/>
                <a:cs typeface="Gill Sans MT"/>
              </a:rPr>
              <a:t>the</a:t>
            </a:r>
            <a:r>
              <a:rPr sz="3360" spc="-162" dirty="0">
                <a:latin typeface="Gill Sans MT"/>
                <a:cs typeface="Gill Sans MT"/>
              </a:rPr>
              <a:t> </a:t>
            </a:r>
            <a:r>
              <a:rPr sz="3360" spc="-48" dirty="0">
                <a:latin typeface="Gill Sans MT"/>
                <a:cs typeface="Gill Sans MT"/>
              </a:rPr>
              <a:t>various</a:t>
            </a:r>
            <a:r>
              <a:rPr sz="3360" spc="-162" dirty="0">
                <a:latin typeface="Gill Sans MT"/>
                <a:cs typeface="Gill Sans MT"/>
              </a:rPr>
              <a:t> </a:t>
            </a:r>
            <a:r>
              <a:rPr sz="3360" spc="-12" dirty="0">
                <a:latin typeface="Gill Sans MT"/>
                <a:cs typeface="Gill Sans MT"/>
              </a:rPr>
              <a:t>changes</a:t>
            </a:r>
            <a:r>
              <a:rPr sz="3360" spc="-162" dirty="0">
                <a:latin typeface="Gill Sans MT"/>
                <a:cs typeface="Gill Sans MT"/>
              </a:rPr>
              <a:t> </a:t>
            </a:r>
            <a:r>
              <a:rPr sz="3360" spc="-24" dirty="0">
                <a:latin typeface="Gill Sans MT"/>
                <a:cs typeface="Gill Sans MT"/>
              </a:rPr>
              <a:t>that </a:t>
            </a:r>
            <a:r>
              <a:rPr sz="3360" dirty="0">
                <a:latin typeface="Gill Sans MT"/>
                <a:cs typeface="Gill Sans MT"/>
              </a:rPr>
              <a:t>happened</a:t>
            </a:r>
            <a:r>
              <a:rPr sz="3360" spc="-132" dirty="0">
                <a:latin typeface="Gill Sans MT"/>
                <a:cs typeface="Gill Sans MT"/>
              </a:rPr>
              <a:t> </a:t>
            </a:r>
            <a:r>
              <a:rPr sz="3360" dirty="0">
                <a:latin typeface="Gill Sans MT"/>
                <a:cs typeface="Gill Sans MT"/>
              </a:rPr>
              <a:t>to</a:t>
            </a:r>
            <a:r>
              <a:rPr sz="3360" spc="-137" dirty="0">
                <a:latin typeface="Gill Sans MT"/>
                <a:cs typeface="Gill Sans MT"/>
              </a:rPr>
              <a:t> </a:t>
            </a:r>
            <a:r>
              <a:rPr sz="3360" dirty="0">
                <a:latin typeface="Gill Sans MT"/>
                <a:cs typeface="Gill Sans MT"/>
              </a:rPr>
              <a:t>the</a:t>
            </a:r>
            <a:r>
              <a:rPr sz="3360" spc="-137" dirty="0">
                <a:latin typeface="Gill Sans MT"/>
                <a:cs typeface="Gill Sans MT"/>
              </a:rPr>
              <a:t> </a:t>
            </a:r>
            <a:r>
              <a:rPr sz="3360" dirty="0">
                <a:latin typeface="Gill Sans MT"/>
                <a:cs typeface="Gill Sans MT"/>
              </a:rPr>
              <a:t>code</a:t>
            </a:r>
            <a:r>
              <a:rPr sz="3360" spc="-132" dirty="0">
                <a:latin typeface="Gill Sans MT"/>
                <a:cs typeface="Gill Sans MT"/>
              </a:rPr>
              <a:t> </a:t>
            </a:r>
            <a:r>
              <a:rPr sz="3360" spc="-72" dirty="0">
                <a:latin typeface="Gill Sans MT"/>
                <a:cs typeface="Gill Sans MT"/>
              </a:rPr>
              <a:t>over</a:t>
            </a:r>
            <a:r>
              <a:rPr sz="3360" spc="-126" dirty="0">
                <a:latin typeface="Gill Sans MT"/>
                <a:cs typeface="Gill Sans MT"/>
              </a:rPr>
              <a:t> </a:t>
            </a:r>
            <a:r>
              <a:rPr sz="3360" dirty="0">
                <a:latin typeface="Gill Sans MT"/>
                <a:cs typeface="Gill Sans MT"/>
              </a:rPr>
              <a:t>time</a:t>
            </a:r>
            <a:r>
              <a:rPr sz="3360" spc="-132" dirty="0">
                <a:latin typeface="Gill Sans MT"/>
                <a:cs typeface="Gill Sans MT"/>
              </a:rPr>
              <a:t> </a:t>
            </a:r>
            <a:r>
              <a:rPr sz="3360" dirty="0">
                <a:latin typeface="Gill Sans MT"/>
                <a:cs typeface="Gill Sans MT"/>
              </a:rPr>
              <a:t>(and</a:t>
            </a:r>
            <a:r>
              <a:rPr sz="3360" spc="-132" dirty="0">
                <a:latin typeface="Gill Sans MT"/>
                <a:cs typeface="Gill Sans MT"/>
              </a:rPr>
              <a:t> </a:t>
            </a:r>
            <a:r>
              <a:rPr sz="3360" spc="-60" dirty="0">
                <a:latin typeface="Gill Sans MT"/>
                <a:cs typeface="Gill Sans MT"/>
              </a:rPr>
              <a:t>possibly</a:t>
            </a:r>
            <a:r>
              <a:rPr sz="3360" spc="-137" dirty="0">
                <a:latin typeface="Gill Sans MT"/>
                <a:cs typeface="Gill Sans MT"/>
              </a:rPr>
              <a:t> </a:t>
            </a:r>
            <a:r>
              <a:rPr sz="3360" spc="-90" dirty="0">
                <a:latin typeface="Gill Sans MT"/>
                <a:cs typeface="Gill Sans MT"/>
              </a:rPr>
              <a:t>roll</a:t>
            </a:r>
            <a:r>
              <a:rPr sz="3360" spc="-132" dirty="0">
                <a:latin typeface="Gill Sans MT"/>
                <a:cs typeface="Gill Sans MT"/>
              </a:rPr>
              <a:t> </a:t>
            </a:r>
            <a:r>
              <a:rPr sz="3360" spc="-12" dirty="0">
                <a:latin typeface="Gill Sans MT"/>
                <a:cs typeface="Gill Sans MT"/>
              </a:rPr>
              <a:t>back).</a:t>
            </a:r>
            <a:endParaRPr sz="3360" dirty="0">
              <a:latin typeface="Gill Sans MT"/>
              <a:cs typeface="Gill Sans MT"/>
            </a:endParaRPr>
          </a:p>
          <a:p>
            <a:pPr marL="289560" indent="-274320">
              <a:spcBef>
                <a:spcPts val="846"/>
              </a:spcBef>
              <a:buFont typeface="Arial"/>
              <a:buChar char="•"/>
              <a:tabLst>
                <a:tab pos="289560" algn="l"/>
              </a:tabLst>
            </a:pPr>
            <a:r>
              <a:rPr sz="3360" spc="-12" dirty="0">
                <a:latin typeface="Gill Sans MT"/>
                <a:cs typeface="Gill Sans MT"/>
              </a:rPr>
              <a:t>All</a:t>
            </a:r>
            <a:r>
              <a:rPr sz="3360" spc="-168" dirty="0">
                <a:latin typeface="Gill Sans MT"/>
                <a:cs typeface="Gill Sans MT"/>
              </a:rPr>
              <a:t> </a:t>
            </a:r>
            <a:r>
              <a:rPr sz="3360" spc="-12" dirty="0">
                <a:latin typeface="Gill Sans MT"/>
                <a:cs typeface="Gill Sans MT"/>
              </a:rPr>
              <a:t>these</a:t>
            </a:r>
            <a:r>
              <a:rPr sz="3360" spc="-156" dirty="0">
                <a:latin typeface="Gill Sans MT"/>
                <a:cs typeface="Gill Sans MT"/>
              </a:rPr>
              <a:t> </a:t>
            </a:r>
            <a:r>
              <a:rPr sz="3360" dirty="0">
                <a:latin typeface="Gill Sans MT"/>
                <a:cs typeface="Gill Sans MT"/>
              </a:rPr>
              <a:t>are</a:t>
            </a:r>
            <a:r>
              <a:rPr sz="3360" spc="-156" dirty="0">
                <a:latin typeface="Gill Sans MT"/>
                <a:cs typeface="Gill Sans MT"/>
              </a:rPr>
              <a:t> </a:t>
            </a:r>
            <a:r>
              <a:rPr sz="3360" dirty="0">
                <a:latin typeface="Gill Sans MT"/>
                <a:cs typeface="Gill Sans MT"/>
              </a:rPr>
              <a:t>enabled</a:t>
            </a:r>
            <a:r>
              <a:rPr sz="3360" spc="-162" dirty="0">
                <a:latin typeface="Gill Sans MT"/>
                <a:cs typeface="Gill Sans MT"/>
              </a:rPr>
              <a:t> </a:t>
            </a:r>
            <a:r>
              <a:rPr sz="3360" dirty="0">
                <a:latin typeface="Gill Sans MT"/>
                <a:cs typeface="Gill Sans MT"/>
              </a:rPr>
              <a:t>by</a:t>
            </a:r>
            <a:r>
              <a:rPr sz="3360" spc="-162" dirty="0">
                <a:latin typeface="Gill Sans MT"/>
                <a:cs typeface="Gill Sans MT"/>
              </a:rPr>
              <a:t> </a:t>
            </a:r>
            <a:r>
              <a:rPr sz="3360" spc="-24" dirty="0">
                <a:latin typeface="Gill Sans MT"/>
                <a:cs typeface="Gill Sans MT"/>
              </a:rPr>
              <a:t>using</a:t>
            </a:r>
            <a:r>
              <a:rPr sz="3360" spc="-156" dirty="0">
                <a:latin typeface="Gill Sans MT"/>
                <a:cs typeface="Gill Sans MT"/>
              </a:rPr>
              <a:t> </a:t>
            </a:r>
            <a:r>
              <a:rPr sz="3360" dirty="0">
                <a:latin typeface="Gill Sans MT"/>
                <a:cs typeface="Gill Sans MT"/>
              </a:rPr>
              <a:t>a</a:t>
            </a:r>
            <a:r>
              <a:rPr sz="3360" spc="-156" dirty="0">
                <a:latin typeface="Gill Sans MT"/>
                <a:cs typeface="Gill Sans MT"/>
              </a:rPr>
              <a:t> </a:t>
            </a:r>
            <a:r>
              <a:rPr sz="3360" spc="-42" dirty="0">
                <a:latin typeface="Gill Sans MT"/>
                <a:cs typeface="Gill Sans MT"/>
              </a:rPr>
              <a:t>version</a:t>
            </a:r>
            <a:r>
              <a:rPr sz="3360" spc="-150" dirty="0">
                <a:latin typeface="Gill Sans MT"/>
                <a:cs typeface="Gill Sans MT"/>
              </a:rPr>
              <a:t> </a:t>
            </a:r>
            <a:r>
              <a:rPr sz="3360" spc="-78" dirty="0">
                <a:latin typeface="Gill Sans MT"/>
                <a:cs typeface="Gill Sans MT"/>
              </a:rPr>
              <a:t>control</a:t>
            </a:r>
            <a:r>
              <a:rPr sz="3360" spc="-156" dirty="0">
                <a:latin typeface="Gill Sans MT"/>
                <a:cs typeface="Gill Sans MT"/>
              </a:rPr>
              <a:t> </a:t>
            </a:r>
            <a:r>
              <a:rPr sz="3360" spc="-42" dirty="0">
                <a:latin typeface="Gill Sans MT"/>
                <a:cs typeface="Gill Sans MT"/>
              </a:rPr>
              <a:t>system</a:t>
            </a:r>
            <a:r>
              <a:rPr sz="3360" spc="-156" dirty="0">
                <a:latin typeface="Gill Sans MT"/>
                <a:cs typeface="Gill Sans MT"/>
              </a:rPr>
              <a:t> </a:t>
            </a:r>
            <a:r>
              <a:rPr sz="3360" spc="-24" dirty="0">
                <a:latin typeface="Gill Sans MT"/>
                <a:cs typeface="Gill Sans MT"/>
              </a:rPr>
              <a:t>such</a:t>
            </a:r>
            <a:r>
              <a:rPr sz="3360" spc="-150" dirty="0">
                <a:latin typeface="Gill Sans MT"/>
                <a:cs typeface="Gill Sans MT"/>
              </a:rPr>
              <a:t> </a:t>
            </a:r>
            <a:r>
              <a:rPr sz="3360" dirty="0">
                <a:latin typeface="Gill Sans MT"/>
                <a:cs typeface="Gill Sans MT"/>
              </a:rPr>
              <a:t>as</a:t>
            </a:r>
            <a:r>
              <a:rPr sz="3360" spc="-162" dirty="0">
                <a:latin typeface="Gill Sans MT"/>
                <a:cs typeface="Gill Sans MT"/>
              </a:rPr>
              <a:t> </a:t>
            </a:r>
            <a:r>
              <a:rPr sz="3360" spc="-30" dirty="0">
                <a:latin typeface="Gill Sans MT"/>
                <a:cs typeface="Gill Sans MT"/>
              </a:rPr>
              <a:t>Git</a:t>
            </a:r>
            <a:endParaRPr sz="3360" dirty="0">
              <a:latin typeface="Gill Sans MT"/>
              <a:cs typeface="Gill Sans MT"/>
            </a:endParaRPr>
          </a:p>
          <a:p>
            <a:pPr marL="289560" marR="238506" indent="-274320">
              <a:lnSpc>
                <a:spcPts val="3600"/>
              </a:lnSpc>
              <a:spcBef>
                <a:spcPts val="1254"/>
              </a:spcBef>
              <a:buFont typeface="Arial"/>
              <a:buChar char="•"/>
              <a:tabLst>
                <a:tab pos="289560" algn="l"/>
              </a:tabLst>
            </a:pPr>
            <a:r>
              <a:rPr sz="3360" dirty="0">
                <a:latin typeface="Gill Sans MT"/>
                <a:cs typeface="Gill Sans MT"/>
              </a:rPr>
              <a:t>A</a:t>
            </a:r>
            <a:r>
              <a:rPr sz="3360" spc="-216" dirty="0">
                <a:latin typeface="Gill Sans MT"/>
                <a:cs typeface="Gill Sans MT"/>
              </a:rPr>
              <a:t> </a:t>
            </a:r>
            <a:r>
              <a:rPr sz="3360" spc="-48" dirty="0">
                <a:latin typeface="Gill Sans MT"/>
                <a:cs typeface="Gill Sans MT"/>
              </a:rPr>
              <a:t>Git</a:t>
            </a:r>
            <a:r>
              <a:rPr sz="3360" spc="-120" dirty="0">
                <a:latin typeface="Gill Sans MT"/>
                <a:cs typeface="Gill Sans MT"/>
              </a:rPr>
              <a:t> </a:t>
            </a:r>
            <a:r>
              <a:rPr sz="3360" spc="-54" dirty="0">
                <a:latin typeface="Gill Sans MT"/>
                <a:cs typeface="Gill Sans MT"/>
              </a:rPr>
              <a:t>repository</a:t>
            </a:r>
            <a:r>
              <a:rPr sz="3360" spc="-126" dirty="0">
                <a:latin typeface="Gill Sans MT"/>
                <a:cs typeface="Gill Sans MT"/>
              </a:rPr>
              <a:t> </a:t>
            </a:r>
            <a:r>
              <a:rPr sz="3360" dirty="0">
                <a:latin typeface="Gill Sans MT"/>
                <a:cs typeface="Gill Sans MT"/>
              </a:rPr>
              <a:t>can</a:t>
            </a:r>
            <a:r>
              <a:rPr sz="3360" spc="-120" dirty="0">
                <a:latin typeface="Gill Sans MT"/>
                <a:cs typeface="Gill Sans MT"/>
              </a:rPr>
              <a:t> </a:t>
            </a:r>
            <a:r>
              <a:rPr sz="3360" spc="-36" dirty="0">
                <a:latin typeface="Gill Sans MT"/>
                <a:cs typeface="Gill Sans MT"/>
              </a:rPr>
              <a:t>live</a:t>
            </a:r>
            <a:r>
              <a:rPr sz="3360" spc="-126" dirty="0">
                <a:latin typeface="Gill Sans MT"/>
                <a:cs typeface="Gill Sans MT"/>
              </a:rPr>
              <a:t> </a:t>
            </a:r>
            <a:r>
              <a:rPr sz="3360" dirty="0">
                <a:latin typeface="Gill Sans MT"/>
                <a:cs typeface="Gill Sans MT"/>
              </a:rPr>
              <a:t>on</a:t>
            </a:r>
            <a:r>
              <a:rPr sz="3360" spc="-114" dirty="0">
                <a:latin typeface="Gill Sans MT"/>
                <a:cs typeface="Gill Sans MT"/>
              </a:rPr>
              <a:t> </a:t>
            </a:r>
            <a:r>
              <a:rPr sz="3360" spc="-66" dirty="0">
                <a:latin typeface="Gill Sans MT"/>
                <a:cs typeface="Gill Sans MT"/>
              </a:rPr>
              <a:t>one’s</a:t>
            </a:r>
            <a:r>
              <a:rPr sz="3360" spc="-126" dirty="0">
                <a:latin typeface="Gill Sans MT"/>
                <a:cs typeface="Gill Sans MT"/>
              </a:rPr>
              <a:t> </a:t>
            </a:r>
            <a:r>
              <a:rPr sz="3360" spc="-54" dirty="0">
                <a:latin typeface="Gill Sans MT"/>
                <a:cs typeface="Gill Sans MT"/>
              </a:rPr>
              <a:t>machine,</a:t>
            </a:r>
            <a:r>
              <a:rPr sz="3360" spc="-270" dirty="0">
                <a:latin typeface="Gill Sans MT"/>
                <a:cs typeface="Gill Sans MT"/>
              </a:rPr>
              <a:t> </a:t>
            </a:r>
            <a:r>
              <a:rPr sz="3360" dirty="0">
                <a:latin typeface="Gill Sans MT"/>
                <a:cs typeface="Gill Sans MT"/>
              </a:rPr>
              <a:t>but</a:t>
            </a:r>
            <a:r>
              <a:rPr sz="3360" spc="-120" dirty="0">
                <a:latin typeface="Gill Sans MT"/>
                <a:cs typeface="Gill Sans MT"/>
              </a:rPr>
              <a:t> </a:t>
            </a:r>
            <a:r>
              <a:rPr sz="3360" dirty="0">
                <a:latin typeface="Gill Sans MT"/>
                <a:cs typeface="Gill Sans MT"/>
              </a:rPr>
              <a:t>it</a:t>
            </a:r>
            <a:r>
              <a:rPr sz="3360" spc="-114" dirty="0">
                <a:latin typeface="Gill Sans MT"/>
                <a:cs typeface="Gill Sans MT"/>
              </a:rPr>
              <a:t> </a:t>
            </a:r>
            <a:r>
              <a:rPr sz="3360" spc="-54" dirty="0">
                <a:latin typeface="Gill Sans MT"/>
                <a:cs typeface="Gill Sans MT"/>
              </a:rPr>
              <a:t>usually</a:t>
            </a:r>
            <a:r>
              <a:rPr sz="3360" spc="-132" dirty="0">
                <a:latin typeface="Gill Sans MT"/>
                <a:cs typeface="Gill Sans MT"/>
              </a:rPr>
              <a:t> </a:t>
            </a:r>
            <a:r>
              <a:rPr sz="3360" spc="-60" dirty="0">
                <a:latin typeface="Gill Sans MT"/>
                <a:cs typeface="Gill Sans MT"/>
              </a:rPr>
              <a:t>lives</a:t>
            </a:r>
            <a:r>
              <a:rPr sz="3360" spc="-120" dirty="0">
                <a:latin typeface="Gill Sans MT"/>
                <a:cs typeface="Gill Sans MT"/>
              </a:rPr>
              <a:t> </a:t>
            </a:r>
            <a:r>
              <a:rPr sz="3360" dirty="0">
                <a:latin typeface="Gill Sans MT"/>
                <a:cs typeface="Gill Sans MT"/>
              </a:rPr>
              <a:t>on</a:t>
            </a:r>
            <a:r>
              <a:rPr sz="3360" spc="-120" dirty="0">
                <a:latin typeface="Gill Sans MT"/>
                <a:cs typeface="Gill Sans MT"/>
              </a:rPr>
              <a:t> </a:t>
            </a:r>
            <a:r>
              <a:rPr sz="3360" spc="-60" dirty="0">
                <a:latin typeface="Gill Sans MT"/>
                <a:cs typeface="Gill Sans MT"/>
              </a:rPr>
              <a:t>a </a:t>
            </a:r>
            <a:r>
              <a:rPr sz="3360" spc="-48" dirty="0">
                <a:latin typeface="Gill Sans MT"/>
                <a:cs typeface="Gill Sans MT"/>
              </a:rPr>
              <a:t>central</a:t>
            </a:r>
            <a:r>
              <a:rPr sz="3360" spc="-168" dirty="0">
                <a:latin typeface="Gill Sans MT"/>
                <a:cs typeface="Gill Sans MT"/>
              </a:rPr>
              <a:t> </a:t>
            </a:r>
            <a:r>
              <a:rPr sz="3360" spc="-30" dirty="0">
                <a:latin typeface="Gill Sans MT"/>
                <a:cs typeface="Gill Sans MT"/>
              </a:rPr>
              <a:t>online</a:t>
            </a:r>
            <a:r>
              <a:rPr sz="3360" spc="-162" dirty="0">
                <a:latin typeface="Gill Sans MT"/>
                <a:cs typeface="Gill Sans MT"/>
              </a:rPr>
              <a:t> </a:t>
            </a:r>
            <a:r>
              <a:rPr sz="3360" spc="-12" dirty="0">
                <a:latin typeface="Gill Sans MT"/>
                <a:cs typeface="Gill Sans MT"/>
              </a:rPr>
              <a:t>repository</a:t>
            </a:r>
            <a:endParaRPr sz="3360" dirty="0">
              <a:latin typeface="Gill Sans MT"/>
              <a:cs typeface="Gill Sans MT"/>
            </a:endParaRPr>
          </a:p>
          <a:p>
            <a:pPr marL="289560" indent="-274320">
              <a:spcBef>
                <a:spcPts val="732"/>
              </a:spcBef>
              <a:buFont typeface="Arial"/>
              <a:buChar char="•"/>
              <a:tabLst>
                <a:tab pos="289560" algn="l"/>
              </a:tabLst>
            </a:pPr>
            <a:r>
              <a:rPr sz="3360" spc="-60" dirty="0">
                <a:latin typeface="Gill Sans MT"/>
                <a:cs typeface="Gill Sans MT"/>
              </a:rPr>
              <a:t>Benefits</a:t>
            </a:r>
            <a:r>
              <a:rPr sz="3360" spc="-156" dirty="0">
                <a:latin typeface="Gill Sans MT"/>
                <a:cs typeface="Gill Sans MT"/>
              </a:rPr>
              <a:t> </a:t>
            </a:r>
            <a:r>
              <a:rPr sz="3360" spc="-24" dirty="0">
                <a:latin typeface="Gill Sans MT"/>
                <a:cs typeface="Gill Sans MT"/>
              </a:rPr>
              <a:t>are:</a:t>
            </a:r>
            <a:endParaRPr sz="3360" dirty="0">
              <a:latin typeface="Gill Sans MT"/>
              <a:cs typeface="Gill Sans MT"/>
            </a:endParaRPr>
          </a:p>
          <a:p>
            <a:pPr marL="838200" lvl="1" indent="-274320">
              <a:spcBef>
                <a:spcPts val="275"/>
              </a:spcBef>
              <a:buFont typeface="Arial"/>
              <a:buChar char="•"/>
              <a:tabLst>
                <a:tab pos="838200" algn="l"/>
              </a:tabLst>
            </a:pPr>
            <a:r>
              <a:rPr spc="-42" dirty="0">
                <a:latin typeface="Gill Sans MT"/>
                <a:cs typeface="Gill Sans MT"/>
              </a:rPr>
              <a:t>Collaborate</a:t>
            </a:r>
            <a:r>
              <a:rPr spc="-126" dirty="0">
                <a:latin typeface="Gill Sans MT"/>
                <a:cs typeface="Gill Sans MT"/>
              </a:rPr>
              <a:t> </a:t>
            </a:r>
            <a:r>
              <a:rPr spc="-30" dirty="0">
                <a:latin typeface="Gill Sans MT"/>
                <a:cs typeface="Gill Sans MT"/>
              </a:rPr>
              <a:t>with</a:t>
            </a:r>
            <a:r>
              <a:rPr spc="-126" dirty="0">
                <a:latin typeface="Gill Sans MT"/>
                <a:cs typeface="Gill Sans MT"/>
              </a:rPr>
              <a:t> </a:t>
            </a:r>
            <a:r>
              <a:rPr spc="-54" dirty="0">
                <a:latin typeface="Gill Sans MT"/>
                <a:cs typeface="Gill Sans MT"/>
              </a:rPr>
              <a:t>other</a:t>
            </a:r>
            <a:r>
              <a:rPr spc="-120" dirty="0">
                <a:latin typeface="Gill Sans MT"/>
                <a:cs typeface="Gill Sans MT"/>
              </a:rPr>
              <a:t> </a:t>
            </a:r>
            <a:r>
              <a:rPr spc="-12" dirty="0">
                <a:latin typeface="Gill Sans MT"/>
                <a:cs typeface="Gill Sans MT"/>
              </a:rPr>
              <a:t>developers</a:t>
            </a:r>
            <a:endParaRPr dirty="0">
              <a:latin typeface="Gill Sans MT"/>
              <a:cs typeface="Gill Sans MT"/>
            </a:endParaRPr>
          </a:p>
          <a:p>
            <a:pPr marL="838200" lvl="1" indent="-274320">
              <a:spcBef>
                <a:spcPts val="258"/>
              </a:spcBef>
              <a:buFont typeface="Arial"/>
              <a:buChar char="•"/>
              <a:tabLst>
                <a:tab pos="838200" algn="l"/>
              </a:tabLst>
            </a:pPr>
            <a:r>
              <a:rPr spc="-12" dirty="0">
                <a:latin typeface="Gill Sans MT"/>
                <a:cs typeface="Gill Sans MT"/>
              </a:rPr>
              <a:t>Make</a:t>
            </a:r>
            <a:r>
              <a:rPr spc="-120" dirty="0">
                <a:latin typeface="Gill Sans MT"/>
                <a:cs typeface="Gill Sans MT"/>
              </a:rPr>
              <a:t> </a:t>
            </a:r>
            <a:r>
              <a:rPr spc="-54" dirty="0">
                <a:latin typeface="Gill Sans MT"/>
                <a:cs typeface="Gill Sans MT"/>
              </a:rPr>
              <a:t>sure</a:t>
            </a:r>
            <a:r>
              <a:rPr spc="-114" dirty="0">
                <a:latin typeface="Gill Sans MT"/>
                <a:cs typeface="Gill Sans MT"/>
              </a:rPr>
              <a:t> </a:t>
            </a:r>
            <a:r>
              <a:rPr dirty="0">
                <a:latin typeface="Gill Sans MT"/>
                <a:cs typeface="Gill Sans MT"/>
              </a:rPr>
              <a:t>the</a:t>
            </a:r>
            <a:r>
              <a:rPr spc="-120" dirty="0">
                <a:latin typeface="Gill Sans MT"/>
                <a:cs typeface="Gill Sans MT"/>
              </a:rPr>
              <a:t> </a:t>
            </a:r>
            <a:r>
              <a:rPr dirty="0">
                <a:latin typeface="Gill Sans MT"/>
                <a:cs typeface="Gill Sans MT"/>
              </a:rPr>
              <a:t>code</a:t>
            </a:r>
            <a:r>
              <a:rPr spc="-114" dirty="0">
                <a:latin typeface="Gill Sans MT"/>
                <a:cs typeface="Gill Sans MT"/>
              </a:rPr>
              <a:t> </a:t>
            </a:r>
            <a:r>
              <a:rPr dirty="0">
                <a:latin typeface="Gill Sans MT"/>
                <a:cs typeface="Gill Sans MT"/>
              </a:rPr>
              <a:t>is</a:t>
            </a:r>
            <a:r>
              <a:rPr spc="-120" dirty="0">
                <a:latin typeface="Gill Sans MT"/>
                <a:cs typeface="Gill Sans MT"/>
              </a:rPr>
              <a:t> </a:t>
            </a:r>
            <a:r>
              <a:rPr spc="-48" dirty="0">
                <a:latin typeface="Gill Sans MT"/>
                <a:cs typeface="Gill Sans MT"/>
              </a:rPr>
              <a:t>backed-</a:t>
            </a:r>
            <a:r>
              <a:rPr dirty="0">
                <a:latin typeface="Gill Sans MT"/>
                <a:cs typeface="Gill Sans MT"/>
              </a:rPr>
              <a:t>up</a:t>
            </a:r>
            <a:r>
              <a:rPr spc="-114" dirty="0">
                <a:latin typeface="Gill Sans MT"/>
                <a:cs typeface="Gill Sans MT"/>
              </a:rPr>
              <a:t> </a:t>
            </a:r>
            <a:r>
              <a:rPr spc="-12" dirty="0">
                <a:latin typeface="Gill Sans MT"/>
                <a:cs typeface="Gill Sans MT"/>
              </a:rPr>
              <a:t>somewhere</a:t>
            </a:r>
            <a:endParaRPr dirty="0">
              <a:latin typeface="Gill Sans MT"/>
              <a:cs typeface="Gill Sans MT"/>
            </a:endParaRPr>
          </a:p>
          <a:p>
            <a:pPr marL="838200" lvl="1" indent="-274320">
              <a:spcBef>
                <a:spcPts val="263"/>
              </a:spcBef>
              <a:buFont typeface="Arial"/>
              <a:buChar char="•"/>
              <a:tabLst>
                <a:tab pos="838200" algn="l"/>
              </a:tabLst>
            </a:pPr>
            <a:r>
              <a:rPr spc="-12" dirty="0">
                <a:latin typeface="Gill Sans MT"/>
                <a:cs typeface="Gill Sans MT"/>
              </a:rPr>
              <a:t>Make</a:t>
            </a:r>
            <a:r>
              <a:rPr spc="-137" dirty="0">
                <a:latin typeface="Gill Sans MT"/>
                <a:cs typeface="Gill Sans MT"/>
              </a:rPr>
              <a:t> </a:t>
            </a:r>
            <a:r>
              <a:rPr spc="-54" dirty="0">
                <a:latin typeface="Gill Sans MT"/>
                <a:cs typeface="Gill Sans MT"/>
              </a:rPr>
              <a:t>sure</a:t>
            </a:r>
            <a:r>
              <a:rPr spc="-108" dirty="0">
                <a:latin typeface="Gill Sans MT"/>
                <a:cs typeface="Gill Sans MT"/>
              </a:rPr>
              <a:t> </a:t>
            </a:r>
            <a:r>
              <a:rPr spc="-114" dirty="0">
                <a:latin typeface="Gill Sans MT"/>
                <a:cs typeface="Gill Sans MT"/>
              </a:rPr>
              <a:t>it’s</a:t>
            </a:r>
            <a:r>
              <a:rPr spc="-90" dirty="0">
                <a:latin typeface="Gill Sans MT"/>
                <a:cs typeface="Gill Sans MT"/>
              </a:rPr>
              <a:t> </a:t>
            </a:r>
            <a:r>
              <a:rPr spc="-54" dirty="0">
                <a:latin typeface="Gill Sans MT"/>
                <a:cs typeface="Gill Sans MT"/>
              </a:rPr>
              <a:t>fully</a:t>
            </a:r>
            <a:r>
              <a:rPr spc="-114" dirty="0">
                <a:latin typeface="Gill Sans MT"/>
                <a:cs typeface="Gill Sans MT"/>
              </a:rPr>
              <a:t> </a:t>
            </a:r>
            <a:r>
              <a:rPr spc="-30" dirty="0">
                <a:latin typeface="Gill Sans MT"/>
                <a:cs typeface="Gill Sans MT"/>
              </a:rPr>
              <a:t>viewable</a:t>
            </a:r>
            <a:r>
              <a:rPr spc="-114" dirty="0">
                <a:latin typeface="Gill Sans MT"/>
                <a:cs typeface="Gill Sans MT"/>
              </a:rPr>
              <a:t> </a:t>
            </a:r>
            <a:r>
              <a:rPr dirty="0">
                <a:latin typeface="Gill Sans MT"/>
                <a:cs typeface="Gill Sans MT"/>
              </a:rPr>
              <a:t>and</a:t>
            </a:r>
            <a:r>
              <a:rPr spc="-108" dirty="0">
                <a:latin typeface="Gill Sans MT"/>
                <a:cs typeface="Gill Sans MT"/>
              </a:rPr>
              <a:t> </a:t>
            </a:r>
            <a:r>
              <a:rPr spc="-12" dirty="0">
                <a:latin typeface="Gill Sans MT"/>
                <a:cs typeface="Gill Sans MT"/>
              </a:rPr>
              <a:t>auditable</a:t>
            </a:r>
            <a:endParaRPr dirty="0">
              <a:latin typeface="Gill Sans MT"/>
              <a:cs typeface="Gill Sans MT"/>
            </a:endParaRPr>
          </a:p>
        </p:txBody>
      </p:sp>
      <p:pic>
        <p:nvPicPr>
          <p:cNvPr id="6" name="object 6"/>
          <p:cNvPicPr/>
          <p:nvPr/>
        </p:nvPicPr>
        <p:blipFill>
          <a:blip r:embed="rId2" cstate="print"/>
          <a:stretch>
            <a:fillRect/>
          </a:stretch>
        </p:blipFill>
        <p:spPr>
          <a:xfrm>
            <a:off x="12925983" y="102231"/>
            <a:ext cx="1397152" cy="1676584"/>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78" dirty="0">
                <a:solidFill>
                  <a:schemeClr val="tx1"/>
                </a:solidFill>
              </a:rPr>
              <a:t>CodeCommit</a:t>
            </a:r>
          </a:p>
        </p:txBody>
      </p:sp>
      <p:sp>
        <p:nvSpPr>
          <p:cNvPr id="4" name="object 4"/>
          <p:cNvSpPr txBox="1"/>
          <p:nvPr/>
        </p:nvSpPr>
        <p:spPr>
          <a:xfrm>
            <a:off x="1100327" y="1611172"/>
            <a:ext cx="7363968" cy="4008212"/>
          </a:xfrm>
          <a:prstGeom prst="rect">
            <a:avLst/>
          </a:prstGeom>
        </p:spPr>
        <p:txBody>
          <a:bodyPr vert="horz" wrap="square" lIns="0" tIns="73913" rIns="0" bIns="0" rtlCol="0">
            <a:spAutoFit/>
          </a:bodyPr>
          <a:lstStyle/>
          <a:p>
            <a:pPr marL="289560" indent="-274320">
              <a:spcBef>
                <a:spcPts val="581"/>
              </a:spcBef>
              <a:buFont typeface="Arial"/>
              <a:buChar char="•"/>
              <a:tabLst>
                <a:tab pos="289560" algn="l"/>
              </a:tabLst>
            </a:pPr>
            <a:r>
              <a:rPr sz="3120" spc="-42" dirty="0">
                <a:latin typeface="Gill Sans MT"/>
                <a:cs typeface="Gill Sans MT"/>
              </a:rPr>
              <a:t>Git</a:t>
            </a:r>
            <a:r>
              <a:rPr sz="3120" spc="-90" dirty="0">
                <a:latin typeface="Gill Sans MT"/>
                <a:cs typeface="Gill Sans MT"/>
              </a:rPr>
              <a:t> </a:t>
            </a:r>
            <a:r>
              <a:rPr sz="3120" spc="-66" dirty="0">
                <a:latin typeface="Gill Sans MT"/>
                <a:cs typeface="Gill Sans MT"/>
              </a:rPr>
              <a:t>repositories</a:t>
            </a:r>
            <a:r>
              <a:rPr sz="3120" spc="-90" dirty="0">
                <a:latin typeface="Gill Sans MT"/>
                <a:cs typeface="Gill Sans MT"/>
              </a:rPr>
              <a:t> </a:t>
            </a:r>
            <a:r>
              <a:rPr sz="3120" dirty="0">
                <a:latin typeface="Gill Sans MT"/>
                <a:cs typeface="Gill Sans MT"/>
              </a:rPr>
              <a:t>can</a:t>
            </a:r>
            <a:r>
              <a:rPr sz="3120" spc="-90" dirty="0">
                <a:latin typeface="Gill Sans MT"/>
                <a:cs typeface="Gill Sans MT"/>
              </a:rPr>
              <a:t> </a:t>
            </a:r>
            <a:r>
              <a:rPr sz="3120" dirty="0">
                <a:latin typeface="Gill Sans MT"/>
                <a:cs typeface="Gill Sans MT"/>
              </a:rPr>
              <a:t>be</a:t>
            </a:r>
            <a:r>
              <a:rPr sz="3120" spc="-90" dirty="0">
                <a:latin typeface="Gill Sans MT"/>
                <a:cs typeface="Gill Sans MT"/>
              </a:rPr>
              <a:t> </a:t>
            </a:r>
            <a:r>
              <a:rPr sz="3120" spc="-12" dirty="0">
                <a:latin typeface="Gill Sans MT"/>
                <a:cs typeface="Gill Sans MT"/>
              </a:rPr>
              <a:t>expensive.</a:t>
            </a:r>
            <a:endParaRPr sz="3120">
              <a:latin typeface="Gill Sans MT"/>
              <a:cs typeface="Gill Sans MT"/>
            </a:endParaRPr>
          </a:p>
          <a:p>
            <a:pPr marL="289560" indent="-274320">
              <a:lnSpc>
                <a:spcPts val="3726"/>
              </a:lnSpc>
              <a:spcBef>
                <a:spcPts val="456"/>
              </a:spcBef>
              <a:buFont typeface="Arial"/>
              <a:buChar char="•"/>
              <a:tabLst>
                <a:tab pos="289560" algn="l"/>
              </a:tabLst>
            </a:pPr>
            <a:r>
              <a:rPr sz="3120" dirty="0">
                <a:latin typeface="Gill Sans MT"/>
                <a:cs typeface="Gill Sans MT"/>
              </a:rPr>
              <a:t>The</a:t>
            </a:r>
            <a:r>
              <a:rPr sz="3120" spc="-144" dirty="0">
                <a:latin typeface="Gill Sans MT"/>
                <a:cs typeface="Gill Sans MT"/>
              </a:rPr>
              <a:t> </a:t>
            </a:r>
            <a:r>
              <a:rPr sz="3120" spc="-36" dirty="0">
                <a:latin typeface="Gill Sans MT"/>
                <a:cs typeface="Gill Sans MT"/>
              </a:rPr>
              <a:t>industry</a:t>
            </a:r>
            <a:r>
              <a:rPr sz="3120" spc="-137" dirty="0">
                <a:latin typeface="Gill Sans MT"/>
                <a:cs typeface="Gill Sans MT"/>
              </a:rPr>
              <a:t> </a:t>
            </a:r>
            <a:r>
              <a:rPr sz="3120" spc="-12" dirty="0">
                <a:latin typeface="Gill Sans MT"/>
                <a:cs typeface="Gill Sans MT"/>
              </a:rPr>
              <a:t>includes:</a:t>
            </a:r>
            <a:endParaRPr sz="3120">
              <a:latin typeface="Gill Sans MT"/>
              <a:cs typeface="Gill Sans MT"/>
            </a:endParaRPr>
          </a:p>
          <a:p>
            <a:pPr marL="838200" lvl="1" indent="-274320">
              <a:lnSpc>
                <a:spcPts val="3120"/>
              </a:lnSpc>
              <a:buFont typeface="Arial"/>
              <a:buChar char="•"/>
              <a:tabLst>
                <a:tab pos="837438" algn="l"/>
                <a:tab pos="838200" algn="l"/>
              </a:tabLst>
            </a:pPr>
            <a:r>
              <a:rPr sz="2640" spc="-66" dirty="0">
                <a:latin typeface="Gill Sans MT"/>
                <a:cs typeface="Gill Sans MT"/>
              </a:rPr>
              <a:t>GitHub:</a:t>
            </a:r>
            <a:r>
              <a:rPr sz="2640" spc="-216" dirty="0">
                <a:latin typeface="Gill Sans MT"/>
                <a:cs typeface="Gill Sans MT"/>
              </a:rPr>
              <a:t> </a:t>
            </a:r>
            <a:r>
              <a:rPr sz="2640" spc="-24" dirty="0">
                <a:latin typeface="Gill Sans MT"/>
                <a:cs typeface="Gill Sans MT"/>
              </a:rPr>
              <a:t>free</a:t>
            </a:r>
            <a:r>
              <a:rPr sz="2640" spc="-137" dirty="0">
                <a:latin typeface="Gill Sans MT"/>
                <a:cs typeface="Gill Sans MT"/>
              </a:rPr>
              <a:t> </a:t>
            </a:r>
            <a:r>
              <a:rPr sz="2640" spc="-30" dirty="0">
                <a:latin typeface="Gill Sans MT"/>
                <a:cs typeface="Gill Sans MT"/>
              </a:rPr>
              <a:t>public</a:t>
            </a:r>
            <a:r>
              <a:rPr sz="2640" spc="-54" dirty="0">
                <a:latin typeface="Gill Sans MT"/>
                <a:cs typeface="Gill Sans MT"/>
              </a:rPr>
              <a:t> </a:t>
            </a:r>
            <a:r>
              <a:rPr sz="2640" spc="-78" dirty="0">
                <a:latin typeface="Gill Sans MT"/>
                <a:cs typeface="Gill Sans MT"/>
              </a:rPr>
              <a:t>repositories,</a:t>
            </a:r>
            <a:r>
              <a:rPr sz="2640" spc="-216" dirty="0">
                <a:latin typeface="Gill Sans MT"/>
                <a:cs typeface="Gill Sans MT"/>
              </a:rPr>
              <a:t> </a:t>
            </a:r>
            <a:r>
              <a:rPr sz="2640" dirty="0">
                <a:latin typeface="Gill Sans MT"/>
                <a:cs typeface="Gill Sans MT"/>
              </a:rPr>
              <a:t>paid</a:t>
            </a:r>
            <a:r>
              <a:rPr sz="2640" spc="-48" dirty="0">
                <a:latin typeface="Gill Sans MT"/>
                <a:cs typeface="Gill Sans MT"/>
              </a:rPr>
              <a:t> </a:t>
            </a:r>
            <a:r>
              <a:rPr sz="2640" spc="-30" dirty="0">
                <a:latin typeface="Gill Sans MT"/>
                <a:cs typeface="Gill Sans MT"/>
              </a:rPr>
              <a:t>private</a:t>
            </a:r>
            <a:r>
              <a:rPr sz="2640" spc="-60" dirty="0">
                <a:latin typeface="Gill Sans MT"/>
                <a:cs typeface="Gill Sans MT"/>
              </a:rPr>
              <a:t> </a:t>
            </a:r>
            <a:r>
              <a:rPr sz="2640" spc="-24" dirty="0">
                <a:latin typeface="Gill Sans MT"/>
                <a:cs typeface="Gill Sans MT"/>
              </a:rPr>
              <a:t>ones</a:t>
            </a:r>
            <a:endParaRPr sz="2640">
              <a:latin typeface="Gill Sans MT"/>
              <a:cs typeface="Gill Sans MT"/>
            </a:endParaRPr>
          </a:p>
          <a:p>
            <a:pPr marL="838200" lvl="1" indent="-274320">
              <a:lnSpc>
                <a:spcPts val="3126"/>
              </a:lnSpc>
              <a:buFont typeface="Arial"/>
              <a:buChar char="•"/>
              <a:tabLst>
                <a:tab pos="837438" algn="l"/>
                <a:tab pos="838200" algn="l"/>
              </a:tabLst>
            </a:pPr>
            <a:r>
              <a:rPr sz="2640" spc="-12" dirty="0">
                <a:latin typeface="Gill Sans MT"/>
                <a:cs typeface="Gill Sans MT"/>
              </a:rPr>
              <a:t>BitBucket</a:t>
            </a:r>
            <a:endParaRPr sz="2640">
              <a:latin typeface="Gill Sans MT"/>
              <a:cs typeface="Gill Sans MT"/>
            </a:endParaRPr>
          </a:p>
          <a:p>
            <a:pPr marL="838200" lvl="1" indent="-274320">
              <a:lnSpc>
                <a:spcPts val="3156"/>
              </a:lnSpc>
              <a:buFont typeface="Arial"/>
              <a:buChar char="•"/>
              <a:tabLst>
                <a:tab pos="837438" algn="l"/>
                <a:tab pos="838200" algn="l"/>
              </a:tabLst>
            </a:pPr>
            <a:r>
              <a:rPr sz="2640" spc="-12" dirty="0">
                <a:latin typeface="Gill Sans MT"/>
                <a:cs typeface="Gill Sans MT"/>
              </a:rPr>
              <a:t>Etc...</a:t>
            </a:r>
            <a:endParaRPr sz="2640">
              <a:latin typeface="Gill Sans MT"/>
              <a:cs typeface="Gill Sans MT"/>
            </a:endParaRPr>
          </a:p>
          <a:p>
            <a:pPr marL="289560" indent="-274320">
              <a:lnSpc>
                <a:spcPts val="3738"/>
              </a:lnSpc>
              <a:spcBef>
                <a:spcPts val="414"/>
              </a:spcBef>
              <a:buFont typeface="Arial"/>
              <a:buChar char="•"/>
              <a:tabLst>
                <a:tab pos="289560" algn="l"/>
              </a:tabLst>
            </a:pPr>
            <a:r>
              <a:rPr sz="3120" spc="-12" dirty="0">
                <a:latin typeface="Gill Sans MT"/>
                <a:cs typeface="Gill Sans MT"/>
              </a:rPr>
              <a:t>And</a:t>
            </a:r>
            <a:r>
              <a:rPr sz="3120" spc="-210" dirty="0">
                <a:latin typeface="Gill Sans MT"/>
                <a:cs typeface="Gill Sans MT"/>
              </a:rPr>
              <a:t> </a:t>
            </a:r>
            <a:r>
              <a:rPr sz="3120" dirty="0">
                <a:latin typeface="Gill Sans MT"/>
                <a:cs typeface="Gill Sans MT"/>
              </a:rPr>
              <a:t>AWS</a:t>
            </a:r>
            <a:r>
              <a:rPr sz="3120" spc="-186" dirty="0">
                <a:latin typeface="Gill Sans MT"/>
                <a:cs typeface="Gill Sans MT"/>
              </a:rPr>
              <a:t> </a:t>
            </a:r>
            <a:r>
              <a:rPr sz="3120" spc="-12" dirty="0">
                <a:latin typeface="Gill Sans MT"/>
                <a:cs typeface="Gill Sans MT"/>
              </a:rPr>
              <a:t>CodeCommit:</a:t>
            </a:r>
            <a:endParaRPr sz="3120">
              <a:latin typeface="Gill Sans MT"/>
              <a:cs typeface="Gill Sans MT"/>
            </a:endParaRPr>
          </a:p>
          <a:p>
            <a:pPr marL="838200" lvl="1" indent="-274320">
              <a:lnSpc>
                <a:spcPts val="3132"/>
              </a:lnSpc>
              <a:buFont typeface="Arial"/>
              <a:buChar char="•"/>
              <a:tabLst>
                <a:tab pos="837438" algn="l"/>
                <a:tab pos="838200" algn="l"/>
              </a:tabLst>
            </a:pPr>
            <a:r>
              <a:rPr sz="2640" spc="-30" dirty="0">
                <a:latin typeface="Gill Sans MT"/>
                <a:cs typeface="Gill Sans MT"/>
              </a:rPr>
              <a:t>private</a:t>
            </a:r>
            <a:r>
              <a:rPr sz="2640" spc="-132" dirty="0">
                <a:latin typeface="Gill Sans MT"/>
                <a:cs typeface="Gill Sans MT"/>
              </a:rPr>
              <a:t> </a:t>
            </a:r>
            <a:r>
              <a:rPr sz="2640" spc="-30" dirty="0">
                <a:latin typeface="Gill Sans MT"/>
                <a:cs typeface="Gill Sans MT"/>
              </a:rPr>
              <a:t>Git</a:t>
            </a:r>
            <a:r>
              <a:rPr sz="2640" spc="-120" dirty="0">
                <a:latin typeface="Gill Sans MT"/>
                <a:cs typeface="Gill Sans MT"/>
              </a:rPr>
              <a:t> </a:t>
            </a:r>
            <a:r>
              <a:rPr sz="2640" spc="-12" dirty="0">
                <a:latin typeface="Gill Sans MT"/>
                <a:cs typeface="Gill Sans MT"/>
              </a:rPr>
              <a:t>repositories</a:t>
            </a:r>
            <a:endParaRPr sz="2640">
              <a:latin typeface="Gill Sans MT"/>
              <a:cs typeface="Gill Sans MT"/>
            </a:endParaRPr>
          </a:p>
          <a:p>
            <a:pPr marL="838200" lvl="1" indent="-274320">
              <a:lnSpc>
                <a:spcPts val="3126"/>
              </a:lnSpc>
              <a:buFont typeface="Arial"/>
              <a:buChar char="•"/>
              <a:tabLst>
                <a:tab pos="837438" algn="l"/>
                <a:tab pos="838200" algn="l"/>
              </a:tabLst>
            </a:pPr>
            <a:r>
              <a:rPr sz="2640" dirty="0">
                <a:latin typeface="Gill Sans MT"/>
                <a:cs typeface="Gill Sans MT"/>
              </a:rPr>
              <a:t>No</a:t>
            </a:r>
            <a:r>
              <a:rPr sz="2640" spc="-96" dirty="0">
                <a:latin typeface="Gill Sans MT"/>
                <a:cs typeface="Gill Sans MT"/>
              </a:rPr>
              <a:t> </a:t>
            </a:r>
            <a:r>
              <a:rPr sz="2640" spc="-36" dirty="0">
                <a:latin typeface="Gill Sans MT"/>
                <a:cs typeface="Gill Sans MT"/>
              </a:rPr>
              <a:t>size</a:t>
            </a:r>
            <a:r>
              <a:rPr sz="2640" spc="-96" dirty="0">
                <a:latin typeface="Gill Sans MT"/>
                <a:cs typeface="Gill Sans MT"/>
              </a:rPr>
              <a:t> </a:t>
            </a:r>
            <a:r>
              <a:rPr sz="2640" spc="-60" dirty="0">
                <a:latin typeface="Gill Sans MT"/>
                <a:cs typeface="Gill Sans MT"/>
              </a:rPr>
              <a:t>limit</a:t>
            </a:r>
            <a:r>
              <a:rPr sz="2640" spc="-96" dirty="0">
                <a:latin typeface="Gill Sans MT"/>
                <a:cs typeface="Gill Sans MT"/>
              </a:rPr>
              <a:t> </a:t>
            </a:r>
            <a:r>
              <a:rPr sz="2640" dirty="0">
                <a:latin typeface="Gill Sans MT"/>
                <a:cs typeface="Gill Sans MT"/>
              </a:rPr>
              <a:t>on</a:t>
            </a:r>
            <a:r>
              <a:rPr sz="2640" spc="-96" dirty="0">
                <a:latin typeface="Gill Sans MT"/>
                <a:cs typeface="Gill Sans MT"/>
              </a:rPr>
              <a:t> </a:t>
            </a:r>
            <a:r>
              <a:rPr sz="2640" spc="-60" dirty="0">
                <a:latin typeface="Gill Sans MT"/>
                <a:cs typeface="Gill Sans MT"/>
              </a:rPr>
              <a:t>repositories</a:t>
            </a:r>
            <a:r>
              <a:rPr sz="2640" spc="-96" dirty="0">
                <a:latin typeface="Gill Sans MT"/>
                <a:cs typeface="Gill Sans MT"/>
              </a:rPr>
              <a:t> </a:t>
            </a:r>
            <a:r>
              <a:rPr sz="2640" spc="-12" dirty="0">
                <a:latin typeface="Gill Sans MT"/>
                <a:cs typeface="Gill Sans MT"/>
              </a:rPr>
              <a:t>(scale</a:t>
            </a:r>
            <a:r>
              <a:rPr sz="2640" spc="-96" dirty="0">
                <a:latin typeface="Gill Sans MT"/>
                <a:cs typeface="Gill Sans MT"/>
              </a:rPr>
              <a:t> </a:t>
            </a:r>
            <a:r>
              <a:rPr sz="2640" spc="-12" dirty="0">
                <a:latin typeface="Gill Sans MT"/>
                <a:cs typeface="Gill Sans MT"/>
              </a:rPr>
              <a:t>seamlessly)</a:t>
            </a:r>
            <a:endParaRPr sz="2640">
              <a:latin typeface="Gill Sans MT"/>
              <a:cs typeface="Gill Sans MT"/>
            </a:endParaRPr>
          </a:p>
          <a:p>
            <a:pPr marL="838200" lvl="1" indent="-274320">
              <a:lnSpc>
                <a:spcPts val="3156"/>
              </a:lnSpc>
              <a:buFont typeface="Arial"/>
              <a:buChar char="•"/>
              <a:tabLst>
                <a:tab pos="837438" algn="l"/>
                <a:tab pos="838200" algn="l"/>
              </a:tabLst>
            </a:pPr>
            <a:r>
              <a:rPr sz="2640" spc="-66" dirty="0">
                <a:latin typeface="Gill Sans MT"/>
                <a:cs typeface="Gill Sans MT"/>
              </a:rPr>
              <a:t>Fully</a:t>
            </a:r>
            <a:r>
              <a:rPr sz="2640" spc="-78" dirty="0">
                <a:latin typeface="Gill Sans MT"/>
                <a:cs typeface="Gill Sans MT"/>
              </a:rPr>
              <a:t> </a:t>
            </a:r>
            <a:r>
              <a:rPr sz="2640" spc="-36" dirty="0">
                <a:latin typeface="Gill Sans MT"/>
                <a:cs typeface="Gill Sans MT"/>
              </a:rPr>
              <a:t>managed,</a:t>
            </a:r>
            <a:r>
              <a:rPr sz="2640" spc="-216" dirty="0">
                <a:latin typeface="Gill Sans MT"/>
                <a:cs typeface="Gill Sans MT"/>
              </a:rPr>
              <a:t> </a:t>
            </a:r>
            <a:r>
              <a:rPr sz="2640" spc="-36" dirty="0">
                <a:latin typeface="Gill Sans MT"/>
                <a:cs typeface="Gill Sans MT"/>
              </a:rPr>
              <a:t>highly</a:t>
            </a:r>
            <a:r>
              <a:rPr sz="2640" spc="-54" dirty="0">
                <a:latin typeface="Gill Sans MT"/>
                <a:cs typeface="Gill Sans MT"/>
              </a:rPr>
              <a:t> </a:t>
            </a:r>
            <a:r>
              <a:rPr sz="2640" spc="-12" dirty="0">
                <a:latin typeface="Gill Sans MT"/>
                <a:cs typeface="Gill Sans MT"/>
              </a:rPr>
              <a:t>available</a:t>
            </a:r>
            <a:endParaRPr sz="2640">
              <a:latin typeface="Gill Sans MT"/>
              <a:cs typeface="Gill Sans MT"/>
            </a:endParaRPr>
          </a:p>
        </p:txBody>
      </p:sp>
      <p:sp>
        <p:nvSpPr>
          <p:cNvPr id="5" name="object 5"/>
          <p:cNvSpPr txBox="1"/>
          <p:nvPr/>
        </p:nvSpPr>
        <p:spPr>
          <a:xfrm>
            <a:off x="1648967" y="5585766"/>
            <a:ext cx="9911334" cy="1233351"/>
          </a:xfrm>
          <a:prstGeom prst="rect">
            <a:avLst/>
          </a:prstGeom>
        </p:spPr>
        <p:txBody>
          <a:bodyPr vert="horz" wrap="square" lIns="0" tIns="15240" rIns="0" bIns="0" rtlCol="0">
            <a:spAutoFit/>
          </a:bodyPr>
          <a:lstStyle/>
          <a:p>
            <a:pPr marL="289560" indent="-274320">
              <a:spcBef>
                <a:spcPts val="120"/>
              </a:spcBef>
              <a:buFont typeface="Arial"/>
              <a:buChar char="•"/>
              <a:tabLst>
                <a:tab pos="288798" algn="l"/>
                <a:tab pos="289560" algn="l"/>
              </a:tabLst>
            </a:pPr>
            <a:r>
              <a:rPr sz="2640" dirty="0">
                <a:latin typeface="Gill Sans MT"/>
                <a:cs typeface="Gill Sans MT"/>
              </a:rPr>
              <a:t>Code</a:t>
            </a:r>
            <a:r>
              <a:rPr sz="2640" spc="-168" dirty="0">
                <a:latin typeface="Gill Sans MT"/>
                <a:cs typeface="Gill Sans MT"/>
              </a:rPr>
              <a:t> </a:t>
            </a:r>
            <a:r>
              <a:rPr sz="2640" spc="-24" dirty="0">
                <a:latin typeface="Gill Sans MT"/>
                <a:cs typeface="Gill Sans MT"/>
              </a:rPr>
              <a:t>only</a:t>
            </a:r>
            <a:r>
              <a:rPr sz="2640" spc="-102" dirty="0">
                <a:latin typeface="Gill Sans MT"/>
                <a:cs typeface="Gill Sans MT"/>
              </a:rPr>
              <a:t> </a:t>
            </a:r>
            <a:r>
              <a:rPr sz="2640" spc="-60" dirty="0">
                <a:latin typeface="Gill Sans MT"/>
                <a:cs typeface="Gill Sans MT"/>
              </a:rPr>
              <a:t>in</a:t>
            </a:r>
            <a:r>
              <a:rPr sz="2640" spc="-162" dirty="0">
                <a:latin typeface="Gill Sans MT"/>
                <a:cs typeface="Gill Sans MT"/>
              </a:rPr>
              <a:t> </a:t>
            </a:r>
            <a:r>
              <a:rPr sz="2640" dirty="0">
                <a:latin typeface="Gill Sans MT"/>
                <a:cs typeface="Gill Sans MT"/>
              </a:rPr>
              <a:t>AWS</a:t>
            </a:r>
            <a:r>
              <a:rPr sz="2640" spc="-84" dirty="0">
                <a:latin typeface="Gill Sans MT"/>
                <a:cs typeface="Gill Sans MT"/>
              </a:rPr>
              <a:t> </a:t>
            </a:r>
            <a:r>
              <a:rPr sz="2640" spc="-24" dirty="0">
                <a:latin typeface="Gill Sans MT"/>
                <a:cs typeface="Gill Sans MT"/>
              </a:rPr>
              <a:t>Cloud</a:t>
            </a:r>
            <a:r>
              <a:rPr sz="2640" spc="-90" dirty="0">
                <a:latin typeface="Gill Sans MT"/>
                <a:cs typeface="Gill Sans MT"/>
              </a:rPr>
              <a:t> </a:t>
            </a:r>
            <a:r>
              <a:rPr sz="2640" spc="-30" dirty="0">
                <a:latin typeface="Gill Sans MT"/>
                <a:cs typeface="Gill Sans MT"/>
              </a:rPr>
              <a:t>account</a:t>
            </a:r>
            <a:r>
              <a:rPr sz="2640" spc="-96" dirty="0">
                <a:latin typeface="Gill Sans MT"/>
                <a:cs typeface="Gill Sans MT"/>
              </a:rPr>
              <a:t> </a:t>
            </a:r>
            <a:r>
              <a:rPr sz="2640" spc="192" dirty="0">
                <a:latin typeface="Gill Sans MT"/>
                <a:cs typeface="Gill Sans MT"/>
              </a:rPr>
              <a:t>=&gt;</a:t>
            </a:r>
            <a:r>
              <a:rPr sz="2640" spc="-96" dirty="0">
                <a:latin typeface="Gill Sans MT"/>
                <a:cs typeface="Gill Sans MT"/>
              </a:rPr>
              <a:t> </a:t>
            </a:r>
            <a:r>
              <a:rPr sz="2640" spc="-42" dirty="0">
                <a:latin typeface="Gill Sans MT"/>
                <a:cs typeface="Gill Sans MT"/>
              </a:rPr>
              <a:t>increased</a:t>
            </a:r>
            <a:r>
              <a:rPr sz="2640" spc="-90" dirty="0">
                <a:latin typeface="Gill Sans MT"/>
                <a:cs typeface="Gill Sans MT"/>
              </a:rPr>
              <a:t> </a:t>
            </a:r>
            <a:r>
              <a:rPr sz="2640" spc="-66" dirty="0">
                <a:latin typeface="Gill Sans MT"/>
                <a:cs typeface="Gill Sans MT"/>
              </a:rPr>
              <a:t>security</a:t>
            </a:r>
            <a:r>
              <a:rPr sz="2640" spc="-102" dirty="0">
                <a:latin typeface="Gill Sans MT"/>
                <a:cs typeface="Gill Sans MT"/>
              </a:rPr>
              <a:t> </a:t>
            </a:r>
            <a:r>
              <a:rPr sz="2640" dirty="0">
                <a:latin typeface="Gill Sans MT"/>
                <a:cs typeface="Gill Sans MT"/>
              </a:rPr>
              <a:t>and</a:t>
            </a:r>
            <a:r>
              <a:rPr sz="2640" spc="-90" dirty="0">
                <a:latin typeface="Gill Sans MT"/>
                <a:cs typeface="Gill Sans MT"/>
              </a:rPr>
              <a:t> </a:t>
            </a:r>
            <a:r>
              <a:rPr sz="2640" spc="-12" dirty="0">
                <a:latin typeface="Gill Sans MT"/>
                <a:cs typeface="Gill Sans MT"/>
              </a:rPr>
              <a:t>compliance</a:t>
            </a:r>
            <a:endParaRPr sz="2640">
              <a:latin typeface="Gill Sans MT"/>
              <a:cs typeface="Gill Sans MT"/>
            </a:endParaRPr>
          </a:p>
          <a:p>
            <a:pPr marL="289560" indent="-274320">
              <a:lnSpc>
                <a:spcPts val="3156"/>
              </a:lnSpc>
              <a:spcBef>
                <a:spcPts val="54"/>
              </a:spcBef>
              <a:buFont typeface="Arial"/>
              <a:buChar char="•"/>
              <a:tabLst>
                <a:tab pos="288798" algn="l"/>
                <a:tab pos="289560" algn="l"/>
              </a:tabLst>
            </a:pPr>
            <a:r>
              <a:rPr sz="2640" spc="-24" dirty="0">
                <a:latin typeface="Gill Sans MT"/>
                <a:cs typeface="Gill Sans MT"/>
              </a:rPr>
              <a:t>Secure</a:t>
            </a:r>
            <a:r>
              <a:rPr sz="2640" spc="-48" dirty="0">
                <a:latin typeface="Gill Sans MT"/>
                <a:cs typeface="Gill Sans MT"/>
              </a:rPr>
              <a:t> </a:t>
            </a:r>
            <a:r>
              <a:rPr sz="2640" spc="-42" dirty="0">
                <a:latin typeface="Gill Sans MT"/>
                <a:cs typeface="Gill Sans MT"/>
              </a:rPr>
              <a:t>(encrypted,</a:t>
            </a:r>
            <a:r>
              <a:rPr sz="2640" spc="-216" dirty="0">
                <a:latin typeface="Gill Sans MT"/>
                <a:cs typeface="Gill Sans MT"/>
              </a:rPr>
              <a:t> </a:t>
            </a:r>
            <a:r>
              <a:rPr sz="2640" spc="-30" dirty="0">
                <a:latin typeface="Gill Sans MT"/>
                <a:cs typeface="Gill Sans MT"/>
              </a:rPr>
              <a:t>access</a:t>
            </a:r>
            <a:r>
              <a:rPr sz="2640" spc="-24" dirty="0">
                <a:latin typeface="Gill Sans MT"/>
                <a:cs typeface="Gill Sans MT"/>
              </a:rPr>
              <a:t> </a:t>
            </a:r>
            <a:r>
              <a:rPr sz="2640" spc="-90" dirty="0">
                <a:latin typeface="Gill Sans MT"/>
                <a:cs typeface="Gill Sans MT"/>
              </a:rPr>
              <a:t>control,</a:t>
            </a:r>
            <a:r>
              <a:rPr sz="2640" spc="-216" dirty="0">
                <a:latin typeface="Gill Sans MT"/>
                <a:cs typeface="Gill Sans MT"/>
              </a:rPr>
              <a:t> </a:t>
            </a:r>
            <a:r>
              <a:rPr sz="2640" spc="-12" dirty="0">
                <a:latin typeface="Gill Sans MT"/>
                <a:cs typeface="Gill Sans MT"/>
              </a:rPr>
              <a:t>etc…)</a:t>
            </a:r>
            <a:endParaRPr sz="2640">
              <a:latin typeface="Gill Sans MT"/>
              <a:cs typeface="Gill Sans MT"/>
            </a:endParaRPr>
          </a:p>
          <a:p>
            <a:pPr marL="289560" indent="-274320">
              <a:lnSpc>
                <a:spcPts val="3156"/>
              </a:lnSpc>
              <a:buFont typeface="Arial"/>
              <a:buChar char="•"/>
              <a:tabLst>
                <a:tab pos="288798" algn="l"/>
                <a:tab pos="289560" algn="l"/>
              </a:tabLst>
            </a:pPr>
            <a:r>
              <a:rPr sz="2640" spc="-36" dirty="0">
                <a:latin typeface="Gill Sans MT"/>
                <a:cs typeface="Gill Sans MT"/>
              </a:rPr>
              <a:t>Integrated</a:t>
            </a:r>
            <a:r>
              <a:rPr sz="2640" spc="-78" dirty="0">
                <a:latin typeface="Gill Sans MT"/>
                <a:cs typeface="Gill Sans MT"/>
              </a:rPr>
              <a:t> </a:t>
            </a:r>
            <a:r>
              <a:rPr sz="2640" spc="-30" dirty="0">
                <a:latin typeface="Gill Sans MT"/>
                <a:cs typeface="Gill Sans MT"/>
              </a:rPr>
              <a:t>with</a:t>
            </a:r>
            <a:r>
              <a:rPr sz="2640" spc="-84" dirty="0">
                <a:latin typeface="Gill Sans MT"/>
                <a:cs typeface="Gill Sans MT"/>
              </a:rPr>
              <a:t> </a:t>
            </a:r>
            <a:r>
              <a:rPr sz="2640" spc="-66" dirty="0">
                <a:latin typeface="Gill Sans MT"/>
                <a:cs typeface="Gill Sans MT"/>
              </a:rPr>
              <a:t>Jenkins</a:t>
            </a:r>
            <a:r>
              <a:rPr sz="2640" spc="-84" dirty="0">
                <a:latin typeface="Gill Sans MT"/>
                <a:cs typeface="Gill Sans MT"/>
              </a:rPr>
              <a:t> </a:t>
            </a:r>
            <a:r>
              <a:rPr sz="2640" dirty="0">
                <a:latin typeface="Gill Sans MT"/>
                <a:cs typeface="Gill Sans MT"/>
              </a:rPr>
              <a:t>/</a:t>
            </a:r>
            <a:r>
              <a:rPr sz="2640" spc="-78" dirty="0">
                <a:latin typeface="Gill Sans MT"/>
                <a:cs typeface="Gill Sans MT"/>
              </a:rPr>
              <a:t> </a:t>
            </a:r>
            <a:r>
              <a:rPr sz="2640" spc="-42" dirty="0">
                <a:latin typeface="Gill Sans MT"/>
                <a:cs typeface="Gill Sans MT"/>
              </a:rPr>
              <a:t>CodeBuild</a:t>
            </a:r>
            <a:r>
              <a:rPr sz="2640" spc="-78" dirty="0">
                <a:latin typeface="Gill Sans MT"/>
                <a:cs typeface="Gill Sans MT"/>
              </a:rPr>
              <a:t> </a:t>
            </a:r>
            <a:r>
              <a:rPr sz="2640" dirty="0">
                <a:latin typeface="Gill Sans MT"/>
                <a:cs typeface="Gill Sans MT"/>
              </a:rPr>
              <a:t>/</a:t>
            </a:r>
            <a:r>
              <a:rPr sz="2640" spc="-84" dirty="0">
                <a:latin typeface="Gill Sans MT"/>
                <a:cs typeface="Gill Sans MT"/>
              </a:rPr>
              <a:t> </a:t>
            </a:r>
            <a:r>
              <a:rPr sz="2640" spc="-48" dirty="0">
                <a:latin typeface="Gill Sans MT"/>
                <a:cs typeface="Gill Sans MT"/>
              </a:rPr>
              <a:t>other</a:t>
            </a:r>
            <a:r>
              <a:rPr sz="2640" spc="-72" dirty="0">
                <a:latin typeface="Gill Sans MT"/>
                <a:cs typeface="Gill Sans MT"/>
              </a:rPr>
              <a:t> </a:t>
            </a:r>
            <a:r>
              <a:rPr sz="2640" spc="-24" dirty="0">
                <a:latin typeface="Gill Sans MT"/>
                <a:cs typeface="Gill Sans MT"/>
              </a:rPr>
              <a:t>CI</a:t>
            </a:r>
            <a:r>
              <a:rPr sz="2640" spc="-66" dirty="0">
                <a:latin typeface="Gill Sans MT"/>
                <a:cs typeface="Gill Sans MT"/>
              </a:rPr>
              <a:t> </a:t>
            </a:r>
            <a:r>
              <a:rPr sz="2640" spc="-12" dirty="0">
                <a:latin typeface="Gill Sans MT"/>
                <a:cs typeface="Gill Sans MT"/>
              </a:rPr>
              <a:t>tools</a:t>
            </a:r>
            <a:endParaRPr sz="2640">
              <a:latin typeface="Gill Sans MT"/>
              <a:cs typeface="Gill Sans MT"/>
            </a:endParaRPr>
          </a:p>
        </p:txBody>
      </p:sp>
      <p:grpSp>
        <p:nvGrpSpPr>
          <p:cNvPr id="6" name="object 6"/>
          <p:cNvGrpSpPr/>
          <p:nvPr/>
        </p:nvGrpSpPr>
        <p:grpSpPr>
          <a:xfrm>
            <a:off x="10794168" y="1466320"/>
            <a:ext cx="1519428" cy="1519428"/>
            <a:chOff x="8995140" y="1221933"/>
            <a:chExt cx="1266190" cy="1266190"/>
          </a:xfrm>
        </p:grpSpPr>
        <p:sp>
          <p:nvSpPr>
            <p:cNvPr id="7" name="object 7"/>
            <p:cNvSpPr/>
            <p:nvPr/>
          </p:nvSpPr>
          <p:spPr>
            <a:xfrm>
              <a:off x="9001490" y="1228283"/>
              <a:ext cx="1253490" cy="1253490"/>
            </a:xfrm>
            <a:custGeom>
              <a:avLst/>
              <a:gdLst/>
              <a:ahLst/>
              <a:cxnLst/>
              <a:rect l="l" t="t" r="r" b="b"/>
              <a:pathLst>
                <a:path w="1253490" h="1253489">
                  <a:moveTo>
                    <a:pt x="626532" y="0"/>
                  </a:moveTo>
                  <a:lnTo>
                    <a:pt x="577569" y="1885"/>
                  </a:lnTo>
                  <a:lnTo>
                    <a:pt x="529637" y="7447"/>
                  </a:lnTo>
                  <a:lnTo>
                    <a:pt x="482874" y="16547"/>
                  </a:lnTo>
                  <a:lnTo>
                    <a:pt x="437421" y="29045"/>
                  </a:lnTo>
                  <a:lnTo>
                    <a:pt x="393416" y="44803"/>
                  </a:lnTo>
                  <a:lnTo>
                    <a:pt x="350999" y="63681"/>
                  </a:lnTo>
                  <a:lnTo>
                    <a:pt x="310309" y="85540"/>
                  </a:lnTo>
                  <a:lnTo>
                    <a:pt x="271486" y="110240"/>
                  </a:lnTo>
                  <a:lnTo>
                    <a:pt x="234668" y="137642"/>
                  </a:lnTo>
                  <a:lnTo>
                    <a:pt x="199995" y="167607"/>
                  </a:lnTo>
                  <a:lnTo>
                    <a:pt x="167607" y="199995"/>
                  </a:lnTo>
                  <a:lnTo>
                    <a:pt x="137642" y="234668"/>
                  </a:lnTo>
                  <a:lnTo>
                    <a:pt x="110240" y="271486"/>
                  </a:lnTo>
                  <a:lnTo>
                    <a:pt x="85540" y="310309"/>
                  </a:lnTo>
                  <a:lnTo>
                    <a:pt x="63681" y="350999"/>
                  </a:lnTo>
                  <a:lnTo>
                    <a:pt x="44803" y="393416"/>
                  </a:lnTo>
                  <a:lnTo>
                    <a:pt x="29045" y="437421"/>
                  </a:lnTo>
                  <a:lnTo>
                    <a:pt x="16547" y="482874"/>
                  </a:lnTo>
                  <a:lnTo>
                    <a:pt x="7447" y="529637"/>
                  </a:lnTo>
                  <a:lnTo>
                    <a:pt x="1885" y="577569"/>
                  </a:lnTo>
                  <a:lnTo>
                    <a:pt x="0" y="626532"/>
                  </a:lnTo>
                  <a:lnTo>
                    <a:pt x="1885" y="675496"/>
                  </a:lnTo>
                  <a:lnTo>
                    <a:pt x="7447" y="723428"/>
                  </a:lnTo>
                  <a:lnTo>
                    <a:pt x="16547" y="770191"/>
                  </a:lnTo>
                  <a:lnTo>
                    <a:pt x="29045" y="815644"/>
                  </a:lnTo>
                  <a:lnTo>
                    <a:pt x="44803" y="859649"/>
                  </a:lnTo>
                  <a:lnTo>
                    <a:pt x="63681" y="902066"/>
                  </a:lnTo>
                  <a:lnTo>
                    <a:pt x="85540" y="942755"/>
                  </a:lnTo>
                  <a:lnTo>
                    <a:pt x="110240" y="981579"/>
                  </a:lnTo>
                  <a:lnTo>
                    <a:pt x="137642" y="1018397"/>
                  </a:lnTo>
                  <a:lnTo>
                    <a:pt x="167607" y="1053069"/>
                  </a:lnTo>
                  <a:lnTo>
                    <a:pt x="199995" y="1085458"/>
                  </a:lnTo>
                  <a:lnTo>
                    <a:pt x="234668" y="1115423"/>
                  </a:lnTo>
                  <a:lnTo>
                    <a:pt x="271486" y="1142825"/>
                  </a:lnTo>
                  <a:lnTo>
                    <a:pt x="310309" y="1167525"/>
                  </a:lnTo>
                  <a:lnTo>
                    <a:pt x="350999" y="1189384"/>
                  </a:lnTo>
                  <a:lnTo>
                    <a:pt x="393416" y="1208262"/>
                  </a:lnTo>
                  <a:lnTo>
                    <a:pt x="437421" y="1224020"/>
                  </a:lnTo>
                  <a:lnTo>
                    <a:pt x="482874" y="1236518"/>
                  </a:lnTo>
                  <a:lnTo>
                    <a:pt x="529637" y="1245618"/>
                  </a:lnTo>
                  <a:lnTo>
                    <a:pt x="577569" y="1251180"/>
                  </a:lnTo>
                  <a:lnTo>
                    <a:pt x="626532" y="1253065"/>
                  </a:lnTo>
                  <a:lnTo>
                    <a:pt x="675496" y="1251180"/>
                  </a:lnTo>
                  <a:lnTo>
                    <a:pt x="723428" y="1245618"/>
                  </a:lnTo>
                  <a:lnTo>
                    <a:pt x="770191" y="1236518"/>
                  </a:lnTo>
                  <a:lnTo>
                    <a:pt x="815644" y="1224020"/>
                  </a:lnTo>
                  <a:lnTo>
                    <a:pt x="859649" y="1208262"/>
                  </a:lnTo>
                  <a:lnTo>
                    <a:pt x="902066" y="1189384"/>
                  </a:lnTo>
                  <a:lnTo>
                    <a:pt x="942755" y="1167525"/>
                  </a:lnTo>
                  <a:lnTo>
                    <a:pt x="981579" y="1142825"/>
                  </a:lnTo>
                  <a:lnTo>
                    <a:pt x="1018397" y="1115423"/>
                  </a:lnTo>
                  <a:lnTo>
                    <a:pt x="1053069" y="1085458"/>
                  </a:lnTo>
                  <a:lnTo>
                    <a:pt x="1085458" y="1053069"/>
                  </a:lnTo>
                  <a:lnTo>
                    <a:pt x="1115423" y="1018397"/>
                  </a:lnTo>
                  <a:lnTo>
                    <a:pt x="1142825" y="981579"/>
                  </a:lnTo>
                  <a:lnTo>
                    <a:pt x="1167525" y="942755"/>
                  </a:lnTo>
                  <a:lnTo>
                    <a:pt x="1189384" y="902066"/>
                  </a:lnTo>
                  <a:lnTo>
                    <a:pt x="1208262" y="859649"/>
                  </a:lnTo>
                  <a:lnTo>
                    <a:pt x="1224020" y="815644"/>
                  </a:lnTo>
                  <a:lnTo>
                    <a:pt x="1236518" y="770191"/>
                  </a:lnTo>
                  <a:lnTo>
                    <a:pt x="1245618" y="723428"/>
                  </a:lnTo>
                  <a:lnTo>
                    <a:pt x="1251180" y="675496"/>
                  </a:lnTo>
                  <a:lnTo>
                    <a:pt x="1253065" y="626532"/>
                  </a:lnTo>
                  <a:lnTo>
                    <a:pt x="1251180" y="577569"/>
                  </a:lnTo>
                  <a:lnTo>
                    <a:pt x="1245618" y="529637"/>
                  </a:lnTo>
                  <a:lnTo>
                    <a:pt x="1236518" y="482874"/>
                  </a:lnTo>
                  <a:lnTo>
                    <a:pt x="1224020" y="437421"/>
                  </a:lnTo>
                  <a:lnTo>
                    <a:pt x="1208262" y="393416"/>
                  </a:lnTo>
                  <a:lnTo>
                    <a:pt x="1189384" y="350999"/>
                  </a:lnTo>
                  <a:lnTo>
                    <a:pt x="1167525" y="310309"/>
                  </a:lnTo>
                  <a:lnTo>
                    <a:pt x="1142825" y="271486"/>
                  </a:lnTo>
                  <a:lnTo>
                    <a:pt x="1115423" y="234668"/>
                  </a:lnTo>
                  <a:lnTo>
                    <a:pt x="1085458" y="199995"/>
                  </a:lnTo>
                  <a:lnTo>
                    <a:pt x="1053069" y="167607"/>
                  </a:lnTo>
                  <a:lnTo>
                    <a:pt x="1018397" y="137642"/>
                  </a:lnTo>
                  <a:lnTo>
                    <a:pt x="981579" y="110240"/>
                  </a:lnTo>
                  <a:lnTo>
                    <a:pt x="942755" y="85540"/>
                  </a:lnTo>
                  <a:lnTo>
                    <a:pt x="902066" y="63681"/>
                  </a:lnTo>
                  <a:lnTo>
                    <a:pt x="859649" y="44803"/>
                  </a:lnTo>
                  <a:lnTo>
                    <a:pt x="815644" y="29045"/>
                  </a:lnTo>
                  <a:lnTo>
                    <a:pt x="770191" y="16547"/>
                  </a:lnTo>
                  <a:lnTo>
                    <a:pt x="723428" y="7447"/>
                  </a:lnTo>
                  <a:lnTo>
                    <a:pt x="675496" y="1885"/>
                  </a:lnTo>
                  <a:lnTo>
                    <a:pt x="626532" y="0"/>
                  </a:lnTo>
                  <a:close/>
                </a:path>
              </a:pathLst>
            </a:custGeom>
            <a:solidFill>
              <a:srgbClr val="FFC000"/>
            </a:solidFill>
          </p:spPr>
          <p:txBody>
            <a:bodyPr wrap="square" lIns="0" tIns="0" rIns="0" bIns="0" rtlCol="0"/>
            <a:lstStyle/>
            <a:p>
              <a:endParaRPr sz="3456"/>
            </a:p>
          </p:txBody>
        </p:sp>
        <p:sp>
          <p:nvSpPr>
            <p:cNvPr id="8" name="object 8"/>
            <p:cNvSpPr/>
            <p:nvPr/>
          </p:nvSpPr>
          <p:spPr>
            <a:xfrm>
              <a:off x="9362037" y="1602172"/>
              <a:ext cx="532130" cy="130810"/>
            </a:xfrm>
            <a:custGeom>
              <a:avLst/>
              <a:gdLst/>
              <a:ahLst/>
              <a:cxnLst/>
              <a:rect l="l" t="t" r="r" b="b"/>
              <a:pathLst>
                <a:path w="532129" h="130810">
                  <a:moveTo>
                    <a:pt x="65264" y="0"/>
                  </a:moveTo>
                  <a:lnTo>
                    <a:pt x="39860" y="5128"/>
                  </a:lnTo>
                  <a:lnTo>
                    <a:pt x="19115" y="19115"/>
                  </a:lnTo>
                  <a:lnTo>
                    <a:pt x="5128" y="39859"/>
                  </a:lnTo>
                  <a:lnTo>
                    <a:pt x="0" y="65264"/>
                  </a:lnTo>
                  <a:lnTo>
                    <a:pt x="5128" y="90667"/>
                  </a:lnTo>
                  <a:lnTo>
                    <a:pt x="19115" y="111411"/>
                  </a:lnTo>
                  <a:lnTo>
                    <a:pt x="39860" y="125398"/>
                  </a:lnTo>
                  <a:lnTo>
                    <a:pt x="65264" y="130526"/>
                  </a:lnTo>
                  <a:lnTo>
                    <a:pt x="90668" y="125398"/>
                  </a:lnTo>
                  <a:lnTo>
                    <a:pt x="111412" y="111411"/>
                  </a:lnTo>
                  <a:lnTo>
                    <a:pt x="125399" y="90667"/>
                  </a:lnTo>
                  <a:lnTo>
                    <a:pt x="130528" y="65264"/>
                  </a:lnTo>
                  <a:lnTo>
                    <a:pt x="125399" y="39859"/>
                  </a:lnTo>
                  <a:lnTo>
                    <a:pt x="111412" y="19115"/>
                  </a:lnTo>
                  <a:lnTo>
                    <a:pt x="90668" y="5128"/>
                  </a:lnTo>
                  <a:lnTo>
                    <a:pt x="65264" y="0"/>
                  </a:lnTo>
                  <a:close/>
                </a:path>
                <a:path w="532129" h="130810">
                  <a:moveTo>
                    <a:pt x="466708" y="0"/>
                  </a:moveTo>
                  <a:lnTo>
                    <a:pt x="441304" y="5128"/>
                  </a:lnTo>
                  <a:lnTo>
                    <a:pt x="420560" y="19115"/>
                  </a:lnTo>
                  <a:lnTo>
                    <a:pt x="406573" y="39859"/>
                  </a:lnTo>
                  <a:lnTo>
                    <a:pt x="401444" y="65264"/>
                  </a:lnTo>
                  <a:lnTo>
                    <a:pt x="406573" y="90667"/>
                  </a:lnTo>
                  <a:lnTo>
                    <a:pt x="420560" y="111411"/>
                  </a:lnTo>
                  <a:lnTo>
                    <a:pt x="441304" y="125398"/>
                  </a:lnTo>
                  <a:lnTo>
                    <a:pt x="466708" y="130526"/>
                  </a:lnTo>
                  <a:lnTo>
                    <a:pt x="492112" y="125398"/>
                  </a:lnTo>
                  <a:lnTo>
                    <a:pt x="512856" y="111411"/>
                  </a:lnTo>
                  <a:lnTo>
                    <a:pt x="526843" y="90667"/>
                  </a:lnTo>
                  <a:lnTo>
                    <a:pt x="531972" y="65264"/>
                  </a:lnTo>
                  <a:lnTo>
                    <a:pt x="526843" y="39859"/>
                  </a:lnTo>
                  <a:lnTo>
                    <a:pt x="512856" y="19115"/>
                  </a:lnTo>
                  <a:lnTo>
                    <a:pt x="492112" y="5128"/>
                  </a:lnTo>
                  <a:lnTo>
                    <a:pt x="466708" y="0"/>
                  </a:lnTo>
                  <a:close/>
                </a:path>
              </a:pathLst>
            </a:custGeom>
            <a:solidFill>
              <a:srgbClr val="CD9A00"/>
            </a:solidFill>
          </p:spPr>
          <p:txBody>
            <a:bodyPr wrap="square" lIns="0" tIns="0" rIns="0" bIns="0" rtlCol="0"/>
            <a:lstStyle/>
            <a:p>
              <a:endParaRPr sz="3456"/>
            </a:p>
          </p:txBody>
        </p:sp>
        <p:pic>
          <p:nvPicPr>
            <p:cNvPr id="9" name="object 9"/>
            <p:cNvPicPr/>
            <p:nvPr/>
          </p:nvPicPr>
          <p:blipFill>
            <a:blip r:embed="rId2" cstate="print"/>
            <a:stretch>
              <a:fillRect/>
            </a:stretch>
          </p:blipFill>
          <p:spPr>
            <a:xfrm>
              <a:off x="9355687" y="1595821"/>
              <a:ext cx="143227" cy="143227"/>
            </a:xfrm>
            <a:prstGeom prst="rect">
              <a:avLst/>
            </a:prstGeom>
          </p:spPr>
        </p:pic>
        <p:pic>
          <p:nvPicPr>
            <p:cNvPr id="10" name="object 10"/>
            <p:cNvPicPr/>
            <p:nvPr/>
          </p:nvPicPr>
          <p:blipFill>
            <a:blip r:embed="rId3" cstate="print"/>
            <a:stretch>
              <a:fillRect/>
            </a:stretch>
          </p:blipFill>
          <p:spPr>
            <a:xfrm>
              <a:off x="9757132" y="1595821"/>
              <a:ext cx="143227" cy="143227"/>
            </a:xfrm>
            <a:prstGeom prst="rect">
              <a:avLst/>
            </a:prstGeom>
          </p:spPr>
        </p:pic>
        <p:sp>
          <p:nvSpPr>
            <p:cNvPr id="11" name="object 11"/>
            <p:cNvSpPr/>
            <p:nvPr/>
          </p:nvSpPr>
          <p:spPr>
            <a:xfrm>
              <a:off x="9001490" y="1228283"/>
              <a:ext cx="1253490" cy="1253490"/>
            </a:xfrm>
            <a:custGeom>
              <a:avLst/>
              <a:gdLst/>
              <a:ahLst/>
              <a:cxnLst/>
              <a:rect l="l" t="t" r="r" b="b"/>
              <a:pathLst>
                <a:path w="1253490" h="1253489">
                  <a:moveTo>
                    <a:pt x="286948" y="899768"/>
                  </a:moveTo>
                  <a:lnTo>
                    <a:pt x="332223" y="928791"/>
                  </a:lnTo>
                  <a:lnTo>
                    <a:pt x="377490" y="953668"/>
                  </a:lnTo>
                  <a:lnTo>
                    <a:pt x="422750" y="974399"/>
                  </a:lnTo>
                  <a:lnTo>
                    <a:pt x="468003" y="990983"/>
                  </a:lnTo>
                  <a:lnTo>
                    <a:pt x="513250" y="1003422"/>
                  </a:lnTo>
                  <a:lnTo>
                    <a:pt x="558489" y="1011714"/>
                  </a:lnTo>
                  <a:lnTo>
                    <a:pt x="603721" y="1015860"/>
                  </a:lnTo>
                  <a:lnTo>
                    <a:pt x="648946" y="1015860"/>
                  </a:lnTo>
                  <a:lnTo>
                    <a:pt x="694164" y="1011714"/>
                  </a:lnTo>
                  <a:lnTo>
                    <a:pt x="739375" y="1003422"/>
                  </a:lnTo>
                  <a:lnTo>
                    <a:pt x="784579" y="990983"/>
                  </a:lnTo>
                  <a:lnTo>
                    <a:pt x="829776" y="974399"/>
                  </a:lnTo>
                  <a:lnTo>
                    <a:pt x="874966" y="953668"/>
                  </a:lnTo>
                  <a:lnTo>
                    <a:pt x="920149" y="928791"/>
                  </a:lnTo>
                  <a:lnTo>
                    <a:pt x="965325" y="899768"/>
                  </a:lnTo>
                </a:path>
                <a:path w="1253490" h="1253489">
                  <a:moveTo>
                    <a:pt x="0" y="626533"/>
                  </a:moveTo>
                  <a:lnTo>
                    <a:pt x="1885" y="577569"/>
                  </a:lnTo>
                  <a:lnTo>
                    <a:pt x="7447" y="529637"/>
                  </a:lnTo>
                  <a:lnTo>
                    <a:pt x="16547" y="482874"/>
                  </a:lnTo>
                  <a:lnTo>
                    <a:pt x="29045" y="437421"/>
                  </a:lnTo>
                  <a:lnTo>
                    <a:pt x="44803" y="393416"/>
                  </a:lnTo>
                  <a:lnTo>
                    <a:pt x="63681" y="350999"/>
                  </a:lnTo>
                  <a:lnTo>
                    <a:pt x="85540" y="310309"/>
                  </a:lnTo>
                  <a:lnTo>
                    <a:pt x="110240" y="271486"/>
                  </a:lnTo>
                  <a:lnTo>
                    <a:pt x="137642" y="234668"/>
                  </a:lnTo>
                  <a:lnTo>
                    <a:pt x="167607" y="199995"/>
                  </a:lnTo>
                  <a:lnTo>
                    <a:pt x="199995" y="167607"/>
                  </a:lnTo>
                  <a:lnTo>
                    <a:pt x="234668" y="137642"/>
                  </a:lnTo>
                  <a:lnTo>
                    <a:pt x="271486" y="110240"/>
                  </a:lnTo>
                  <a:lnTo>
                    <a:pt x="310309" y="85540"/>
                  </a:lnTo>
                  <a:lnTo>
                    <a:pt x="350999" y="63681"/>
                  </a:lnTo>
                  <a:lnTo>
                    <a:pt x="393416" y="44803"/>
                  </a:lnTo>
                  <a:lnTo>
                    <a:pt x="437421" y="29045"/>
                  </a:lnTo>
                  <a:lnTo>
                    <a:pt x="482874" y="16547"/>
                  </a:lnTo>
                  <a:lnTo>
                    <a:pt x="529637" y="7447"/>
                  </a:lnTo>
                  <a:lnTo>
                    <a:pt x="577569" y="1885"/>
                  </a:lnTo>
                  <a:lnTo>
                    <a:pt x="626533" y="0"/>
                  </a:lnTo>
                  <a:lnTo>
                    <a:pt x="675496" y="1885"/>
                  </a:lnTo>
                  <a:lnTo>
                    <a:pt x="723428" y="7447"/>
                  </a:lnTo>
                  <a:lnTo>
                    <a:pt x="770191" y="16547"/>
                  </a:lnTo>
                  <a:lnTo>
                    <a:pt x="815644" y="29045"/>
                  </a:lnTo>
                  <a:lnTo>
                    <a:pt x="859649" y="44803"/>
                  </a:lnTo>
                  <a:lnTo>
                    <a:pt x="902066" y="63681"/>
                  </a:lnTo>
                  <a:lnTo>
                    <a:pt x="942756" y="85540"/>
                  </a:lnTo>
                  <a:lnTo>
                    <a:pt x="981579" y="110240"/>
                  </a:lnTo>
                  <a:lnTo>
                    <a:pt x="1018397" y="137642"/>
                  </a:lnTo>
                  <a:lnTo>
                    <a:pt x="1053070" y="167607"/>
                  </a:lnTo>
                  <a:lnTo>
                    <a:pt x="1085458" y="199995"/>
                  </a:lnTo>
                  <a:lnTo>
                    <a:pt x="1115423" y="234668"/>
                  </a:lnTo>
                  <a:lnTo>
                    <a:pt x="1142825" y="271486"/>
                  </a:lnTo>
                  <a:lnTo>
                    <a:pt x="1167525" y="310309"/>
                  </a:lnTo>
                  <a:lnTo>
                    <a:pt x="1189384" y="350999"/>
                  </a:lnTo>
                  <a:lnTo>
                    <a:pt x="1208262" y="393416"/>
                  </a:lnTo>
                  <a:lnTo>
                    <a:pt x="1224020" y="437421"/>
                  </a:lnTo>
                  <a:lnTo>
                    <a:pt x="1236518" y="482874"/>
                  </a:lnTo>
                  <a:lnTo>
                    <a:pt x="1245618" y="529637"/>
                  </a:lnTo>
                  <a:lnTo>
                    <a:pt x="1251181" y="577569"/>
                  </a:lnTo>
                  <a:lnTo>
                    <a:pt x="1253066" y="626533"/>
                  </a:lnTo>
                  <a:lnTo>
                    <a:pt x="1251181" y="675496"/>
                  </a:lnTo>
                  <a:lnTo>
                    <a:pt x="1245618" y="723428"/>
                  </a:lnTo>
                  <a:lnTo>
                    <a:pt x="1236518" y="770191"/>
                  </a:lnTo>
                  <a:lnTo>
                    <a:pt x="1224020" y="815644"/>
                  </a:lnTo>
                  <a:lnTo>
                    <a:pt x="1208262" y="859649"/>
                  </a:lnTo>
                  <a:lnTo>
                    <a:pt x="1189384" y="902066"/>
                  </a:lnTo>
                  <a:lnTo>
                    <a:pt x="1167525" y="942756"/>
                  </a:lnTo>
                  <a:lnTo>
                    <a:pt x="1142825" y="981579"/>
                  </a:lnTo>
                  <a:lnTo>
                    <a:pt x="1115423" y="1018397"/>
                  </a:lnTo>
                  <a:lnTo>
                    <a:pt x="1085458" y="1053070"/>
                  </a:lnTo>
                  <a:lnTo>
                    <a:pt x="1053070" y="1085458"/>
                  </a:lnTo>
                  <a:lnTo>
                    <a:pt x="1018397" y="1115423"/>
                  </a:lnTo>
                  <a:lnTo>
                    <a:pt x="981579" y="1142825"/>
                  </a:lnTo>
                  <a:lnTo>
                    <a:pt x="942756" y="1167525"/>
                  </a:lnTo>
                  <a:lnTo>
                    <a:pt x="902066" y="1189384"/>
                  </a:lnTo>
                  <a:lnTo>
                    <a:pt x="859649" y="1208262"/>
                  </a:lnTo>
                  <a:lnTo>
                    <a:pt x="815644" y="1224020"/>
                  </a:lnTo>
                  <a:lnTo>
                    <a:pt x="770191" y="1236518"/>
                  </a:lnTo>
                  <a:lnTo>
                    <a:pt x="723428" y="1245618"/>
                  </a:lnTo>
                  <a:lnTo>
                    <a:pt x="675496" y="1251181"/>
                  </a:lnTo>
                  <a:lnTo>
                    <a:pt x="626533" y="1253066"/>
                  </a:lnTo>
                  <a:lnTo>
                    <a:pt x="577569" y="1251181"/>
                  </a:lnTo>
                  <a:lnTo>
                    <a:pt x="529637" y="1245618"/>
                  </a:lnTo>
                  <a:lnTo>
                    <a:pt x="482874" y="1236518"/>
                  </a:lnTo>
                  <a:lnTo>
                    <a:pt x="437421" y="1224020"/>
                  </a:lnTo>
                  <a:lnTo>
                    <a:pt x="393416" y="1208262"/>
                  </a:lnTo>
                  <a:lnTo>
                    <a:pt x="350999" y="1189384"/>
                  </a:lnTo>
                  <a:lnTo>
                    <a:pt x="310309" y="1167525"/>
                  </a:lnTo>
                  <a:lnTo>
                    <a:pt x="271486" y="1142825"/>
                  </a:lnTo>
                  <a:lnTo>
                    <a:pt x="234668" y="1115423"/>
                  </a:lnTo>
                  <a:lnTo>
                    <a:pt x="199995" y="1085458"/>
                  </a:lnTo>
                  <a:lnTo>
                    <a:pt x="167607" y="1053070"/>
                  </a:lnTo>
                  <a:lnTo>
                    <a:pt x="137642" y="1018397"/>
                  </a:lnTo>
                  <a:lnTo>
                    <a:pt x="110240" y="981579"/>
                  </a:lnTo>
                  <a:lnTo>
                    <a:pt x="85540" y="942756"/>
                  </a:lnTo>
                  <a:lnTo>
                    <a:pt x="63681" y="902066"/>
                  </a:lnTo>
                  <a:lnTo>
                    <a:pt x="44803" y="859649"/>
                  </a:lnTo>
                  <a:lnTo>
                    <a:pt x="29045" y="815644"/>
                  </a:lnTo>
                  <a:lnTo>
                    <a:pt x="16547" y="770191"/>
                  </a:lnTo>
                  <a:lnTo>
                    <a:pt x="7447" y="723428"/>
                  </a:lnTo>
                  <a:lnTo>
                    <a:pt x="1885" y="675496"/>
                  </a:lnTo>
                  <a:lnTo>
                    <a:pt x="0" y="626533"/>
                  </a:lnTo>
                  <a:close/>
                </a:path>
              </a:pathLst>
            </a:custGeom>
            <a:ln w="12700">
              <a:solidFill>
                <a:srgbClr val="BC8C00"/>
              </a:solidFill>
            </a:ln>
          </p:spPr>
          <p:txBody>
            <a:bodyPr wrap="square" lIns="0" tIns="0" rIns="0" bIns="0" rtlCol="0"/>
            <a:lstStyle/>
            <a:p>
              <a:endParaRPr sz="3456"/>
            </a:p>
          </p:txBody>
        </p:sp>
      </p:grpSp>
      <p:sp>
        <p:nvSpPr>
          <p:cNvPr id="12" name="object 12"/>
          <p:cNvSpPr txBox="1"/>
          <p:nvPr/>
        </p:nvSpPr>
        <p:spPr>
          <a:xfrm>
            <a:off x="10661587" y="3467876"/>
            <a:ext cx="1808988" cy="689676"/>
          </a:xfrm>
          <a:prstGeom prst="rect">
            <a:avLst/>
          </a:prstGeom>
          <a:solidFill>
            <a:srgbClr val="A5A5A5"/>
          </a:solidFill>
          <a:ln w="12700">
            <a:solidFill>
              <a:srgbClr val="787878"/>
            </a:solidFill>
          </a:ln>
        </p:spPr>
        <p:txBody>
          <a:bodyPr vert="horz" wrap="square" lIns="0" tIns="48006" rIns="0" bIns="0" rtlCol="0">
            <a:spAutoFit/>
          </a:bodyPr>
          <a:lstStyle/>
          <a:p>
            <a:pPr marL="307085" marR="297180" indent="310134">
              <a:lnSpc>
                <a:spcPts val="2508"/>
              </a:lnSpc>
              <a:spcBef>
                <a:spcPts val="378"/>
              </a:spcBef>
            </a:pPr>
            <a:r>
              <a:rPr sz="2160" spc="-24" dirty="0">
                <a:latin typeface="Calibri"/>
                <a:cs typeface="Calibri"/>
              </a:rPr>
              <a:t>Code </a:t>
            </a:r>
            <a:r>
              <a:rPr sz="2160" spc="-12" dirty="0">
                <a:latin typeface="Calibri"/>
                <a:cs typeface="Calibri"/>
              </a:rPr>
              <a:t>Repository</a:t>
            </a:r>
            <a:endParaRPr sz="2160">
              <a:latin typeface="Calibri"/>
              <a:cs typeface="Calibri"/>
            </a:endParaRPr>
          </a:p>
        </p:txBody>
      </p:sp>
      <p:sp>
        <p:nvSpPr>
          <p:cNvPr id="13" name="object 13"/>
          <p:cNvSpPr/>
          <p:nvPr/>
        </p:nvSpPr>
        <p:spPr>
          <a:xfrm>
            <a:off x="11517847" y="2977524"/>
            <a:ext cx="91440" cy="490728"/>
          </a:xfrm>
          <a:custGeom>
            <a:avLst/>
            <a:gdLst/>
            <a:ahLst/>
            <a:cxnLst/>
            <a:rect l="l" t="t" r="r" b="b"/>
            <a:pathLst>
              <a:path w="76200" h="408939">
                <a:moveTo>
                  <a:pt x="34913" y="332529"/>
                </a:moveTo>
                <a:lnTo>
                  <a:pt x="0" y="333397"/>
                </a:lnTo>
                <a:lnTo>
                  <a:pt x="39983" y="408626"/>
                </a:lnTo>
                <a:lnTo>
                  <a:pt x="69736" y="345225"/>
                </a:lnTo>
                <a:lnTo>
                  <a:pt x="35229" y="345225"/>
                </a:lnTo>
                <a:lnTo>
                  <a:pt x="34913" y="332529"/>
                </a:lnTo>
                <a:close/>
              </a:path>
              <a:path w="76200" h="408939">
                <a:moveTo>
                  <a:pt x="41261" y="332371"/>
                </a:moveTo>
                <a:lnTo>
                  <a:pt x="34913" y="332529"/>
                </a:lnTo>
                <a:lnTo>
                  <a:pt x="35229" y="345225"/>
                </a:lnTo>
                <a:lnTo>
                  <a:pt x="41577" y="345067"/>
                </a:lnTo>
                <a:lnTo>
                  <a:pt x="41261" y="332371"/>
                </a:lnTo>
                <a:close/>
              </a:path>
              <a:path w="76200" h="408939">
                <a:moveTo>
                  <a:pt x="76175" y="331503"/>
                </a:moveTo>
                <a:lnTo>
                  <a:pt x="41261" y="332371"/>
                </a:lnTo>
                <a:lnTo>
                  <a:pt x="41577" y="345067"/>
                </a:lnTo>
                <a:lnTo>
                  <a:pt x="35229" y="345225"/>
                </a:lnTo>
                <a:lnTo>
                  <a:pt x="69736" y="345225"/>
                </a:lnTo>
                <a:lnTo>
                  <a:pt x="76175" y="331503"/>
                </a:lnTo>
                <a:close/>
              </a:path>
              <a:path w="76200" h="408939">
                <a:moveTo>
                  <a:pt x="32990" y="0"/>
                </a:moveTo>
                <a:lnTo>
                  <a:pt x="26643" y="157"/>
                </a:lnTo>
                <a:lnTo>
                  <a:pt x="34913" y="332529"/>
                </a:lnTo>
                <a:lnTo>
                  <a:pt x="41261" y="332371"/>
                </a:lnTo>
                <a:lnTo>
                  <a:pt x="32990" y="0"/>
                </a:lnTo>
                <a:close/>
              </a:path>
            </a:pathLst>
          </a:custGeom>
          <a:solidFill>
            <a:srgbClr val="444949"/>
          </a:solidFill>
        </p:spPr>
        <p:txBody>
          <a:bodyPr wrap="square" lIns="0" tIns="0" rIns="0" bIns="0" rtlCol="0"/>
          <a:lstStyle/>
          <a:p>
            <a:endParaRPr sz="3456"/>
          </a:p>
        </p:txBody>
      </p:sp>
      <p:sp>
        <p:nvSpPr>
          <p:cNvPr id="14" name="object 14"/>
          <p:cNvSpPr txBox="1"/>
          <p:nvPr/>
        </p:nvSpPr>
        <p:spPr>
          <a:xfrm>
            <a:off x="12729152" y="2716986"/>
            <a:ext cx="1171193"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Push </a:t>
            </a:r>
            <a:r>
              <a:rPr sz="2160" spc="-24" dirty="0">
                <a:latin typeface="Calibri"/>
                <a:cs typeface="Calibri"/>
              </a:rPr>
              <a:t>code </a:t>
            </a:r>
            <a:r>
              <a:rPr sz="2160" spc="-12" dirty="0">
                <a:latin typeface="Calibri"/>
                <a:cs typeface="Calibri"/>
              </a:rPr>
              <a:t>often</a:t>
            </a:r>
            <a:endParaRPr sz="216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rPr>
              <a:t>CodeBuild</a:t>
            </a:r>
            <a:r>
              <a:rPr spc="-275" dirty="0">
                <a:solidFill>
                  <a:schemeClr val="tx1"/>
                </a:solidFill>
              </a:rPr>
              <a:t> </a:t>
            </a:r>
            <a:r>
              <a:rPr spc="-36" dirty="0">
                <a:solidFill>
                  <a:schemeClr val="tx1"/>
                </a:solidFill>
              </a:rPr>
              <a:t>Overview</a:t>
            </a:r>
          </a:p>
        </p:txBody>
      </p:sp>
      <p:sp>
        <p:nvSpPr>
          <p:cNvPr id="4" name="object 4"/>
          <p:cNvSpPr txBox="1"/>
          <p:nvPr/>
        </p:nvSpPr>
        <p:spPr>
          <a:xfrm>
            <a:off x="1100327" y="1605076"/>
            <a:ext cx="11016996" cy="4311437"/>
          </a:xfrm>
          <a:prstGeom prst="rect">
            <a:avLst/>
          </a:prstGeom>
        </p:spPr>
        <p:txBody>
          <a:bodyPr vert="horz" wrap="square" lIns="0" tIns="124968" rIns="0" bIns="0" rtlCol="0">
            <a:spAutoFit/>
          </a:bodyPr>
          <a:lstStyle/>
          <a:p>
            <a:pPr marL="289560" indent="-274320">
              <a:spcBef>
                <a:spcPts val="984"/>
              </a:spcBef>
              <a:buFont typeface="Arial"/>
              <a:buChar char="•"/>
              <a:tabLst>
                <a:tab pos="289560" algn="l"/>
              </a:tabLst>
            </a:pPr>
            <a:r>
              <a:rPr spc="-72" dirty="0">
                <a:latin typeface="Gill Sans MT"/>
                <a:cs typeface="Gill Sans MT"/>
              </a:rPr>
              <a:t>Fully</a:t>
            </a:r>
            <a:r>
              <a:rPr spc="-102" dirty="0">
                <a:latin typeface="Gill Sans MT"/>
                <a:cs typeface="Gill Sans MT"/>
              </a:rPr>
              <a:t> </a:t>
            </a:r>
            <a:r>
              <a:rPr dirty="0">
                <a:latin typeface="Gill Sans MT"/>
                <a:cs typeface="Gill Sans MT"/>
              </a:rPr>
              <a:t>managed</a:t>
            </a:r>
            <a:r>
              <a:rPr spc="-96" dirty="0">
                <a:latin typeface="Gill Sans MT"/>
                <a:cs typeface="Gill Sans MT"/>
              </a:rPr>
              <a:t> </a:t>
            </a:r>
            <a:r>
              <a:rPr spc="-24" dirty="0">
                <a:latin typeface="Gill Sans MT"/>
                <a:cs typeface="Gill Sans MT"/>
              </a:rPr>
              <a:t>build</a:t>
            </a:r>
            <a:r>
              <a:rPr spc="-96" dirty="0">
                <a:latin typeface="Gill Sans MT"/>
                <a:cs typeface="Gill Sans MT"/>
              </a:rPr>
              <a:t> </a:t>
            </a:r>
            <a:r>
              <a:rPr spc="-12" dirty="0">
                <a:latin typeface="Gill Sans MT"/>
                <a:cs typeface="Gill Sans MT"/>
              </a:rPr>
              <a:t>service</a:t>
            </a:r>
            <a:endParaRPr>
              <a:latin typeface="Gill Sans MT"/>
              <a:cs typeface="Gill Sans MT"/>
            </a:endParaRPr>
          </a:p>
          <a:p>
            <a:pPr marL="289560" indent="-274320">
              <a:spcBef>
                <a:spcPts val="864"/>
              </a:spcBef>
              <a:buFont typeface="Arial"/>
              <a:buChar char="•"/>
              <a:tabLst>
                <a:tab pos="289560" algn="l"/>
              </a:tabLst>
            </a:pPr>
            <a:r>
              <a:rPr spc="-54" dirty="0">
                <a:latin typeface="Gill Sans MT"/>
                <a:cs typeface="Gill Sans MT"/>
              </a:rPr>
              <a:t>Alternative</a:t>
            </a:r>
            <a:r>
              <a:rPr spc="-132" dirty="0">
                <a:latin typeface="Gill Sans MT"/>
                <a:cs typeface="Gill Sans MT"/>
              </a:rPr>
              <a:t> </a:t>
            </a:r>
            <a:r>
              <a:rPr dirty="0">
                <a:latin typeface="Gill Sans MT"/>
                <a:cs typeface="Gill Sans MT"/>
              </a:rPr>
              <a:t>to</a:t>
            </a:r>
            <a:r>
              <a:rPr spc="-126" dirty="0">
                <a:latin typeface="Gill Sans MT"/>
                <a:cs typeface="Gill Sans MT"/>
              </a:rPr>
              <a:t> </a:t>
            </a:r>
            <a:r>
              <a:rPr spc="-42" dirty="0">
                <a:latin typeface="Gill Sans MT"/>
                <a:cs typeface="Gill Sans MT"/>
              </a:rPr>
              <a:t>other</a:t>
            </a:r>
            <a:r>
              <a:rPr spc="-126" dirty="0">
                <a:latin typeface="Gill Sans MT"/>
                <a:cs typeface="Gill Sans MT"/>
              </a:rPr>
              <a:t> </a:t>
            </a:r>
            <a:r>
              <a:rPr spc="-24" dirty="0">
                <a:latin typeface="Gill Sans MT"/>
                <a:cs typeface="Gill Sans MT"/>
              </a:rPr>
              <a:t>build</a:t>
            </a:r>
            <a:r>
              <a:rPr spc="-126" dirty="0">
                <a:latin typeface="Gill Sans MT"/>
                <a:cs typeface="Gill Sans MT"/>
              </a:rPr>
              <a:t> </a:t>
            </a:r>
            <a:r>
              <a:rPr spc="-48" dirty="0">
                <a:latin typeface="Gill Sans MT"/>
                <a:cs typeface="Gill Sans MT"/>
              </a:rPr>
              <a:t>tools</a:t>
            </a:r>
            <a:r>
              <a:rPr spc="-126" dirty="0">
                <a:latin typeface="Gill Sans MT"/>
                <a:cs typeface="Gill Sans MT"/>
              </a:rPr>
              <a:t> </a:t>
            </a:r>
            <a:r>
              <a:rPr spc="-24" dirty="0">
                <a:latin typeface="Gill Sans MT"/>
                <a:cs typeface="Gill Sans MT"/>
              </a:rPr>
              <a:t>such</a:t>
            </a:r>
            <a:r>
              <a:rPr spc="-132" dirty="0">
                <a:latin typeface="Gill Sans MT"/>
                <a:cs typeface="Gill Sans MT"/>
              </a:rPr>
              <a:t> </a:t>
            </a:r>
            <a:r>
              <a:rPr dirty="0">
                <a:latin typeface="Gill Sans MT"/>
                <a:cs typeface="Gill Sans MT"/>
              </a:rPr>
              <a:t>as</a:t>
            </a:r>
            <a:r>
              <a:rPr spc="-126" dirty="0">
                <a:latin typeface="Gill Sans MT"/>
                <a:cs typeface="Gill Sans MT"/>
              </a:rPr>
              <a:t> </a:t>
            </a:r>
            <a:r>
              <a:rPr spc="-12" dirty="0">
                <a:latin typeface="Gill Sans MT"/>
                <a:cs typeface="Gill Sans MT"/>
              </a:rPr>
              <a:t>Jenkins</a:t>
            </a:r>
            <a:endParaRPr>
              <a:latin typeface="Gill Sans MT"/>
              <a:cs typeface="Gill Sans MT"/>
            </a:endParaRPr>
          </a:p>
          <a:p>
            <a:pPr marL="289560" indent="-274320">
              <a:spcBef>
                <a:spcPts val="864"/>
              </a:spcBef>
              <a:buFont typeface="Arial"/>
              <a:buChar char="•"/>
              <a:tabLst>
                <a:tab pos="289560" algn="l"/>
              </a:tabLst>
            </a:pPr>
            <a:r>
              <a:rPr spc="-48" dirty="0">
                <a:latin typeface="Gill Sans MT"/>
                <a:cs typeface="Gill Sans MT"/>
              </a:rPr>
              <a:t>Continuous</a:t>
            </a:r>
            <a:r>
              <a:rPr spc="-96" dirty="0">
                <a:latin typeface="Gill Sans MT"/>
                <a:cs typeface="Gill Sans MT"/>
              </a:rPr>
              <a:t> </a:t>
            </a:r>
            <a:r>
              <a:rPr spc="-36" dirty="0">
                <a:latin typeface="Gill Sans MT"/>
                <a:cs typeface="Gill Sans MT"/>
              </a:rPr>
              <a:t>scaling</a:t>
            </a:r>
            <a:r>
              <a:rPr spc="-96" dirty="0">
                <a:latin typeface="Gill Sans MT"/>
                <a:cs typeface="Gill Sans MT"/>
              </a:rPr>
              <a:t> </a:t>
            </a:r>
            <a:r>
              <a:rPr dirty="0">
                <a:latin typeface="Gill Sans MT"/>
                <a:cs typeface="Gill Sans MT"/>
              </a:rPr>
              <a:t>(no</a:t>
            </a:r>
            <a:r>
              <a:rPr spc="-96" dirty="0">
                <a:latin typeface="Gill Sans MT"/>
                <a:cs typeface="Gill Sans MT"/>
              </a:rPr>
              <a:t> </a:t>
            </a:r>
            <a:r>
              <a:rPr spc="-30" dirty="0">
                <a:latin typeface="Gill Sans MT"/>
                <a:cs typeface="Gill Sans MT"/>
              </a:rPr>
              <a:t>servers</a:t>
            </a:r>
            <a:r>
              <a:rPr spc="-96" dirty="0">
                <a:latin typeface="Gill Sans MT"/>
                <a:cs typeface="Gill Sans MT"/>
              </a:rPr>
              <a:t> </a:t>
            </a:r>
            <a:r>
              <a:rPr dirty="0">
                <a:latin typeface="Gill Sans MT"/>
                <a:cs typeface="Gill Sans MT"/>
              </a:rPr>
              <a:t>to</a:t>
            </a:r>
            <a:r>
              <a:rPr spc="-96" dirty="0">
                <a:latin typeface="Gill Sans MT"/>
                <a:cs typeface="Gill Sans MT"/>
              </a:rPr>
              <a:t> </a:t>
            </a:r>
            <a:r>
              <a:rPr dirty="0">
                <a:latin typeface="Gill Sans MT"/>
                <a:cs typeface="Gill Sans MT"/>
              </a:rPr>
              <a:t>manage</a:t>
            </a:r>
            <a:r>
              <a:rPr spc="-96" dirty="0">
                <a:latin typeface="Gill Sans MT"/>
                <a:cs typeface="Gill Sans MT"/>
              </a:rPr>
              <a:t> </a:t>
            </a:r>
            <a:r>
              <a:rPr spc="-36" dirty="0">
                <a:latin typeface="Gill Sans MT"/>
                <a:cs typeface="Gill Sans MT"/>
              </a:rPr>
              <a:t>or</a:t>
            </a:r>
            <a:r>
              <a:rPr spc="-96" dirty="0">
                <a:latin typeface="Gill Sans MT"/>
                <a:cs typeface="Gill Sans MT"/>
              </a:rPr>
              <a:t> </a:t>
            </a:r>
            <a:r>
              <a:rPr spc="-72" dirty="0">
                <a:latin typeface="Gill Sans MT"/>
                <a:cs typeface="Gill Sans MT"/>
              </a:rPr>
              <a:t>provision</a:t>
            </a:r>
            <a:r>
              <a:rPr spc="-108" dirty="0">
                <a:latin typeface="Gill Sans MT"/>
                <a:cs typeface="Gill Sans MT"/>
              </a:rPr>
              <a:t> </a:t>
            </a:r>
            <a:r>
              <a:rPr dirty="0">
                <a:latin typeface="Gill Sans MT"/>
                <a:cs typeface="Gill Sans MT"/>
              </a:rPr>
              <a:t>–</a:t>
            </a:r>
            <a:r>
              <a:rPr spc="-96" dirty="0">
                <a:latin typeface="Gill Sans MT"/>
                <a:cs typeface="Gill Sans MT"/>
              </a:rPr>
              <a:t> </a:t>
            </a:r>
            <a:r>
              <a:rPr dirty="0">
                <a:latin typeface="Gill Sans MT"/>
                <a:cs typeface="Gill Sans MT"/>
              </a:rPr>
              <a:t>no</a:t>
            </a:r>
            <a:r>
              <a:rPr spc="-96" dirty="0">
                <a:latin typeface="Gill Sans MT"/>
                <a:cs typeface="Gill Sans MT"/>
              </a:rPr>
              <a:t> </a:t>
            </a:r>
            <a:r>
              <a:rPr spc="-24" dirty="0">
                <a:latin typeface="Gill Sans MT"/>
                <a:cs typeface="Gill Sans MT"/>
              </a:rPr>
              <a:t>build</a:t>
            </a:r>
            <a:r>
              <a:rPr spc="-96" dirty="0">
                <a:latin typeface="Gill Sans MT"/>
                <a:cs typeface="Gill Sans MT"/>
              </a:rPr>
              <a:t> </a:t>
            </a:r>
            <a:r>
              <a:rPr spc="-12" dirty="0">
                <a:latin typeface="Gill Sans MT"/>
                <a:cs typeface="Gill Sans MT"/>
              </a:rPr>
              <a:t>queue)</a:t>
            </a:r>
            <a:endParaRPr>
              <a:latin typeface="Gill Sans MT"/>
              <a:cs typeface="Gill Sans MT"/>
            </a:endParaRPr>
          </a:p>
          <a:p>
            <a:pPr marL="289560" indent="-274320">
              <a:spcBef>
                <a:spcPts val="864"/>
              </a:spcBef>
              <a:buFont typeface="Arial"/>
              <a:buChar char="•"/>
              <a:tabLst>
                <a:tab pos="289560" algn="l"/>
              </a:tabLst>
            </a:pPr>
            <a:r>
              <a:rPr dirty="0">
                <a:latin typeface="Gill Sans MT"/>
                <a:cs typeface="Gill Sans MT"/>
              </a:rPr>
              <a:t>Pay</a:t>
            </a:r>
            <a:r>
              <a:rPr spc="-204" dirty="0">
                <a:latin typeface="Gill Sans MT"/>
                <a:cs typeface="Gill Sans MT"/>
              </a:rPr>
              <a:t> </a:t>
            </a:r>
            <a:r>
              <a:rPr spc="-54" dirty="0">
                <a:latin typeface="Gill Sans MT"/>
                <a:cs typeface="Gill Sans MT"/>
              </a:rPr>
              <a:t>for</a:t>
            </a:r>
            <a:r>
              <a:rPr spc="-137" dirty="0">
                <a:latin typeface="Gill Sans MT"/>
                <a:cs typeface="Gill Sans MT"/>
              </a:rPr>
              <a:t> </a:t>
            </a:r>
            <a:r>
              <a:rPr spc="-48" dirty="0">
                <a:latin typeface="Gill Sans MT"/>
                <a:cs typeface="Gill Sans MT"/>
              </a:rPr>
              <a:t>usage:</a:t>
            </a:r>
            <a:r>
              <a:rPr spc="-234" dirty="0">
                <a:latin typeface="Gill Sans MT"/>
                <a:cs typeface="Gill Sans MT"/>
              </a:rPr>
              <a:t> </a:t>
            </a:r>
            <a:r>
              <a:rPr dirty="0">
                <a:latin typeface="Gill Sans MT"/>
                <a:cs typeface="Gill Sans MT"/>
              </a:rPr>
              <a:t>the</a:t>
            </a:r>
            <a:r>
              <a:rPr spc="-126" dirty="0">
                <a:latin typeface="Gill Sans MT"/>
                <a:cs typeface="Gill Sans MT"/>
              </a:rPr>
              <a:t> </a:t>
            </a:r>
            <a:r>
              <a:rPr spc="-12" dirty="0">
                <a:latin typeface="Gill Sans MT"/>
                <a:cs typeface="Gill Sans MT"/>
              </a:rPr>
              <a:t>time</a:t>
            </a:r>
            <a:r>
              <a:rPr spc="-126" dirty="0">
                <a:latin typeface="Gill Sans MT"/>
                <a:cs typeface="Gill Sans MT"/>
              </a:rPr>
              <a:t> </a:t>
            </a:r>
            <a:r>
              <a:rPr spc="-12" dirty="0">
                <a:latin typeface="Gill Sans MT"/>
                <a:cs typeface="Gill Sans MT"/>
              </a:rPr>
              <a:t>it</a:t>
            </a:r>
            <a:r>
              <a:rPr spc="-126" dirty="0">
                <a:latin typeface="Gill Sans MT"/>
                <a:cs typeface="Gill Sans MT"/>
              </a:rPr>
              <a:t> </a:t>
            </a:r>
            <a:r>
              <a:rPr spc="-54" dirty="0">
                <a:latin typeface="Gill Sans MT"/>
                <a:cs typeface="Gill Sans MT"/>
              </a:rPr>
              <a:t>takes</a:t>
            </a:r>
            <a:r>
              <a:rPr spc="-126" dirty="0">
                <a:latin typeface="Gill Sans MT"/>
                <a:cs typeface="Gill Sans MT"/>
              </a:rPr>
              <a:t> </a:t>
            </a:r>
            <a:r>
              <a:rPr dirty="0">
                <a:latin typeface="Gill Sans MT"/>
                <a:cs typeface="Gill Sans MT"/>
              </a:rPr>
              <a:t>to</a:t>
            </a:r>
            <a:r>
              <a:rPr spc="-126" dirty="0">
                <a:latin typeface="Gill Sans MT"/>
                <a:cs typeface="Gill Sans MT"/>
              </a:rPr>
              <a:t> </a:t>
            </a:r>
            <a:r>
              <a:rPr spc="-24" dirty="0">
                <a:latin typeface="Gill Sans MT"/>
                <a:cs typeface="Gill Sans MT"/>
              </a:rPr>
              <a:t>complete</a:t>
            </a:r>
            <a:r>
              <a:rPr spc="-126" dirty="0">
                <a:latin typeface="Gill Sans MT"/>
                <a:cs typeface="Gill Sans MT"/>
              </a:rPr>
              <a:t> </a:t>
            </a:r>
            <a:r>
              <a:rPr dirty="0">
                <a:latin typeface="Gill Sans MT"/>
                <a:cs typeface="Gill Sans MT"/>
              </a:rPr>
              <a:t>the</a:t>
            </a:r>
            <a:r>
              <a:rPr spc="-126" dirty="0">
                <a:latin typeface="Gill Sans MT"/>
                <a:cs typeface="Gill Sans MT"/>
              </a:rPr>
              <a:t> </a:t>
            </a:r>
            <a:r>
              <a:rPr spc="-12" dirty="0">
                <a:latin typeface="Gill Sans MT"/>
                <a:cs typeface="Gill Sans MT"/>
              </a:rPr>
              <a:t>builds</a:t>
            </a:r>
            <a:endParaRPr>
              <a:latin typeface="Gill Sans MT"/>
              <a:cs typeface="Gill Sans MT"/>
            </a:endParaRPr>
          </a:p>
          <a:p>
            <a:pPr marL="289560" indent="-274320">
              <a:spcBef>
                <a:spcPts val="864"/>
              </a:spcBef>
              <a:buFont typeface="Arial"/>
              <a:buChar char="•"/>
              <a:tabLst>
                <a:tab pos="289560" algn="l"/>
              </a:tabLst>
            </a:pPr>
            <a:r>
              <a:rPr spc="-30" dirty="0">
                <a:latin typeface="Gill Sans MT"/>
                <a:cs typeface="Gill Sans MT"/>
              </a:rPr>
              <a:t>Leverages</a:t>
            </a:r>
            <a:r>
              <a:rPr spc="-150" dirty="0">
                <a:latin typeface="Gill Sans MT"/>
                <a:cs typeface="Gill Sans MT"/>
              </a:rPr>
              <a:t> </a:t>
            </a:r>
            <a:r>
              <a:rPr spc="-78" dirty="0">
                <a:latin typeface="Gill Sans MT"/>
                <a:cs typeface="Gill Sans MT"/>
              </a:rPr>
              <a:t>Docker</a:t>
            </a:r>
            <a:r>
              <a:rPr spc="-120" dirty="0">
                <a:latin typeface="Gill Sans MT"/>
                <a:cs typeface="Gill Sans MT"/>
              </a:rPr>
              <a:t> </a:t>
            </a:r>
            <a:r>
              <a:rPr spc="-24" dirty="0">
                <a:latin typeface="Gill Sans MT"/>
                <a:cs typeface="Gill Sans MT"/>
              </a:rPr>
              <a:t>under</a:t>
            </a:r>
            <a:r>
              <a:rPr spc="-132" dirty="0">
                <a:latin typeface="Gill Sans MT"/>
                <a:cs typeface="Gill Sans MT"/>
              </a:rPr>
              <a:t> </a:t>
            </a:r>
            <a:r>
              <a:rPr dirty="0">
                <a:latin typeface="Gill Sans MT"/>
                <a:cs typeface="Gill Sans MT"/>
              </a:rPr>
              <a:t>the</a:t>
            </a:r>
            <a:r>
              <a:rPr spc="-137" dirty="0">
                <a:latin typeface="Gill Sans MT"/>
                <a:cs typeface="Gill Sans MT"/>
              </a:rPr>
              <a:t> </a:t>
            </a:r>
            <a:r>
              <a:rPr dirty="0">
                <a:latin typeface="Gill Sans MT"/>
                <a:cs typeface="Gill Sans MT"/>
              </a:rPr>
              <a:t>hood</a:t>
            </a:r>
            <a:r>
              <a:rPr spc="-132" dirty="0">
                <a:latin typeface="Gill Sans MT"/>
                <a:cs typeface="Gill Sans MT"/>
              </a:rPr>
              <a:t> </a:t>
            </a:r>
            <a:r>
              <a:rPr spc="-54" dirty="0">
                <a:latin typeface="Gill Sans MT"/>
                <a:cs typeface="Gill Sans MT"/>
              </a:rPr>
              <a:t>for</a:t>
            </a:r>
            <a:r>
              <a:rPr spc="-132" dirty="0">
                <a:latin typeface="Gill Sans MT"/>
                <a:cs typeface="Gill Sans MT"/>
              </a:rPr>
              <a:t> </a:t>
            </a:r>
            <a:r>
              <a:rPr spc="-54" dirty="0">
                <a:latin typeface="Gill Sans MT"/>
                <a:cs typeface="Gill Sans MT"/>
              </a:rPr>
              <a:t>reproducible</a:t>
            </a:r>
            <a:r>
              <a:rPr spc="-132" dirty="0">
                <a:latin typeface="Gill Sans MT"/>
                <a:cs typeface="Gill Sans MT"/>
              </a:rPr>
              <a:t> </a:t>
            </a:r>
            <a:r>
              <a:rPr spc="-12" dirty="0">
                <a:latin typeface="Gill Sans MT"/>
                <a:cs typeface="Gill Sans MT"/>
              </a:rPr>
              <a:t>builds</a:t>
            </a:r>
            <a:endParaRPr>
              <a:latin typeface="Gill Sans MT"/>
              <a:cs typeface="Gill Sans MT"/>
            </a:endParaRPr>
          </a:p>
          <a:p>
            <a:pPr marL="289560" indent="-274320">
              <a:spcBef>
                <a:spcPts val="750"/>
              </a:spcBef>
              <a:buFont typeface="Arial"/>
              <a:buChar char="•"/>
              <a:tabLst>
                <a:tab pos="289560" algn="l"/>
              </a:tabLst>
            </a:pPr>
            <a:r>
              <a:rPr spc="-72" dirty="0">
                <a:latin typeface="Gill Sans MT"/>
                <a:cs typeface="Gill Sans MT"/>
              </a:rPr>
              <a:t>Possibility</a:t>
            </a:r>
            <a:r>
              <a:rPr spc="-132" dirty="0">
                <a:latin typeface="Gill Sans MT"/>
                <a:cs typeface="Gill Sans MT"/>
              </a:rPr>
              <a:t> </a:t>
            </a:r>
            <a:r>
              <a:rPr dirty="0">
                <a:latin typeface="Gill Sans MT"/>
                <a:cs typeface="Gill Sans MT"/>
              </a:rPr>
              <a:t>to</a:t>
            </a:r>
            <a:r>
              <a:rPr spc="-126" dirty="0">
                <a:latin typeface="Gill Sans MT"/>
                <a:cs typeface="Gill Sans MT"/>
              </a:rPr>
              <a:t> </a:t>
            </a:r>
            <a:r>
              <a:rPr spc="-12" dirty="0">
                <a:latin typeface="Gill Sans MT"/>
                <a:cs typeface="Gill Sans MT"/>
              </a:rPr>
              <a:t>extend</a:t>
            </a:r>
            <a:r>
              <a:rPr spc="-120" dirty="0">
                <a:latin typeface="Gill Sans MT"/>
                <a:cs typeface="Gill Sans MT"/>
              </a:rPr>
              <a:t> </a:t>
            </a:r>
            <a:r>
              <a:rPr spc="-48" dirty="0">
                <a:latin typeface="Gill Sans MT"/>
                <a:cs typeface="Gill Sans MT"/>
              </a:rPr>
              <a:t>capabilities</a:t>
            </a:r>
            <a:r>
              <a:rPr spc="-120" dirty="0">
                <a:latin typeface="Gill Sans MT"/>
                <a:cs typeface="Gill Sans MT"/>
              </a:rPr>
              <a:t> </a:t>
            </a:r>
            <a:r>
              <a:rPr spc="-30" dirty="0">
                <a:latin typeface="Gill Sans MT"/>
                <a:cs typeface="Gill Sans MT"/>
              </a:rPr>
              <a:t>leveraging</a:t>
            </a:r>
            <a:r>
              <a:rPr spc="-120" dirty="0">
                <a:latin typeface="Gill Sans MT"/>
                <a:cs typeface="Gill Sans MT"/>
              </a:rPr>
              <a:t> </a:t>
            </a:r>
            <a:r>
              <a:rPr spc="-42" dirty="0">
                <a:latin typeface="Gill Sans MT"/>
                <a:cs typeface="Gill Sans MT"/>
              </a:rPr>
              <a:t>our</a:t>
            </a:r>
            <a:r>
              <a:rPr spc="-120" dirty="0">
                <a:latin typeface="Gill Sans MT"/>
                <a:cs typeface="Gill Sans MT"/>
              </a:rPr>
              <a:t> </a:t>
            </a:r>
            <a:r>
              <a:rPr dirty="0">
                <a:latin typeface="Gill Sans MT"/>
                <a:cs typeface="Gill Sans MT"/>
              </a:rPr>
              <a:t>own</a:t>
            </a:r>
            <a:r>
              <a:rPr spc="-126" dirty="0">
                <a:latin typeface="Gill Sans MT"/>
                <a:cs typeface="Gill Sans MT"/>
              </a:rPr>
              <a:t> </a:t>
            </a:r>
            <a:r>
              <a:rPr dirty="0">
                <a:latin typeface="Gill Sans MT"/>
                <a:cs typeface="Gill Sans MT"/>
              </a:rPr>
              <a:t>base</a:t>
            </a:r>
            <a:r>
              <a:rPr spc="-126" dirty="0">
                <a:latin typeface="Gill Sans MT"/>
                <a:cs typeface="Gill Sans MT"/>
              </a:rPr>
              <a:t> </a:t>
            </a:r>
            <a:r>
              <a:rPr spc="-66" dirty="0">
                <a:latin typeface="Gill Sans MT"/>
                <a:cs typeface="Gill Sans MT"/>
              </a:rPr>
              <a:t>Docker</a:t>
            </a:r>
            <a:r>
              <a:rPr spc="-120" dirty="0">
                <a:latin typeface="Gill Sans MT"/>
                <a:cs typeface="Gill Sans MT"/>
              </a:rPr>
              <a:t> </a:t>
            </a:r>
            <a:r>
              <a:rPr spc="-12" dirty="0">
                <a:latin typeface="Gill Sans MT"/>
                <a:cs typeface="Gill Sans MT"/>
              </a:rPr>
              <a:t>images</a:t>
            </a:r>
            <a:endParaRPr>
              <a:latin typeface="Gill Sans MT"/>
              <a:cs typeface="Gill Sans MT"/>
            </a:endParaRPr>
          </a:p>
          <a:p>
            <a:pPr marL="289560" marR="6096" indent="-274320">
              <a:lnSpc>
                <a:spcPts val="3108"/>
              </a:lnSpc>
              <a:spcBef>
                <a:spcPts val="1254"/>
              </a:spcBef>
              <a:buFont typeface="Arial"/>
              <a:buChar char="•"/>
              <a:tabLst>
                <a:tab pos="289560" algn="l"/>
              </a:tabLst>
            </a:pPr>
            <a:r>
              <a:rPr spc="-72" dirty="0">
                <a:latin typeface="Gill Sans MT"/>
                <a:cs typeface="Gill Sans MT"/>
              </a:rPr>
              <a:t>Secure:</a:t>
            </a:r>
            <a:r>
              <a:rPr spc="-240" dirty="0">
                <a:latin typeface="Gill Sans MT"/>
                <a:cs typeface="Gill Sans MT"/>
              </a:rPr>
              <a:t> </a:t>
            </a:r>
            <a:r>
              <a:rPr spc="-54" dirty="0">
                <a:latin typeface="Gill Sans MT"/>
                <a:cs typeface="Gill Sans MT"/>
              </a:rPr>
              <a:t>Integration</a:t>
            </a:r>
            <a:r>
              <a:rPr spc="-150" dirty="0">
                <a:latin typeface="Gill Sans MT"/>
                <a:cs typeface="Gill Sans MT"/>
              </a:rPr>
              <a:t> </a:t>
            </a:r>
            <a:r>
              <a:rPr spc="-30" dirty="0">
                <a:latin typeface="Gill Sans MT"/>
                <a:cs typeface="Gill Sans MT"/>
              </a:rPr>
              <a:t>with</a:t>
            </a:r>
            <a:r>
              <a:rPr spc="-144" dirty="0">
                <a:latin typeface="Gill Sans MT"/>
                <a:cs typeface="Gill Sans MT"/>
              </a:rPr>
              <a:t> </a:t>
            </a:r>
            <a:r>
              <a:rPr spc="-84" dirty="0">
                <a:latin typeface="Gill Sans MT"/>
                <a:cs typeface="Gill Sans MT"/>
              </a:rPr>
              <a:t>KMS</a:t>
            </a:r>
            <a:r>
              <a:rPr spc="-96" dirty="0">
                <a:latin typeface="Gill Sans MT"/>
                <a:cs typeface="Gill Sans MT"/>
              </a:rPr>
              <a:t> </a:t>
            </a:r>
            <a:r>
              <a:rPr spc="-54" dirty="0">
                <a:latin typeface="Gill Sans MT"/>
                <a:cs typeface="Gill Sans MT"/>
              </a:rPr>
              <a:t>for</a:t>
            </a:r>
            <a:r>
              <a:rPr spc="-84" dirty="0">
                <a:latin typeface="Gill Sans MT"/>
                <a:cs typeface="Gill Sans MT"/>
              </a:rPr>
              <a:t> </a:t>
            </a:r>
            <a:r>
              <a:rPr spc="-36" dirty="0">
                <a:latin typeface="Gill Sans MT"/>
                <a:cs typeface="Gill Sans MT"/>
              </a:rPr>
              <a:t>encryption</a:t>
            </a:r>
            <a:r>
              <a:rPr spc="-90" dirty="0">
                <a:latin typeface="Gill Sans MT"/>
                <a:cs typeface="Gill Sans MT"/>
              </a:rPr>
              <a:t> </a:t>
            </a:r>
            <a:r>
              <a:rPr dirty="0">
                <a:latin typeface="Gill Sans MT"/>
                <a:cs typeface="Gill Sans MT"/>
              </a:rPr>
              <a:t>of</a:t>
            </a:r>
            <a:r>
              <a:rPr spc="-90" dirty="0">
                <a:latin typeface="Gill Sans MT"/>
                <a:cs typeface="Gill Sans MT"/>
              </a:rPr>
              <a:t> </a:t>
            </a:r>
            <a:r>
              <a:rPr spc="-24" dirty="0">
                <a:latin typeface="Gill Sans MT"/>
                <a:cs typeface="Gill Sans MT"/>
              </a:rPr>
              <a:t>build</a:t>
            </a:r>
            <a:r>
              <a:rPr spc="-90" dirty="0">
                <a:latin typeface="Gill Sans MT"/>
                <a:cs typeface="Gill Sans MT"/>
              </a:rPr>
              <a:t> </a:t>
            </a:r>
            <a:r>
              <a:rPr spc="-72" dirty="0">
                <a:latin typeface="Gill Sans MT"/>
                <a:cs typeface="Gill Sans MT"/>
              </a:rPr>
              <a:t>artifacts,</a:t>
            </a:r>
            <a:r>
              <a:rPr spc="-240" dirty="0">
                <a:latin typeface="Gill Sans MT"/>
                <a:cs typeface="Gill Sans MT"/>
              </a:rPr>
              <a:t> </a:t>
            </a:r>
            <a:r>
              <a:rPr dirty="0">
                <a:latin typeface="Gill Sans MT"/>
                <a:cs typeface="Gill Sans MT"/>
              </a:rPr>
              <a:t>IAM</a:t>
            </a:r>
            <a:r>
              <a:rPr spc="-84" dirty="0">
                <a:latin typeface="Gill Sans MT"/>
                <a:cs typeface="Gill Sans MT"/>
              </a:rPr>
              <a:t> </a:t>
            </a:r>
            <a:r>
              <a:rPr spc="-54" dirty="0">
                <a:latin typeface="Gill Sans MT"/>
                <a:cs typeface="Gill Sans MT"/>
              </a:rPr>
              <a:t>for</a:t>
            </a:r>
            <a:r>
              <a:rPr spc="-90" dirty="0">
                <a:latin typeface="Gill Sans MT"/>
                <a:cs typeface="Gill Sans MT"/>
              </a:rPr>
              <a:t> </a:t>
            </a:r>
            <a:r>
              <a:rPr spc="-12" dirty="0">
                <a:latin typeface="Gill Sans MT"/>
                <a:cs typeface="Gill Sans MT"/>
              </a:rPr>
              <a:t>build </a:t>
            </a:r>
            <a:r>
              <a:rPr spc="-72" dirty="0">
                <a:latin typeface="Gill Sans MT"/>
                <a:cs typeface="Gill Sans MT"/>
              </a:rPr>
              <a:t>permissions,</a:t>
            </a:r>
            <a:r>
              <a:rPr spc="-234" dirty="0">
                <a:latin typeface="Gill Sans MT"/>
                <a:cs typeface="Gill Sans MT"/>
              </a:rPr>
              <a:t> </a:t>
            </a:r>
            <a:r>
              <a:rPr spc="-30" dirty="0">
                <a:latin typeface="Gill Sans MT"/>
                <a:cs typeface="Gill Sans MT"/>
              </a:rPr>
              <a:t>and</a:t>
            </a:r>
            <a:r>
              <a:rPr spc="-408" dirty="0">
                <a:latin typeface="Gill Sans MT"/>
                <a:cs typeface="Gill Sans MT"/>
              </a:rPr>
              <a:t> </a:t>
            </a:r>
            <a:r>
              <a:rPr dirty="0">
                <a:latin typeface="Gill Sans MT"/>
                <a:cs typeface="Gill Sans MT"/>
              </a:rPr>
              <a:t>VPC</a:t>
            </a:r>
            <a:r>
              <a:rPr spc="-204" dirty="0">
                <a:latin typeface="Gill Sans MT"/>
                <a:cs typeface="Gill Sans MT"/>
              </a:rPr>
              <a:t> </a:t>
            </a:r>
            <a:r>
              <a:rPr spc="-54" dirty="0">
                <a:latin typeface="Gill Sans MT"/>
                <a:cs typeface="Gill Sans MT"/>
              </a:rPr>
              <a:t>for</a:t>
            </a:r>
            <a:r>
              <a:rPr spc="-84" dirty="0">
                <a:latin typeface="Gill Sans MT"/>
                <a:cs typeface="Gill Sans MT"/>
              </a:rPr>
              <a:t> </a:t>
            </a:r>
            <a:r>
              <a:rPr spc="-48" dirty="0">
                <a:latin typeface="Gill Sans MT"/>
                <a:cs typeface="Gill Sans MT"/>
              </a:rPr>
              <a:t>network</a:t>
            </a:r>
            <a:r>
              <a:rPr spc="-60" dirty="0">
                <a:latin typeface="Gill Sans MT"/>
                <a:cs typeface="Gill Sans MT"/>
              </a:rPr>
              <a:t> </a:t>
            </a:r>
            <a:r>
              <a:rPr spc="-114" dirty="0">
                <a:latin typeface="Gill Sans MT"/>
                <a:cs typeface="Gill Sans MT"/>
              </a:rPr>
              <a:t>security,</a:t>
            </a:r>
            <a:r>
              <a:rPr spc="-234" dirty="0">
                <a:latin typeface="Gill Sans MT"/>
                <a:cs typeface="Gill Sans MT"/>
              </a:rPr>
              <a:t> </a:t>
            </a:r>
            <a:r>
              <a:rPr spc="-96" dirty="0">
                <a:latin typeface="Gill Sans MT"/>
                <a:cs typeface="Gill Sans MT"/>
              </a:rPr>
              <a:t>CloudTrail</a:t>
            </a:r>
            <a:r>
              <a:rPr spc="-66" dirty="0">
                <a:latin typeface="Gill Sans MT"/>
                <a:cs typeface="Gill Sans MT"/>
              </a:rPr>
              <a:t> </a:t>
            </a:r>
            <a:r>
              <a:rPr spc="-96" dirty="0">
                <a:latin typeface="Gill Sans MT"/>
                <a:cs typeface="Gill Sans MT"/>
              </a:rPr>
              <a:t>for</a:t>
            </a:r>
            <a:r>
              <a:rPr spc="-180" dirty="0">
                <a:latin typeface="Gill Sans MT"/>
                <a:cs typeface="Gill Sans MT"/>
              </a:rPr>
              <a:t> </a:t>
            </a:r>
            <a:r>
              <a:rPr dirty="0">
                <a:latin typeface="Gill Sans MT"/>
                <a:cs typeface="Gill Sans MT"/>
              </a:rPr>
              <a:t>API</a:t>
            </a:r>
            <a:r>
              <a:rPr spc="-66" dirty="0">
                <a:latin typeface="Gill Sans MT"/>
                <a:cs typeface="Gill Sans MT"/>
              </a:rPr>
              <a:t> </a:t>
            </a:r>
            <a:r>
              <a:rPr spc="-42" dirty="0">
                <a:latin typeface="Gill Sans MT"/>
                <a:cs typeface="Gill Sans MT"/>
              </a:rPr>
              <a:t>calls</a:t>
            </a:r>
            <a:r>
              <a:rPr spc="-60" dirty="0">
                <a:latin typeface="Gill Sans MT"/>
                <a:cs typeface="Gill Sans MT"/>
              </a:rPr>
              <a:t> </a:t>
            </a:r>
            <a:r>
              <a:rPr spc="-12" dirty="0">
                <a:latin typeface="Gill Sans MT"/>
                <a:cs typeface="Gill Sans MT"/>
              </a:rPr>
              <a:t>logging</a:t>
            </a:r>
            <a:endParaRPr>
              <a:latin typeface="Gill Sans MT"/>
              <a:cs typeface="Gill Sans MT"/>
            </a:endParaRPr>
          </a:p>
        </p:txBody>
      </p:sp>
      <p:pic>
        <p:nvPicPr>
          <p:cNvPr id="5" name="object 5"/>
          <p:cNvPicPr/>
          <p:nvPr/>
        </p:nvPicPr>
        <p:blipFill>
          <a:blip r:embed="rId2" cstate="print"/>
          <a:stretch>
            <a:fillRect/>
          </a:stretch>
        </p:blipFill>
        <p:spPr>
          <a:xfrm>
            <a:off x="12301084" y="598602"/>
            <a:ext cx="1323474" cy="159595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09A-51B2-354D-AE47-A74432D1AF50}"/>
              </a:ext>
            </a:extLst>
          </p:cNvPr>
          <p:cNvSpPr>
            <a:spLocks noGrp="1"/>
          </p:cNvSpPr>
          <p:nvPr>
            <p:ph type="title"/>
          </p:nvPr>
        </p:nvSpPr>
        <p:spPr/>
        <p:txBody>
          <a:bodyPr/>
          <a:lstStyle/>
          <a:p>
            <a:r>
              <a:rPr lang="en-US" dirty="0">
                <a:solidFill>
                  <a:srgbClr val="FFC000"/>
                </a:solidFill>
                <a:latin typeface="+mn-lt"/>
              </a:rPr>
              <a:t>Microservices</a:t>
            </a:r>
            <a:r>
              <a:rPr lang="en-US" dirty="0"/>
              <a:t> eliminate the need to focus</a:t>
            </a:r>
            <a:br>
              <a:rPr lang="en-US" dirty="0"/>
            </a:br>
            <a:r>
              <a:rPr lang="en-US" dirty="0"/>
              <a:t>on infrastructure as your critical differentiator</a:t>
            </a:r>
          </a:p>
        </p:txBody>
      </p:sp>
      <p:graphicFrame>
        <p:nvGraphicFramePr>
          <p:cNvPr id="9" name="Chart 8">
            <a:extLst>
              <a:ext uri="{FF2B5EF4-FFF2-40B4-BE49-F238E27FC236}">
                <a16:creationId xmlns:a16="http://schemas.microsoft.com/office/drawing/2014/main" id="{4786BE6E-F30C-EE4D-A2EC-DF33CE6C4B81}"/>
              </a:ext>
            </a:extLst>
          </p:cNvPr>
          <p:cNvGraphicFramePr/>
          <p:nvPr/>
        </p:nvGraphicFramePr>
        <p:xfrm>
          <a:off x="2066824" y="2406793"/>
          <a:ext cx="3500957" cy="233397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a:extLst>
              <a:ext uri="{FF2B5EF4-FFF2-40B4-BE49-F238E27FC236}">
                <a16:creationId xmlns:a16="http://schemas.microsoft.com/office/drawing/2014/main" id="{1898E1E9-AA8D-7448-A77D-0ECBDAAA5635}"/>
              </a:ext>
            </a:extLst>
          </p:cNvPr>
          <p:cNvSpPr/>
          <p:nvPr/>
        </p:nvSpPr>
        <p:spPr>
          <a:xfrm>
            <a:off x="2136393"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INFRASTRUCTURE</a:t>
            </a:r>
          </a:p>
        </p:txBody>
      </p:sp>
      <p:graphicFrame>
        <p:nvGraphicFramePr>
          <p:cNvPr id="11" name="Chart 10">
            <a:extLst>
              <a:ext uri="{FF2B5EF4-FFF2-40B4-BE49-F238E27FC236}">
                <a16:creationId xmlns:a16="http://schemas.microsoft.com/office/drawing/2014/main" id="{228F94E8-3552-5042-BA1B-2B5AFC4AC42C}"/>
              </a:ext>
            </a:extLst>
          </p:cNvPr>
          <p:cNvGraphicFramePr/>
          <p:nvPr/>
        </p:nvGraphicFramePr>
        <p:xfrm>
          <a:off x="8543135" y="2406793"/>
          <a:ext cx="3500957" cy="2333972"/>
        </p:xfrm>
        <a:graphic>
          <a:graphicData uri="http://schemas.openxmlformats.org/drawingml/2006/chart">
            <c:chart xmlns:c="http://schemas.openxmlformats.org/drawingml/2006/chart" xmlns:r="http://schemas.openxmlformats.org/officeDocument/2006/relationships" r:id="rId4"/>
          </a:graphicData>
        </a:graphic>
      </p:graphicFrame>
      <p:sp>
        <p:nvSpPr>
          <p:cNvPr id="13" name="Rectangle 12">
            <a:extLst>
              <a:ext uri="{FF2B5EF4-FFF2-40B4-BE49-F238E27FC236}">
                <a16:creationId xmlns:a16="http://schemas.microsoft.com/office/drawing/2014/main" id="{9C0E1B07-EFDF-3C42-B4A8-3332ED1A7CB5}"/>
              </a:ext>
            </a:extLst>
          </p:cNvPr>
          <p:cNvSpPr/>
          <p:nvPr/>
        </p:nvSpPr>
        <p:spPr>
          <a:xfrm>
            <a:off x="1281993" y="5400408"/>
            <a:ext cx="5070619" cy="1089529"/>
          </a:xfrm>
          <a:prstGeom prst="rect">
            <a:avLst/>
          </a:prstGeom>
        </p:spPr>
        <p:txBody>
          <a:bodyPr wrap="none">
            <a:spAutoFit/>
          </a:bodyPr>
          <a:lstStyle/>
          <a:p>
            <a:pPr lvl="0" algn="ctr" defTabSz="1097278">
              <a:lnSpc>
                <a:spcPct val="90000"/>
              </a:lnSpc>
              <a:spcBef>
                <a:spcPct val="20000"/>
              </a:spcBef>
              <a:buSzPct val="90000"/>
            </a:pP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Installing, configuring, and managing</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my compute infrastructure is critical</a:t>
            </a:r>
            <a:b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to achieving my goals</a:t>
            </a:r>
          </a:p>
        </p:txBody>
      </p:sp>
      <p:sp>
        <p:nvSpPr>
          <p:cNvPr id="14" name="Rectangle 13">
            <a:extLst>
              <a:ext uri="{FF2B5EF4-FFF2-40B4-BE49-F238E27FC236}">
                <a16:creationId xmlns:a16="http://schemas.microsoft.com/office/drawing/2014/main" id="{6DE366FB-8D11-40BD-AEBA-A6C45DBB8208}"/>
              </a:ext>
            </a:extLst>
          </p:cNvPr>
          <p:cNvSpPr/>
          <p:nvPr/>
        </p:nvSpPr>
        <p:spPr>
          <a:xfrm>
            <a:off x="2994000" y="3112114"/>
            <a:ext cx="1646605" cy="923330"/>
          </a:xfrm>
          <a:prstGeom prst="rect">
            <a:avLst/>
          </a:prstGeom>
        </p:spPr>
        <p:txBody>
          <a:bodyPr wrap="none">
            <a:spAutoFit/>
          </a:bodyPr>
          <a:lstStyle/>
          <a:p>
            <a:pPr marL="119063" indent="-119063" algn="ctr"/>
            <a:r>
              <a:rPr lang="en-US" sz="5400" dirty="0">
                <a:solidFill>
                  <a:srgbClr val="FFC000"/>
                </a:solidFill>
                <a:latin typeface="+mj-lt"/>
              </a:rPr>
              <a:t>10%</a:t>
            </a:r>
            <a:endParaRPr lang="en-US" sz="1400" dirty="0">
              <a:solidFill>
                <a:srgbClr val="FFC000"/>
              </a:solidFill>
            </a:endParaRPr>
          </a:p>
        </p:txBody>
      </p:sp>
      <p:sp>
        <p:nvSpPr>
          <p:cNvPr id="15" name="Rectangle 14">
            <a:extLst>
              <a:ext uri="{FF2B5EF4-FFF2-40B4-BE49-F238E27FC236}">
                <a16:creationId xmlns:a16="http://schemas.microsoft.com/office/drawing/2014/main" id="{8DF97CD9-75A7-47C1-98FD-DE11F1FDAE3F}"/>
              </a:ext>
            </a:extLst>
          </p:cNvPr>
          <p:cNvSpPr/>
          <p:nvPr/>
        </p:nvSpPr>
        <p:spPr>
          <a:xfrm>
            <a:off x="8612704" y="4745529"/>
            <a:ext cx="3361818" cy="584775"/>
          </a:xfrm>
          <a:prstGeom prst="rect">
            <a:avLst/>
          </a:prstGeom>
        </p:spPr>
        <p:txBody>
          <a:bodyPr wrap="square">
            <a:spAutoFit/>
          </a:bodyPr>
          <a:lstStyle/>
          <a:p>
            <a:pPr marL="119063" indent="-119063" algn="ctr"/>
            <a:r>
              <a:rPr lang="en-US" sz="1600" spc="300" dirty="0">
                <a:gradFill>
                  <a:gsLst>
                    <a:gs pos="0">
                      <a:schemeClr val="tx1"/>
                    </a:gs>
                    <a:gs pos="100000">
                      <a:schemeClr val="tx1"/>
                    </a:gs>
                  </a:gsLst>
                  <a:lin ang="5400000" scaled="0"/>
                </a:gradFill>
              </a:rPr>
              <a:t>FOCUS ON APPLICATIONS</a:t>
            </a:r>
          </a:p>
        </p:txBody>
      </p:sp>
      <p:sp>
        <p:nvSpPr>
          <p:cNvPr id="17" name="Rectangle 16">
            <a:extLst>
              <a:ext uri="{FF2B5EF4-FFF2-40B4-BE49-F238E27FC236}">
                <a16:creationId xmlns:a16="http://schemas.microsoft.com/office/drawing/2014/main" id="{54CE9616-F1FD-48B4-BC9F-EABED411DEB8}"/>
              </a:ext>
            </a:extLst>
          </p:cNvPr>
          <p:cNvSpPr/>
          <p:nvPr/>
        </p:nvSpPr>
        <p:spPr>
          <a:xfrm>
            <a:off x="7885742" y="5400408"/>
            <a:ext cx="4815742" cy="1200329"/>
          </a:xfrm>
          <a:prstGeom prst="rect">
            <a:avLst/>
          </a:prstGeom>
        </p:spPr>
        <p:txBody>
          <a:bodyPr wrap="none">
            <a:spAutoFit/>
          </a:bodyPr>
          <a:lstStyle/>
          <a:p>
            <a:pPr algn="ct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Having </a:t>
            </a: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a standardized, flexible, and</a:t>
            </a:r>
            <a:b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solidFill>
                  <a:srgbClr val="FFC000"/>
                </a:solidFill>
                <a:latin typeface="Amazon Ember Light" panose="020B0403020204020204" pitchFamily="34" charset="0"/>
                <a:ea typeface="Amazon Ember Light" panose="020B0403020204020204" pitchFamily="34" charset="0"/>
                <a:cs typeface="Amazon Ember Light" panose="020B0403020204020204" pitchFamily="34" charset="0"/>
              </a:rPr>
              <a:t>on-demand</a:t>
            </a:r>
            <a:r>
              <a:rPr lang="en-US" sz="2400" i="1" dirty="0">
                <a:solidFill>
                  <a:schemeClr val="tx2"/>
                </a:solidFill>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compute environment</a:t>
            </a:r>
            <a:b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2400" i="1" dirty="0">
                <a:latin typeface="Amazon Ember Light" panose="020B0403020204020204" pitchFamily="34" charset="0"/>
                <a:ea typeface="Amazon Ember Light" panose="020B0403020204020204" pitchFamily="34" charset="0"/>
                <a:cs typeface="Amazon Ember Light" panose="020B0403020204020204" pitchFamily="34" charset="0"/>
              </a:rPr>
              <a:t>is critical to achieving my goals</a:t>
            </a:r>
          </a:p>
        </p:txBody>
      </p:sp>
      <p:sp>
        <p:nvSpPr>
          <p:cNvPr id="18" name="Rectangle 17">
            <a:extLst>
              <a:ext uri="{FF2B5EF4-FFF2-40B4-BE49-F238E27FC236}">
                <a16:creationId xmlns:a16="http://schemas.microsoft.com/office/drawing/2014/main" id="{E5D73F98-404C-481F-BE4E-7044544BA72E}"/>
              </a:ext>
            </a:extLst>
          </p:cNvPr>
          <p:cNvSpPr/>
          <p:nvPr/>
        </p:nvSpPr>
        <p:spPr>
          <a:xfrm>
            <a:off x="9470311" y="3112114"/>
            <a:ext cx="1646605" cy="923330"/>
          </a:xfrm>
          <a:prstGeom prst="rect">
            <a:avLst/>
          </a:prstGeom>
        </p:spPr>
        <p:txBody>
          <a:bodyPr wrap="none">
            <a:spAutoFit/>
          </a:bodyPr>
          <a:lstStyle/>
          <a:p>
            <a:pPr marL="119063" indent="-119063" algn="ctr"/>
            <a:r>
              <a:rPr lang="en-US" sz="5400" dirty="0">
                <a:solidFill>
                  <a:srgbClr val="FFC000"/>
                </a:solidFill>
                <a:latin typeface="+mj-lt"/>
              </a:rPr>
              <a:t>90%</a:t>
            </a:r>
            <a:endParaRPr lang="en-US" sz="1400" dirty="0">
              <a:solidFill>
                <a:srgbClr val="FFC000"/>
              </a:solidFill>
            </a:endParaRPr>
          </a:p>
        </p:txBody>
      </p:sp>
    </p:spTree>
    <p:extLst>
      <p:ext uri="{BB962C8B-B14F-4D97-AF65-F5344CB8AC3E}">
        <p14:creationId xmlns:p14="http://schemas.microsoft.com/office/powerpoint/2010/main" val="299855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6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6.94444E-7 4.38272E-6 L 0.03678 4.38272E-6 " pathEditMode="relative" rAng="0" ptsTypes="AA">
                                      <p:cBhvr>
                                        <p:cTn id="12" dur="500" spd="-100000" fill="hold"/>
                                        <p:tgtEl>
                                          <p:spTgt spid="10"/>
                                        </p:tgtEl>
                                        <p:attrNameLst>
                                          <p:attrName>ppt_x</p:attrName>
                                          <p:attrName>ppt_y</p:attrName>
                                        </p:attrNameLst>
                                      </p:cBhvr>
                                      <p:rCtr x="1834" y="0"/>
                                    </p:animMotion>
                                  </p:childTnLst>
                                </p:cTn>
                              </p:par>
                              <p:par>
                                <p:cTn id="13" presetID="21"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heel(1)">
                                      <p:cBhvr>
                                        <p:cTn id="15" dur="6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42" presetClass="path" presetSubtype="0" decel="100000" fill="hold" grpId="1" nodeType="withEffect">
                                  <p:stCondLst>
                                    <p:cond delay="0"/>
                                  </p:stCondLst>
                                  <p:childTnLst>
                                    <p:animMotion origin="layout" path="M 7.98611E-7 4.87654E-6 L 0.03678 4.87654E-6 " pathEditMode="relative" rAng="0" ptsTypes="AA">
                                      <p:cBhvr>
                                        <p:cTn id="20" dur="500" spd="-100000" fill="hold"/>
                                        <p:tgtEl>
                                          <p:spTgt spid="13"/>
                                        </p:tgtEl>
                                        <p:attrNameLst>
                                          <p:attrName>ppt_x</p:attrName>
                                          <p:attrName>ppt_y</p:attrName>
                                        </p:attrNameLst>
                                      </p:cBhvr>
                                      <p:rCtr x="1834" y="0"/>
                                    </p:animMotion>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grpId="1" nodeType="withEffect">
                                  <p:stCondLst>
                                    <p:cond delay="0"/>
                                  </p:stCondLst>
                                  <p:childTnLst>
                                    <p:animMotion origin="layout" path="M -6.94444E-7 -6.79012E-7 L 0.03678 -6.79012E-7 " pathEditMode="relative" rAng="0" ptsTypes="AA">
                                      <p:cBhvr>
                                        <p:cTn id="25" dur="500" spd="-100000" fill="hold"/>
                                        <p:tgtEl>
                                          <p:spTgt spid="14"/>
                                        </p:tgtEl>
                                        <p:attrNameLst>
                                          <p:attrName>ppt_x</p:attrName>
                                          <p:attrName>ppt_y</p:attrName>
                                        </p:attrNameLst>
                                      </p:cBhvr>
                                      <p:rCtr x="1834" y="0"/>
                                    </p:animMotion>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decel="100000" fill="hold" grpId="1" nodeType="withEffect">
                                  <p:stCondLst>
                                    <p:cond delay="0"/>
                                  </p:stCondLst>
                                  <p:childTnLst>
                                    <p:animMotion origin="layout" path="M 9.72222E-7 -6.79012E-7 L -0.02572 -6.79012E-7 " pathEditMode="relative" rAng="0" ptsTypes="AA">
                                      <p:cBhvr>
                                        <p:cTn id="30" dur="500" spd="-100000" fill="hold"/>
                                        <p:tgtEl>
                                          <p:spTgt spid="18"/>
                                        </p:tgtEl>
                                        <p:attrNameLst>
                                          <p:attrName>ppt_x</p:attrName>
                                          <p:attrName>ppt_y</p:attrName>
                                        </p:attrNameLst>
                                      </p:cBhvr>
                                      <p:rCtr x="-1291" y="0"/>
                                    </p:animMotion>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42" presetClass="path" presetSubtype="0" decel="100000" fill="hold" grpId="1" nodeType="withEffect">
                                  <p:stCondLst>
                                    <p:cond delay="0"/>
                                  </p:stCondLst>
                                  <p:childTnLst>
                                    <p:animMotion origin="layout" path="M 9.72222E-7 4.38272E-6 L -0.02572 4.38272E-6 " pathEditMode="relative" rAng="0" ptsTypes="AA">
                                      <p:cBhvr>
                                        <p:cTn id="35" dur="500" spd="-100000" fill="hold"/>
                                        <p:tgtEl>
                                          <p:spTgt spid="15"/>
                                        </p:tgtEl>
                                        <p:attrNameLst>
                                          <p:attrName>ppt_x</p:attrName>
                                          <p:attrName>ppt_y</p:attrName>
                                        </p:attrNameLst>
                                      </p:cBhvr>
                                      <p:rCtr x="-1291" y="0"/>
                                    </p:animMotion>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42" presetClass="path" presetSubtype="0" decel="100000" fill="hold" grpId="1" nodeType="withEffect">
                                  <p:stCondLst>
                                    <p:cond delay="0"/>
                                  </p:stCondLst>
                                  <p:childTnLst>
                                    <p:animMotion origin="layout" path="M 9.72222E-7 -6.79012E-7 L -0.02572 -6.79012E-7 " pathEditMode="relative" rAng="0" ptsTypes="AA">
                                      <p:cBhvr>
                                        <p:cTn id="40" dur="500" spd="-100000" fill="hold"/>
                                        <p:tgtEl>
                                          <p:spTgt spid="17"/>
                                        </p:tgtEl>
                                        <p:attrNameLst>
                                          <p:attrName>ppt_x</p:attrName>
                                          <p:attrName>ppt_y</p:attrName>
                                        </p:attrNameLst>
                                      </p:cBhvr>
                                      <p:rCtr x="-12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0" grpId="1"/>
      <p:bldGraphic spid="11" grpId="0">
        <p:bldAsOne/>
      </p:bldGraphic>
      <p:bldP spid="13" grpId="0"/>
      <p:bldP spid="13" grpId="1"/>
      <p:bldP spid="14" grpId="0"/>
      <p:bldP spid="14" grpId="1"/>
      <p:bldP spid="15" grpId="0"/>
      <p:bldP spid="15" grpId="1"/>
      <p:bldP spid="17" grpId="0"/>
      <p:bldP spid="17" grpId="1"/>
      <p:bldP spid="18" grpId="0"/>
      <p:bldP spid="18"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rPr>
              <a:t>CodeBuild</a:t>
            </a:r>
            <a:r>
              <a:rPr spc="-275" dirty="0">
                <a:solidFill>
                  <a:schemeClr val="tx1"/>
                </a:solidFill>
              </a:rPr>
              <a:t> </a:t>
            </a:r>
            <a:r>
              <a:rPr spc="-36" dirty="0">
                <a:solidFill>
                  <a:schemeClr val="tx1"/>
                </a:solidFill>
              </a:rPr>
              <a:t>Overview</a:t>
            </a:r>
          </a:p>
        </p:txBody>
      </p:sp>
      <p:sp>
        <p:nvSpPr>
          <p:cNvPr id="4" name="object 4"/>
          <p:cNvSpPr txBox="1"/>
          <p:nvPr/>
        </p:nvSpPr>
        <p:spPr>
          <a:xfrm>
            <a:off x="1100327" y="1598980"/>
            <a:ext cx="12153900" cy="498213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spc="-30" dirty="0">
                <a:latin typeface="Gill Sans MT"/>
                <a:cs typeface="Gill Sans MT"/>
              </a:rPr>
              <a:t>Source</a:t>
            </a:r>
            <a:r>
              <a:rPr sz="3360" spc="-114" dirty="0">
                <a:latin typeface="Gill Sans MT"/>
                <a:cs typeface="Gill Sans MT"/>
              </a:rPr>
              <a:t> </a:t>
            </a:r>
            <a:r>
              <a:rPr sz="3360" dirty="0">
                <a:latin typeface="Gill Sans MT"/>
                <a:cs typeface="Gill Sans MT"/>
              </a:rPr>
              <a:t>Code</a:t>
            </a:r>
            <a:r>
              <a:rPr sz="3360" spc="-114" dirty="0">
                <a:latin typeface="Gill Sans MT"/>
                <a:cs typeface="Gill Sans MT"/>
              </a:rPr>
              <a:t> </a:t>
            </a:r>
            <a:r>
              <a:rPr sz="3360" spc="-24" dirty="0">
                <a:latin typeface="Gill Sans MT"/>
                <a:cs typeface="Gill Sans MT"/>
              </a:rPr>
              <a:t>from</a:t>
            </a:r>
            <a:r>
              <a:rPr sz="3360" spc="-108" dirty="0">
                <a:latin typeface="Gill Sans MT"/>
                <a:cs typeface="Gill Sans MT"/>
              </a:rPr>
              <a:t> </a:t>
            </a:r>
            <a:r>
              <a:rPr sz="3360" spc="-36" dirty="0">
                <a:latin typeface="Gill Sans MT"/>
                <a:cs typeface="Gill Sans MT"/>
              </a:rPr>
              <a:t>GitHub</a:t>
            </a:r>
            <a:r>
              <a:rPr sz="3360" spc="-108" dirty="0">
                <a:latin typeface="Gill Sans MT"/>
                <a:cs typeface="Gill Sans MT"/>
              </a:rPr>
              <a:t> </a:t>
            </a:r>
            <a:r>
              <a:rPr sz="3360" dirty="0">
                <a:latin typeface="Gill Sans MT"/>
                <a:cs typeface="Gill Sans MT"/>
              </a:rPr>
              <a:t>/</a:t>
            </a:r>
            <a:r>
              <a:rPr sz="3360" spc="-114" dirty="0">
                <a:latin typeface="Gill Sans MT"/>
                <a:cs typeface="Gill Sans MT"/>
              </a:rPr>
              <a:t> </a:t>
            </a:r>
            <a:r>
              <a:rPr sz="3360" spc="-42" dirty="0">
                <a:latin typeface="Gill Sans MT"/>
                <a:cs typeface="Gill Sans MT"/>
              </a:rPr>
              <a:t>CodeCommit</a:t>
            </a:r>
            <a:r>
              <a:rPr sz="3360" spc="-102" dirty="0">
                <a:latin typeface="Gill Sans MT"/>
                <a:cs typeface="Gill Sans MT"/>
              </a:rPr>
              <a:t> </a:t>
            </a:r>
            <a:r>
              <a:rPr sz="3360" dirty="0">
                <a:latin typeface="Gill Sans MT"/>
                <a:cs typeface="Gill Sans MT"/>
              </a:rPr>
              <a:t>/</a:t>
            </a:r>
            <a:r>
              <a:rPr sz="3360" spc="-108" dirty="0">
                <a:latin typeface="Gill Sans MT"/>
                <a:cs typeface="Gill Sans MT"/>
              </a:rPr>
              <a:t> </a:t>
            </a:r>
            <a:r>
              <a:rPr sz="3360" spc="-36" dirty="0">
                <a:latin typeface="Gill Sans MT"/>
                <a:cs typeface="Gill Sans MT"/>
              </a:rPr>
              <a:t>CodePipeline</a:t>
            </a:r>
            <a:r>
              <a:rPr sz="3360" spc="-114" dirty="0">
                <a:latin typeface="Gill Sans MT"/>
                <a:cs typeface="Gill Sans MT"/>
              </a:rPr>
              <a:t> </a:t>
            </a:r>
            <a:r>
              <a:rPr sz="3360" dirty="0">
                <a:latin typeface="Gill Sans MT"/>
                <a:cs typeface="Gill Sans MT"/>
              </a:rPr>
              <a:t>/</a:t>
            </a:r>
            <a:r>
              <a:rPr sz="3360" spc="-108" dirty="0">
                <a:latin typeface="Gill Sans MT"/>
                <a:cs typeface="Gill Sans MT"/>
              </a:rPr>
              <a:t> </a:t>
            </a:r>
            <a:r>
              <a:rPr sz="3360" spc="-30" dirty="0">
                <a:latin typeface="Gill Sans MT"/>
                <a:cs typeface="Gill Sans MT"/>
              </a:rPr>
              <a:t>S3…</a:t>
            </a:r>
            <a:endParaRPr sz="3360">
              <a:latin typeface="Gill Sans MT"/>
              <a:cs typeface="Gill Sans MT"/>
            </a:endParaRPr>
          </a:p>
          <a:p>
            <a:pPr marL="289560" indent="-274320">
              <a:spcBef>
                <a:spcPts val="780"/>
              </a:spcBef>
              <a:buFont typeface="Arial"/>
              <a:buChar char="•"/>
              <a:tabLst>
                <a:tab pos="289560" algn="l"/>
              </a:tabLst>
            </a:pPr>
            <a:r>
              <a:rPr sz="3360" spc="-48" dirty="0">
                <a:latin typeface="Gill Sans MT"/>
                <a:cs typeface="Gill Sans MT"/>
              </a:rPr>
              <a:t>Build</a:t>
            </a:r>
            <a:r>
              <a:rPr sz="3360" spc="-126" dirty="0">
                <a:latin typeface="Gill Sans MT"/>
                <a:cs typeface="Gill Sans MT"/>
              </a:rPr>
              <a:t> </a:t>
            </a:r>
            <a:r>
              <a:rPr sz="3360" spc="-72" dirty="0">
                <a:latin typeface="Gill Sans MT"/>
                <a:cs typeface="Gill Sans MT"/>
              </a:rPr>
              <a:t>instructions</a:t>
            </a:r>
            <a:r>
              <a:rPr sz="3360" spc="-126" dirty="0">
                <a:latin typeface="Gill Sans MT"/>
                <a:cs typeface="Gill Sans MT"/>
              </a:rPr>
              <a:t> </a:t>
            </a:r>
            <a:r>
              <a:rPr sz="3360" dirty="0">
                <a:latin typeface="Gill Sans MT"/>
                <a:cs typeface="Gill Sans MT"/>
              </a:rPr>
              <a:t>can</a:t>
            </a:r>
            <a:r>
              <a:rPr sz="3360" spc="-114" dirty="0">
                <a:latin typeface="Gill Sans MT"/>
                <a:cs typeface="Gill Sans MT"/>
              </a:rPr>
              <a:t> </a:t>
            </a:r>
            <a:r>
              <a:rPr sz="3360" dirty="0">
                <a:latin typeface="Gill Sans MT"/>
                <a:cs typeface="Gill Sans MT"/>
              </a:rPr>
              <a:t>be</a:t>
            </a:r>
            <a:r>
              <a:rPr sz="3360" spc="-126" dirty="0">
                <a:latin typeface="Gill Sans MT"/>
                <a:cs typeface="Gill Sans MT"/>
              </a:rPr>
              <a:t> </a:t>
            </a:r>
            <a:r>
              <a:rPr sz="3360" spc="-12" dirty="0">
                <a:latin typeface="Gill Sans MT"/>
                <a:cs typeface="Gill Sans MT"/>
              </a:rPr>
              <a:t>defined</a:t>
            </a:r>
            <a:r>
              <a:rPr sz="3360" spc="-120" dirty="0">
                <a:latin typeface="Gill Sans MT"/>
                <a:cs typeface="Gill Sans MT"/>
              </a:rPr>
              <a:t> </a:t>
            </a:r>
            <a:r>
              <a:rPr sz="3360" dirty="0">
                <a:latin typeface="Gill Sans MT"/>
                <a:cs typeface="Gill Sans MT"/>
              </a:rPr>
              <a:t>in</a:t>
            </a:r>
            <a:r>
              <a:rPr sz="3360" spc="-120" dirty="0">
                <a:latin typeface="Gill Sans MT"/>
                <a:cs typeface="Gill Sans MT"/>
              </a:rPr>
              <a:t> </a:t>
            </a:r>
            <a:r>
              <a:rPr sz="3360" dirty="0">
                <a:latin typeface="Gill Sans MT"/>
                <a:cs typeface="Gill Sans MT"/>
              </a:rPr>
              <a:t>code</a:t>
            </a:r>
            <a:r>
              <a:rPr sz="3360" spc="-126" dirty="0">
                <a:latin typeface="Gill Sans MT"/>
                <a:cs typeface="Gill Sans MT"/>
              </a:rPr>
              <a:t> </a:t>
            </a:r>
            <a:r>
              <a:rPr sz="3360" spc="-42" dirty="0">
                <a:latin typeface="Gill Sans MT"/>
                <a:cs typeface="Gill Sans MT"/>
              </a:rPr>
              <a:t>(buildspec.yml</a:t>
            </a:r>
            <a:r>
              <a:rPr sz="3360" spc="-126" dirty="0">
                <a:latin typeface="Gill Sans MT"/>
                <a:cs typeface="Gill Sans MT"/>
              </a:rPr>
              <a:t> </a:t>
            </a:r>
            <a:r>
              <a:rPr sz="3360" spc="-12" dirty="0">
                <a:latin typeface="Gill Sans MT"/>
                <a:cs typeface="Gill Sans MT"/>
              </a:rPr>
              <a:t>file)</a:t>
            </a:r>
            <a:endParaRPr sz="3360">
              <a:latin typeface="Gill Sans MT"/>
              <a:cs typeface="Gill Sans MT"/>
            </a:endParaRPr>
          </a:p>
          <a:p>
            <a:pPr marL="289560" indent="-274320">
              <a:spcBef>
                <a:spcPts val="894"/>
              </a:spcBef>
              <a:buFont typeface="Arial"/>
              <a:buChar char="•"/>
              <a:tabLst>
                <a:tab pos="289560" algn="l"/>
              </a:tabLst>
            </a:pPr>
            <a:r>
              <a:rPr sz="3360" spc="-12" dirty="0">
                <a:latin typeface="Gill Sans MT"/>
                <a:cs typeface="Gill Sans MT"/>
              </a:rPr>
              <a:t>Output</a:t>
            </a:r>
            <a:r>
              <a:rPr sz="3360" spc="-222" dirty="0">
                <a:latin typeface="Gill Sans MT"/>
                <a:cs typeface="Gill Sans MT"/>
              </a:rPr>
              <a:t> </a:t>
            </a:r>
            <a:r>
              <a:rPr sz="3360" spc="-12" dirty="0">
                <a:latin typeface="Gill Sans MT"/>
                <a:cs typeface="Gill Sans MT"/>
              </a:rPr>
              <a:t>logs</a:t>
            </a:r>
            <a:r>
              <a:rPr sz="3360" spc="-222" dirty="0">
                <a:latin typeface="Gill Sans MT"/>
                <a:cs typeface="Gill Sans MT"/>
              </a:rPr>
              <a:t> </a:t>
            </a:r>
            <a:r>
              <a:rPr sz="3360" spc="-72" dirty="0">
                <a:latin typeface="Gill Sans MT"/>
                <a:cs typeface="Gill Sans MT"/>
              </a:rPr>
              <a:t>to</a:t>
            </a:r>
            <a:r>
              <a:rPr sz="3360" spc="-216" dirty="0">
                <a:latin typeface="Gill Sans MT"/>
                <a:cs typeface="Gill Sans MT"/>
              </a:rPr>
              <a:t> </a:t>
            </a:r>
            <a:r>
              <a:rPr sz="3360" dirty="0">
                <a:latin typeface="Gill Sans MT"/>
                <a:cs typeface="Gill Sans MT"/>
              </a:rPr>
              <a:t>Amazon</a:t>
            </a:r>
            <a:r>
              <a:rPr sz="3360" spc="-150" dirty="0">
                <a:latin typeface="Gill Sans MT"/>
                <a:cs typeface="Gill Sans MT"/>
              </a:rPr>
              <a:t> </a:t>
            </a:r>
            <a:r>
              <a:rPr sz="3360" dirty="0">
                <a:latin typeface="Gill Sans MT"/>
                <a:cs typeface="Gill Sans MT"/>
              </a:rPr>
              <a:t>S3</a:t>
            </a:r>
            <a:r>
              <a:rPr sz="3360" spc="-132" dirty="0">
                <a:latin typeface="Gill Sans MT"/>
                <a:cs typeface="Gill Sans MT"/>
              </a:rPr>
              <a:t> </a:t>
            </a:r>
            <a:r>
              <a:rPr sz="3360" spc="-48" dirty="0">
                <a:latin typeface="Gill Sans MT"/>
                <a:cs typeface="Gill Sans MT"/>
              </a:rPr>
              <a:t>&amp;</a:t>
            </a:r>
            <a:r>
              <a:rPr sz="3360" spc="-204" dirty="0">
                <a:latin typeface="Gill Sans MT"/>
                <a:cs typeface="Gill Sans MT"/>
              </a:rPr>
              <a:t> </a:t>
            </a:r>
            <a:r>
              <a:rPr sz="3360" dirty="0">
                <a:latin typeface="Gill Sans MT"/>
                <a:cs typeface="Gill Sans MT"/>
              </a:rPr>
              <a:t>AWS</a:t>
            </a:r>
            <a:r>
              <a:rPr sz="3360" spc="-126" dirty="0">
                <a:latin typeface="Gill Sans MT"/>
                <a:cs typeface="Gill Sans MT"/>
              </a:rPr>
              <a:t> </a:t>
            </a:r>
            <a:r>
              <a:rPr sz="3360" spc="-60" dirty="0">
                <a:latin typeface="Gill Sans MT"/>
                <a:cs typeface="Gill Sans MT"/>
              </a:rPr>
              <a:t>CloudWatch</a:t>
            </a:r>
            <a:r>
              <a:rPr sz="3360" spc="-132" dirty="0">
                <a:latin typeface="Gill Sans MT"/>
                <a:cs typeface="Gill Sans MT"/>
              </a:rPr>
              <a:t> </a:t>
            </a:r>
            <a:r>
              <a:rPr sz="3360" spc="-24" dirty="0">
                <a:latin typeface="Gill Sans MT"/>
                <a:cs typeface="Gill Sans MT"/>
              </a:rPr>
              <a:t>Logs</a:t>
            </a:r>
            <a:endParaRPr sz="3360">
              <a:latin typeface="Gill Sans MT"/>
              <a:cs typeface="Gill Sans MT"/>
            </a:endParaRPr>
          </a:p>
          <a:p>
            <a:pPr marL="289560" indent="-274320">
              <a:spcBef>
                <a:spcPts val="774"/>
              </a:spcBef>
              <a:buFont typeface="Arial"/>
              <a:buChar char="•"/>
              <a:tabLst>
                <a:tab pos="289560" algn="l"/>
              </a:tabLst>
            </a:pPr>
            <a:r>
              <a:rPr sz="3360" spc="-66" dirty="0">
                <a:latin typeface="Gill Sans MT"/>
                <a:cs typeface="Gill Sans MT"/>
              </a:rPr>
              <a:t>Metrics</a:t>
            </a:r>
            <a:r>
              <a:rPr sz="3360" spc="-126" dirty="0">
                <a:latin typeface="Gill Sans MT"/>
                <a:cs typeface="Gill Sans MT"/>
              </a:rPr>
              <a:t> </a:t>
            </a:r>
            <a:r>
              <a:rPr sz="3360" dirty="0">
                <a:latin typeface="Gill Sans MT"/>
                <a:cs typeface="Gill Sans MT"/>
              </a:rPr>
              <a:t>to</a:t>
            </a:r>
            <a:r>
              <a:rPr sz="3360" spc="-126" dirty="0">
                <a:latin typeface="Gill Sans MT"/>
                <a:cs typeface="Gill Sans MT"/>
              </a:rPr>
              <a:t> </a:t>
            </a:r>
            <a:r>
              <a:rPr sz="3360" spc="-66" dirty="0">
                <a:latin typeface="Gill Sans MT"/>
                <a:cs typeface="Gill Sans MT"/>
              </a:rPr>
              <a:t>monitor</a:t>
            </a:r>
            <a:r>
              <a:rPr sz="3360" spc="-114" dirty="0">
                <a:latin typeface="Gill Sans MT"/>
                <a:cs typeface="Gill Sans MT"/>
              </a:rPr>
              <a:t> </a:t>
            </a:r>
            <a:r>
              <a:rPr sz="3360" spc="-48" dirty="0">
                <a:latin typeface="Gill Sans MT"/>
                <a:cs typeface="Gill Sans MT"/>
              </a:rPr>
              <a:t>CodeBuild</a:t>
            </a:r>
            <a:r>
              <a:rPr sz="3360" spc="-126" dirty="0">
                <a:latin typeface="Gill Sans MT"/>
                <a:cs typeface="Gill Sans MT"/>
              </a:rPr>
              <a:t> </a:t>
            </a:r>
            <a:r>
              <a:rPr sz="3360" spc="-12" dirty="0">
                <a:latin typeface="Gill Sans MT"/>
                <a:cs typeface="Gill Sans MT"/>
              </a:rPr>
              <a:t>statistics</a:t>
            </a:r>
            <a:endParaRPr sz="3360">
              <a:latin typeface="Gill Sans MT"/>
              <a:cs typeface="Gill Sans MT"/>
            </a:endParaRPr>
          </a:p>
          <a:p>
            <a:pPr marL="289560" indent="-274320">
              <a:spcBef>
                <a:spcPts val="750"/>
              </a:spcBef>
              <a:buFont typeface="Arial"/>
              <a:buChar char="•"/>
              <a:tabLst>
                <a:tab pos="289560" algn="l"/>
              </a:tabLst>
            </a:pPr>
            <a:r>
              <a:rPr sz="3360" dirty="0">
                <a:latin typeface="Gill Sans MT"/>
                <a:cs typeface="Gill Sans MT"/>
              </a:rPr>
              <a:t>Use</a:t>
            </a:r>
            <a:r>
              <a:rPr sz="3360" spc="-162" dirty="0">
                <a:latin typeface="Gill Sans MT"/>
                <a:cs typeface="Gill Sans MT"/>
              </a:rPr>
              <a:t> </a:t>
            </a:r>
            <a:r>
              <a:rPr sz="3360" spc="-60" dirty="0">
                <a:latin typeface="Gill Sans MT"/>
                <a:cs typeface="Gill Sans MT"/>
              </a:rPr>
              <a:t>CloudWatch</a:t>
            </a:r>
            <a:r>
              <a:rPr sz="3360" spc="-150" dirty="0">
                <a:latin typeface="Gill Sans MT"/>
                <a:cs typeface="Gill Sans MT"/>
              </a:rPr>
              <a:t> </a:t>
            </a:r>
            <a:r>
              <a:rPr sz="3360" spc="-36" dirty="0">
                <a:latin typeface="Gill Sans MT"/>
                <a:cs typeface="Gill Sans MT"/>
              </a:rPr>
              <a:t>Events</a:t>
            </a:r>
            <a:r>
              <a:rPr sz="3360" spc="-162" dirty="0">
                <a:latin typeface="Gill Sans MT"/>
                <a:cs typeface="Gill Sans MT"/>
              </a:rPr>
              <a:t> </a:t>
            </a:r>
            <a:r>
              <a:rPr sz="3360" dirty="0">
                <a:latin typeface="Gill Sans MT"/>
                <a:cs typeface="Gill Sans MT"/>
              </a:rPr>
              <a:t>to</a:t>
            </a:r>
            <a:r>
              <a:rPr sz="3360" spc="-156" dirty="0">
                <a:latin typeface="Gill Sans MT"/>
                <a:cs typeface="Gill Sans MT"/>
              </a:rPr>
              <a:t> </a:t>
            </a:r>
            <a:r>
              <a:rPr sz="3360" spc="-30" dirty="0">
                <a:latin typeface="Gill Sans MT"/>
                <a:cs typeface="Gill Sans MT"/>
              </a:rPr>
              <a:t>detect</a:t>
            </a:r>
            <a:r>
              <a:rPr sz="3360" spc="-156" dirty="0">
                <a:latin typeface="Gill Sans MT"/>
                <a:cs typeface="Gill Sans MT"/>
              </a:rPr>
              <a:t> </a:t>
            </a:r>
            <a:r>
              <a:rPr sz="3360" spc="-12" dirty="0">
                <a:latin typeface="Gill Sans MT"/>
                <a:cs typeface="Gill Sans MT"/>
              </a:rPr>
              <a:t>failed</a:t>
            </a:r>
            <a:r>
              <a:rPr sz="3360" spc="-162" dirty="0">
                <a:latin typeface="Gill Sans MT"/>
                <a:cs typeface="Gill Sans MT"/>
              </a:rPr>
              <a:t> </a:t>
            </a:r>
            <a:r>
              <a:rPr sz="3360" spc="-36" dirty="0">
                <a:latin typeface="Gill Sans MT"/>
                <a:cs typeface="Gill Sans MT"/>
              </a:rPr>
              <a:t>builds</a:t>
            </a:r>
            <a:r>
              <a:rPr sz="3360" spc="-162" dirty="0">
                <a:latin typeface="Gill Sans MT"/>
                <a:cs typeface="Gill Sans MT"/>
              </a:rPr>
              <a:t> </a:t>
            </a:r>
            <a:r>
              <a:rPr sz="3360" dirty="0">
                <a:latin typeface="Gill Sans MT"/>
                <a:cs typeface="Gill Sans MT"/>
              </a:rPr>
              <a:t>and</a:t>
            </a:r>
            <a:r>
              <a:rPr sz="3360" spc="-150" dirty="0">
                <a:latin typeface="Gill Sans MT"/>
                <a:cs typeface="Gill Sans MT"/>
              </a:rPr>
              <a:t> </a:t>
            </a:r>
            <a:r>
              <a:rPr sz="3360" spc="-72" dirty="0">
                <a:latin typeface="Gill Sans MT"/>
                <a:cs typeface="Gill Sans MT"/>
              </a:rPr>
              <a:t>trigger</a:t>
            </a:r>
            <a:r>
              <a:rPr sz="3360" spc="-156" dirty="0">
                <a:latin typeface="Gill Sans MT"/>
                <a:cs typeface="Gill Sans MT"/>
              </a:rPr>
              <a:t> </a:t>
            </a:r>
            <a:r>
              <a:rPr sz="3360" spc="-42" dirty="0">
                <a:latin typeface="Gill Sans MT"/>
                <a:cs typeface="Gill Sans MT"/>
              </a:rPr>
              <a:t>notifications</a:t>
            </a:r>
            <a:endParaRPr sz="336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Use</a:t>
            </a:r>
            <a:r>
              <a:rPr sz="3360" spc="-234" dirty="0">
                <a:latin typeface="Gill Sans MT"/>
                <a:cs typeface="Gill Sans MT"/>
              </a:rPr>
              <a:t> </a:t>
            </a:r>
            <a:r>
              <a:rPr sz="3360" spc="-84" dirty="0">
                <a:latin typeface="Gill Sans MT"/>
                <a:cs typeface="Gill Sans MT"/>
              </a:rPr>
              <a:t>CloudWatch</a:t>
            </a:r>
            <a:r>
              <a:rPr sz="3360" spc="-204" dirty="0">
                <a:latin typeface="Gill Sans MT"/>
                <a:cs typeface="Gill Sans MT"/>
              </a:rPr>
              <a:t> </a:t>
            </a:r>
            <a:r>
              <a:rPr sz="3360" spc="-30" dirty="0">
                <a:latin typeface="Gill Sans MT"/>
                <a:cs typeface="Gill Sans MT"/>
              </a:rPr>
              <a:t>Alarms</a:t>
            </a:r>
            <a:r>
              <a:rPr sz="3360" spc="-204" dirty="0">
                <a:latin typeface="Gill Sans MT"/>
                <a:cs typeface="Gill Sans MT"/>
              </a:rPr>
              <a:t> </a:t>
            </a:r>
            <a:r>
              <a:rPr sz="3360" dirty="0">
                <a:latin typeface="Gill Sans MT"/>
                <a:cs typeface="Gill Sans MT"/>
              </a:rPr>
              <a:t>to</a:t>
            </a:r>
            <a:r>
              <a:rPr sz="3360" spc="-168" dirty="0">
                <a:latin typeface="Gill Sans MT"/>
                <a:cs typeface="Gill Sans MT"/>
              </a:rPr>
              <a:t> </a:t>
            </a:r>
            <a:r>
              <a:rPr sz="3360" spc="-42" dirty="0">
                <a:latin typeface="Gill Sans MT"/>
                <a:cs typeface="Gill Sans MT"/>
              </a:rPr>
              <a:t>notify</a:t>
            </a:r>
            <a:r>
              <a:rPr sz="3360" spc="-120" dirty="0">
                <a:latin typeface="Gill Sans MT"/>
                <a:cs typeface="Gill Sans MT"/>
              </a:rPr>
              <a:t> </a:t>
            </a:r>
            <a:r>
              <a:rPr sz="3360" dirty="0">
                <a:latin typeface="Gill Sans MT"/>
                <a:cs typeface="Gill Sans MT"/>
              </a:rPr>
              <a:t>if</a:t>
            </a:r>
            <a:r>
              <a:rPr sz="3360" spc="-120" dirty="0">
                <a:latin typeface="Gill Sans MT"/>
                <a:cs typeface="Gill Sans MT"/>
              </a:rPr>
              <a:t> </a:t>
            </a:r>
            <a:r>
              <a:rPr sz="3360" dirty="0">
                <a:latin typeface="Gill Sans MT"/>
                <a:cs typeface="Gill Sans MT"/>
              </a:rPr>
              <a:t>you</a:t>
            </a:r>
            <a:r>
              <a:rPr sz="3360" spc="-108" dirty="0">
                <a:latin typeface="Gill Sans MT"/>
                <a:cs typeface="Gill Sans MT"/>
              </a:rPr>
              <a:t> </a:t>
            </a:r>
            <a:r>
              <a:rPr sz="3360" spc="-12" dirty="0">
                <a:latin typeface="Gill Sans MT"/>
                <a:cs typeface="Gill Sans MT"/>
              </a:rPr>
              <a:t>need</a:t>
            </a:r>
            <a:r>
              <a:rPr sz="3360" spc="-348" dirty="0">
                <a:latin typeface="Gill Sans MT"/>
                <a:cs typeface="Gill Sans MT"/>
              </a:rPr>
              <a:t> </a:t>
            </a:r>
            <a:r>
              <a:rPr sz="3360" spc="-96" dirty="0">
                <a:latin typeface="Gill Sans MT"/>
                <a:cs typeface="Gill Sans MT"/>
              </a:rPr>
              <a:t>“thresholds”</a:t>
            </a:r>
            <a:r>
              <a:rPr sz="3360" spc="-270" dirty="0">
                <a:latin typeface="Gill Sans MT"/>
                <a:cs typeface="Gill Sans MT"/>
              </a:rPr>
              <a:t> </a:t>
            </a:r>
            <a:r>
              <a:rPr sz="3360" spc="-54" dirty="0">
                <a:latin typeface="Gill Sans MT"/>
                <a:cs typeface="Gill Sans MT"/>
              </a:rPr>
              <a:t>for</a:t>
            </a:r>
            <a:r>
              <a:rPr sz="3360" spc="-114" dirty="0">
                <a:latin typeface="Gill Sans MT"/>
                <a:cs typeface="Gill Sans MT"/>
              </a:rPr>
              <a:t> </a:t>
            </a:r>
            <a:r>
              <a:rPr sz="3360" spc="-12" dirty="0">
                <a:latin typeface="Gill Sans MT"/>
                <a:cs typeface="Gill Sans MT"/>
              </a:rPr>
              <a:t>failures</a:t>
            </a:r>
            <a:endParaRPr sz="3360">
              <a:latin typeface="Gill Sans MT"/>
              <a:cs typeface="Gill Sans MT"/>
            </a:endParaRPr>
          </a:p>
          <a:p>
            <a:pPr marL="289560" indent="-274320">
              <a:spcBef>
                <a:spcPts val="894"/>
              </a:spcBef>
              <a:buFont typeface="Arial"/>
              <a:buChar char="•"/>
              <a:tabLst>
                <a:tab pos="289560" algn="l"/>
              </a:tabLst>
            </a:pPr>
            <a:r>
              <a:rPr sz="3360" spc="-60" dirty="0">
                <a:latin typeface="Gill Sans MT"/>
                <a:cs typeface="Gill Sans MT"/>
              </a:rPr>
              <a:t>CloudWatch</a:t>
            </a:r>
            <a:r>
              <a:rPr sz="3360" spc="-162" dirty="0">
                <a:latin typeface="Gill Sans MT"/>
                <a:cs typeface="Gill Sans MT"/>
              </a:rPr>
              <a:t> </a:t>
            </a:r>
            <a:r>
              <a:rPr sz="3360" spc="-36" dirty="0">
                <a:latin typeface="Gill Sans MT"/>
                <a:cs typeface="Gill Sans MT"/>
              </a:rPr>
              <a:t>Events</a:t>
            </a:r>
            <a:r>
              <a:rPr sz="3360" spc="-114"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AWS</a:t>
            </a:r>
            <a:r>
              <a:rPr sz="3360" spc="-114" dirty="0">
                <a:latin typeface="Gill Sans MT"/>
                <a:cs typeface="Gill Sans MT"/>
              </a:rPr>
              <a:t> </a:t>
            </a:r>
            <a:r>
              <a:rPr sz="3360" dirty="0">
                <a:latin typeface="Gill Sans MT"/>
                <a:cs typeface="Gill Sans MT"/>
              </a:rPr>
              <a:t>Lambda</a:t>
            </a:r>
            <a:r>
              <a:rPr sz="3360" spc="-102" dirty="0">
                <a:latin typeface="Gill Sans MT"/>
                <a:cs typeface="Gill Sans MT"/>
              </a:rPr>
              <a:t> </a:t>
            </a:r>
            <a:r>
              <a:rPr sz="3360" dirty="0">
                <a:latin typeface="Gill Sans MT"/>
                <a:cs typeface="Gill Sans MT"/>
              </a:rPr>
              <a:t>as</a:t>
            </a:r>
            <a:r>
              <a:rPr sz="3360" spc="-114" dirty="0">
                <a:latin typeface="Gill Sans MT"/>
                <a:cs typeface="Gill Sans MT"/>
              </a:rPr>
              <a:t> </a:t>
            </a:r>
            <a:r>
              <a:rPr sz="3360" dirty="0">
                <a:latin typeface="Gill Sans MT"/>
                <a:cs typeface="Gill Sans MT"/>
              </a:rPr>
              <a:t>a</a:t>
            </a:r>
            <a:r>
              <a:rPr sz="3360" spc="-108" dirty="0">
                <a:latin typeface="Gill Sans MT"/>
                <a:cs typeface="Gill Sans MT"/>
              </a:rPr>
              <a:t> </a:t>
            </a:r>
            <a:r>
              <a:rPr sz="3360" spc="-24" dirty="0">
                <a:latin typeface="Gill Sans MT"/>
                <a:cs typeface="Gill Sans MT"/>
              </a:rPr>
              <a:t>Glue</a:t>
            </a:r>
            <a:endParaRPr sz="3360">
              <a:latin typeface="Gill Sans MT"/>
              <a:cs typeface="Gill Sans MT"/>
            </a:endParaRPr>
          </a:p>
          <a:p>
            <a:pPr marL="289560" indent="-274320">
              <a:spcBef>
                <a:spcPts val="744"/>
              </a:spcBef>
              <a:buFont typeface="Arial"/>
              <a:buChar char="•"/>
              <a:tabLst>
                <a:tab pos="289560" algn="l"/>
              </a:tabLst>
            </a:pPr>
            <a:r>
              <a:rPr sz="3360" dirty="0">
                <a:latin typeface="Gill Sans MT"/>
                <a:cs typeface="Gill Sans MT"/>
              </a:rPr>
              <a:t>SNS</a:t>
            </a:r>
            <a:r>
              <a:rPr sz="3360" spc="12" dirty="0">
                <a:latin typeface="Gill Sans MT"/>
                <a:cs typeface="Gill Sans MT"/>
              </a:rPr>
              <a:t> </a:t>
            </a:r>
            <a:r>
              <a:rPr sz="3360" spc="-12" dirty="0">
                <a:latin typeface="Gill Sans MT"/>
                <a:cs typeface="Gill Sans MT"/>
              </a:rPr>
              <a:t>notifications</a:t>
            </a:r>
            <a:endParaRPr sz="3360">
              <a:latin typeface="Gill Sans MT"/>
              <a:cs typeface="Gill Sans MT"/>
            </a:endParaRPr>
          </a:p>
        </p:txBody>
      </p:sp>
      <p:pic>
        <p:nvPicPr>
          <p:cNvPr id="5" name="object 5"/>
          <p:cNvPicPr/>
          <p:nvPr/>
        </p:nvPicPr>
        <p:blipFill>
          <a:blip r:embed="rId2" cstate="print"/>
          <a:stretch>
            <a:fillRect/>
          </a:stretch>
        </p:blipFill>
        <p:spPr>
          <a:xfrm>
            <a:off x="12301084" y="598602"/>
            <a:ext cx="1323474" cy="159595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AWS</a:t>
            </a:r>
            <a:r>
              <a:rPr spc="-330" dirty="0">
                <a:solidFill>
                  <a:schemeClr val="tx1"/>
                </a:solidFill>
              </a:rPr>
              <a:t> </a:t>
            </a:r>
            <a:r>
              <a:rPr spc="-60" dirty="0">
                <a:solidFill>
                  <a:schemeClr val="tx1"/>
                </a:solidFill>
              </a:rPr>
              <a:t>CodeDeploy</a:t>
            </a:r>
          </a:p>
        </p:txBody>
      </p:sp>
      <p:sp>
        <p:nvSpPr>
          <p:cNvPr id="5" name="object 5"/>
          <p:cNvSpPr txBox="1"/>
          <p:nvPr/>
        </p:nvSpPr>
        <p:spPr>
          <a:xfrm>
            <a:off x="1100327" y="1697735"/>
            <a:ext cx="5914644" cy="4565737"/>
          </a:xfrm>
          <a:prstGeom prst="rect">
            <a:avLst/>
          </a:prstGeom>
        </p:spPr>
        <p:txBody>
          <a:bodyPr vert="horz" wrap="square" lIns="0" tIns="60960" rIns="0" bIns="0" rtlCol="0">
            <a:spAutoFit/>
          </a:bodyPr>
          <a:lstStyle/>
          <a:p>
            <a:pPr marL="289560" marR="51816" indent="-274320">
              <a:lnSpc>
                <a:spcPct val="91100"/>
              </a:lnSpc>
              <a:spcBef>
                <a:spcPts val="480"/>
              </a:spcBef>
              <a:buFont typeface="Arial"/>
              <a:buChar char="•"/>
              <a:tabLst>
                <a:tab pos="289560" algn="l"/>
              </a:tabLst>
            </a:pPr>
            <a:r>
              <a:rPr sz="3360" spc="-66" dirty="0">
                <a:latin typeface="Gill Sans MT"/>
                <a:cs typeface="Gill Sans MT"/>
              </a:rPr>
              <a:t>We</a:t>
            </a:r>
            <a:r>
              <a:rPr sz="3360" spc="-168" dirty="0">
                <a:latin typeface="Gill Sans MT"/>
                <a:cs typeface="Gill Sans MT"/>
              </a:rPr>
              <a:t> </a:t>
            </a:r>
            <a:r>
              <a:rPr sz="3360" dirty="0">
                <a:latin typeface="Gill Sans MT"/>
                <a:cs typeface="Gill Sans MT"/>
              </a:rPr>
              <a:t>want</a:t>
            </a:r>
            <a:r>
              <a:rPr sz="3360" spc="-180" dirty="0">
                <a:latin typeface="Gill Sans MT"/>
                <a:cs typeface="Gill Sans MT"/>
              </a:rPr>
              <a:t> </a:t>
            </a:r>
            <a:r>
              <a:rPr sz="3360" dirty="0">
                <a:latin typeface="Gill Sans MT"/>
                <a:cs typeface="Gill Sans MT"/>
              </a:rPr>
              <a:t>to</a:t>
            </a:r>
            <a:r>
              <a:rPr sz="3360" spc="-174" dirty="0">
                <a:latin typeface="Gill Sans MT"/>
                <a:cs typeface="Gill Sans MT"/>
              </a:rPr>
              <a:t> </a:t>
            </a:r>
            <a:r>
              <a:rPr sz="3360" spc="-24" dirty="0">
                <a:latin typeface="Gill Sans MT"/>
                <a:cs typeface="Gill Sans MT"/>
              </a:rPr>
              <a:t>deploy</a:t>
            </a:r>
            <a:r>
              <a:rPr sz="3360" spc="-174" dirty="0">
                <a:latin typeface="Gill Sans MT"/>
                <a:cs typeface="Gill Sans MT"/>
              </a:rPr>
              <a:t> </a:t>
            </a:r>
            <a:r>
              <a:rPr sz="3360" spc="-30" dirty="0">
                <a:latin typeface="Gill Sans MT"/>
                <a:cs typeface="Gill Sans MT"/>
              </a:rPr>
              <a:t>our </a:t>
            </a:r>
            <a:r>
              <a:rPr sz="3360" spc="-42" dirty="0">
                <a:latin typeface="Gill Sans MT"/>
                <a:cs typeface="Gill Sans MT"/>
              </a:rPr>
              <a:t>application</a:t>
            </a:r>
            <a:r>
              <a:rPr sz="3360" spc="-120" dirty="0">
                <a:latin typeface="Gill Sans MT"/>
                <a:cs typeface="Gill Sans MT"/>
              </a:rPr>
              <a:t> </a:t>
            </a:r>
            <a:r>
              <a:rPr sz="3360" spc="-60" dirty="0">
                <a:latin typeface="Gill Sans MT"/>
                <a:cs typeface="Gill Sans MT"/>
              </a:rPr>
              <a:t>automatically</a:t>
            </a:r>
            <a:r>
              <a:rPr sz="3360" spc="-120" dirty="0">
                <a:latin typeface="Gill Sans MT"/>
                <a:cs typeface="Gill Sans MT"/>
              </a:rPr>
              <a:t> </a:t>
            </a:r>
            <a:r>
              <a:rPr sz="3360" dirty="0">
                <a:latin typeface="Gill Sans MT"/>
                <a:cs typeface="Gill Sans MT"/>
              </a:rPr>
              <a:t>to</a:t>
            </a:r>
            <a:r>
              <a:rPr sz="3360" spc="-120" dirty="0">
                <a:latin typeface="Gill Sans MT"/>
                <a:cs typeface="Gill Sans MT"/>
              </a:rPr>
              <a:t> </a:t>
            </a:r>
            <a:r>
              <a:rPr sz="3360" spc="-24" dirty="0">
                <a:latin typeface="Gill Sans MT"/>
                <a:cs typeface="Gill Sans MT"/>
              </a:rPr>
              <a:t>many </a:t>
            </a:r>
            <a:r>
              <a:rPr sz="3360" dirty="0">
                <a:latin typeface="Gill Sans MT"/>
                <a:cs typeface="Gill Sans MT"/>
              </a:rPr>
              <a:t>EC2</a:t>
            </a:r>
            <a:r>
              <a:rPr sz="3360" spc="-156" dirty="0">
                <a:latin typeface="Gill Sans MT"/>
                <a:cs typeface="Gill Sans MT"/>
              </a:rPr>
              <a:t> </a:t>
            </a:r>
            <a:r>
              <a:rPr sz="3360" spc="-12" dirty="0">
                <a:latin typeface="Gill Sans MT"/>
                <a:cs typeface="Gill Sans MT"/>
              </a:rPr>
              <a:t>instances</a:t>
            </a:r>
            <a:endParaRPr sz="3360">
              <a:latin typeface="Gill Sans MT"/>
              <a:cs typeface="Gill Sans MT"/>
            </a:endParaRPr>
          </a:p>
          <a:p>
            <a:pPr marL="289560" marR="71628" indent="-274320">
              <a:lnSpc>
                <a:spcPct val="90200"/>
              </a:lnSpc>
              <a:spcBef>
                <a:spcPts val="1140"/>
              </a:spcBef>
              <a:buFont typeface="Arial"/>
              <a:buChar char="•"/>
              <a:tabLst>
                <a:tab pos="289560" algn="l"/>
              </a:tabLst>
            </a:pPr>
            <a:r>
              <a:rPr sz="3360" spc="-48" dirty="0">
                <a:latin typeface="Gill Sans MT"/>
                <a:cs typeface="Gill Sans MT"/>
              </a:rPr>
              <a:t>There</a:t>
            </a:r>
            <a:r>
              <a:rPr sz="3360" spc="-186" dirty="0">
                <a:latin typeface="Gill Sans MT"/>
                <a:cs typeface="Gill Sans MT"/>
              </a:rPr>
              <a:t> </a:t>
            </a:r>
            <a:r>
              <a:rPr sz="3360" dirty="0">
                <a:latin typeface="Gill Sans MT"/>
                <a:cs typeface="Gill Sans MT"/>
              </a:rPr>
              <a:t>are</a:t>
            </a:r>
            <a:r>
              <a:rPr sz="3360" spc="-186" dirty="0">
                <a:latin typeface="Gill Sans MT"/>
                <a:cs typeface="Gill Sans MT"/>
              </a:rPr>
              <a:t> </a:t>
            </a:r>
            <a:r>
              <a:rPr sz="3360" spc="-48" dirty="0">
                <a:latin typeface="Gill Sans MT"/>
                <a:cs typeface="Gill Sans MT"/>
              </a:rPr>
              <a:t>several</a:t>
            </a:r>
            <a:r>
              <a:rPr sz="3360" spc="-186" dirty="0">
                <a:latin typeface="Gill Sans MT"/>
                <a:cs typeface="Gill Sans MT"/>
              </a:rPr>
              <a:t> </a:t>
            </a:r>
            <a:r>
              <a:rPr sz="3360" spc="-30" dirty="0">
                <a:latin typeface="Gill Sans MT"/>
                <a:cs typeface="Gill Sans MT"/>
              </a:rPr>
              <a:t>ways</a:t>
            </a:r>
            <a:r>
              <a:rPr sz="3360" spc="-186" dirty="0">
                <a:latin typeface="Gill Sans MT"/>
                <a:cs typeface="Gill Sans MT"/>
              </a:rPr>
              <a:t> </a:t>
            </a:r>
            <a:r>
              <a:rPr sz="3360" dirty="0">
                <a:latin typeface="Gill Sans MT"/>
                <a:cs typeface="Gill Sans MT"/>
              </a:rPr>
              <a:t>to</a:t>
            </a:r>
            <a:r>
              <a:rPr sz="3360" spc="-186" dirty="0">
                <a:latin typeface="Gill Sans MT"/>
                <a:cs typeface="Gill Sans MT"/>
              </a:rPr>
              <a:t> </a:t>
            </a:r>
            <a:r>
              <a:rPr sz="3360" spc="-12" dirty="0">
                <a:latin typeface="Gill Sans MT"/>
                <a:cs typeface="Gill Sans MT"/>
              </a:rPr>
              <a:t>handle </a:t>
            </a:r>
            <a:r>
              <a:rPr sz="3360" spc="-42" dirty="0">
                <a:latin typeface="Gill Sans MT"/>
                <a:cs typeface="Gill Sans MT"/>
              </a:rPr>
              <a:t>deployments</a:t>
            </a:r>
            <a:r>
              <a:rPr sz="3360" spc="-132" dirty="0">
                <a:latin typeface="Gill Sans MT"/>
                <a:cs typeface="Gill Sans MT"/>
              </a:rPr>
              <a:t> </a:t>
            </a:r>
            <a:r>
              <a:rPr sz="3360" spc="-24" dirty="0">
                <a:latin typeface="Gill Sans MT"/>
                <a:cs typeface="Gill Sans MT"/>
              </a:rPr>
              <a:t>using</a:t>
            </a:r>
            <a:r>
              <a:rPr sz="3360" spc="-126" dirty="0">
                <a:latin typeface="Gill Sans MT"/>
                <a:cs typeface="Gill Sans MT"/>
              </a:rPr>
              <a:t> </a:t>
            </a:r>
            <a:r>
              <a:rPr sz="3360" dirty="0">
                <a:latin typeface="Gill Sans MT"/>
                <a:cs typeface="Gill Sans MT"/>
              </a:rPr>
              <a:t>open</a:t>
            </a:r>
            <a:r>
              <a:rPr sz="3360" spc="-120" dirty="0">
                <a:latin typeface="Gill Sans MT"/>
                <a:cs typeface="Gill Sans MT"/>
              </a:rPr>
              <a:t> </a:t>
            </a:r>
            <a:r>
              <a:rPr sz="3360" spc="-12" dirty="0">
                <a:latin typeface="Gill Sans MT"/>
                <a:cs typeface="Gill Sans MT"/>
              </a:rPr>
              <a:t>source </a:t>
            </a:r>
            <a:r>
              <a:rPr sz="3360" spc="-48" dirty="0">
                <a:latin typeface="Gill Sans MT"/>
                <a:cs typeface="Gill Sans MT"/>
              </a:rPr>
              <a:t>tools</a:t>
            </a:r>
            <a:r>
              <a:rPr sz="3360" spc="-42" dirty="0">
                <a:latin typeface="Gill Sans MT"/>
                <a:cs typeface="Gill Sans MT"/>
              </a:rPr>
              <a:t> </a:t>
            </a:r>
            <a:r>
              <a:rPr sz="3360" spc="-84" dirty="0">
                <a:latin typeface="Gill Sans MT"/>
                <a:cs typeface="Gill Sans MT"/>
              </a:rPr>
              <a:t>(</a:t>
            </a:r>
            <a:r>
              <a:rPr sz="3360" spc="-90" dirty="0">
                <a:latin typeface="Gill Sans MT"/>
                <a:cs typeface="Gill Sans MT"/>
              </a:rPr>
              <a:t>A</a:t>
            </a:r>
            <a:r>
              <a:rPr sz="3360" spc="-84" dirty="0">
                <a:latin typeface="Gill Sans MT"/>
                <a:cs typeface="Gill Sans MT"/>
              </a:rPr>
              <a:t>n</a:t>
            </a:r>
            <a:r>
              <a:rPr sz="3360" spc="-96" dirty="0">
                <a:latin typeface="Gill Sans MT"/>
                <a:cs typeface="Gill Sans MT"/>
              </a:rPr>
              <a:t>si</a:t>
            </a:r>
            <a:r>
              <a:rPr sz="3360" spc="-144" dirty="0">
                <a:latin typeface="Gill Sans MT"/>
                <a:cs typeface="Gill Sans MT"/>
              </a:rPr>
              <a:t>b</a:t>
            </a:r>
            <a:r>
              <a:rPr sz="3360" spc="-96" dirty="0">
                <a:latin typeface="Gill Sans MT"/>
                <a:cs typeface="Gill Sans MT"/>
              </a:rPr>
              <a:t>l</a:t>
            </a:r>
            <a:r>
              <a:rPr sz="3360" spc="12" dirty="0">
                <a:latin typeface="Gill Sans MT"/>
                <a:cs typeface="Gill Sans MT"/>
              </a:rPr>
              <a:t>e</a:t>
            </a:r>
            <a:r>
              <a:rPr sz="3360" spc="108" dirty="0">
                <a:latin typeface="Gill Sans MT"/>
                <a:cs typeface="Gill Sans MT"/>
              </a:rPr>
              <a:t>,</a:t>
            </a:r>
            <a:r>
              <a:rPr sz="3360" spc="-558" dirty="0">
                <a:latin typeface="Gill Sans MT"/>
                <a:cs typeface="Gill Sans MT"/>
              </a:rPr>
              <a:t>T</a:t>
            </a:r>
            <a:r>
              <a:rPr sz="3360" spc="-90" dirty="0">
                <a:latin typeface="Gill Sans MT"/>
                <a:cs typeface="Gill Sans MT"/>
              </a:rPr>
              <a:t>e</a:t>
            </a:r>
            <a:r>
              <a:rPr sz="3360" dirty="0">
                <a:latin typeface="Gill Sans MT"/>
                <a:cs typeface="Gill Sans MT"/>
              </a:rPr>
              <a:t>rr</a:t>
            </a:r>
            <a:r>
              <a:rPr sz="3360" spc="-78" dirty="0">
                <a:latin typeface="Gill Sans MT"/>
                <a:cs typeface="Gill Sans MT"/>
              </a:rPr>
              <a:t>a</a:t>
            </a:r>
            <a:r>
              <a:rPr sz="3360" spc="-120" dirty="0">
                <a:latin typeface="Gill Sans MT"/>
                <a:cs typeface="Gill Sans MT"/>
              </a:rPr>
              <a:t>f</a:t>
            </a:r>
            <a:r>
              <a:rPr sz="3360" spc="-96" dirty="0">
                <a:latin typeface="Gill Sans MT"/>
                <a:cs typeface="Gill Sans MT"/>
              </a:rPr>
              <a:t>o</a:t>
            </a:r>
            <a:r>
              <a:rPr sz="3360" dirty="0">
                <a:latin typeface="Gill Sans MT"/>
                <a:cs typeface="Gill Sans MT"/>
              </a:rPr>
              <a:t>r</a:t>
            </a:r>
            <a:r>
              <a:rPr sz="3360" spc="-84" dirty="0">
                <a:latin typeface="Gill Sans MT"/>
                <a:cs typeface="Gill Sans MT"/>
              </a:rPr>
              <a:t>m,</a:t>
            </a:r>
            <a:r>
              <a:rPr sz="3360" spc="-264" dirty="0">
                <a:latin typeface="Gill Sans MT"/>
                <a:cs typeface="Gill Sans MT"/>
              </a:rPr>
              <a:t> </a:t>
            </a:r>
            <a:r>
              <a:rPr sz="3360" spc="-12" dirty="0">
                <a:latin typeface="Gill Sans MT"/>
                <a:cs typeface="Gill Sans MT"/>
              </a:rPr>
              <a:t>Chef, </a:t>
            </a:r>
            <a:r>
              <a:rPr sz="3360" spc="-48" dirty="0">
                <a:latin typeface="Gill Sans MT"/>
                <a:cs typeface="Gill Sans MT"/>
              </a:rPr>
              <a:t>Puppet,</a:t>
            </a:r>
            <a:r>
              <a:rPr sz="3360" spc="-198" dirty="0">
                <a:latin typeface="Gill Sans MT"/>
                <a:cs typeface="Gill Sans MT"/>
              </a:rPr>
              <a:t> </a:t>
            </a:r>
            <a:r>
              <a:rPr sz="3360" spc="-12" dirty="0">
                <a:latin typeface="Gill Sans MT"/>
                <a:cs typeface="Gill Sans MT"/>
              </a:rPr>
              <a:t>etc…)</a:t>
            </a:r>
            <a:endParaRPr sz="3360">
              <a:latin typeface="Gill Sans MT"/>
              <a:cs typeface="Gill Sans MT"/>
            </a:endParaRPr>
          </a:p>
          <a:p>
            <a:pPr marL="289560" marR="6096" indent="-274320">
              <a:lnSpc>
                <a:spcPts val="3600"/>
              </a:lnSpc>
              <a:spcBef>
                <a:spcPts val="1260"/>
              </a:spcBef>
              <a:buFont typeface="Arial"/>
              <a:buChar char="•"/>
              <a:tabLst>
                <a:tab pos="289560" algn="l"/>
              </a:tabLst>
            </a:pPr>
            <a:r>
              <a:rPr sz="3360" spc="-66" dirty="0">
                <a:latin typeface="Gill Sans MT"/>
                <a:cs typeface="Gill Sans MT"/>
              </a:rPr>
              <a:t>We</a:t>
            </a:r>
            <a:r>
              <a:rPr sz="3360" spc="-132"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use</a:t>
            </a:r>
            <a:r>
              <a:rPr sz="3360" spc="-132" dirty="0">
                <a:latin typeface="Gill Sans MT"/>
                <a:cs typeface="Gill Sans MT"/>
              </a:rPr>
              <a:t> </a:t>
            </a:r>
            <a:r>
              <a:rPr sz="3360" dirty="0">
                <a:latin typeface="Gill Sans MT"/>
                <a:cs typeface="Gill Sans MT"/>
              </a:rPr>
              <a:t>the</a:t>
            </a:r>
            <a:r>
              <a:rPr sz="3360" spc="-132" dirty="0">
                <a:latin typeface="Gill Sans MT"/>
                <a:cs typeface="Gill Sans MT"/>
              </a:rPr>
              <a:t> </a:t>
            </a:r>
            <a:r>
              <a:rPr sz="3360" dirty="0">
                <a:latin typeface="Gill Sans MT"/>
                <a:cs typeface="Gill Sans MT"/>
              </a:rPr>
              <a:t>managed</a:t>
            </a:r>
            <a:r>
              <a:rPr sz="3360" spc="-126" dirty="0">
                <a:latin typeface="Gill Sans MT"/>
                <a:cs typeface="Gill Sans MT"/>
              </a:rPr>
              <a:t> </a:t>
            </a:r>
            <a:r>
              <a:rPr sz="3360" spc="-24" dirty="0">
                <a:latin typeface="Gill Sans MT"/>
                <a:cs typeface="Gill Sans MT"/>
              </a:rPr>
              <a:t>Service </a:t>
            </a:r>
            <a:r>
              <a:rPr sz="3360" dirty="0">
                <a:latin typeface="Gill Sans MT"/>
                <a:cs typeface="Gill Sans MT"/>
              </a:rPr>
              <a:t>AWS</a:t>
            </a:r>
            <a:r>
              <a:rPr sz="3360" spc="-216" dirty="0">
                <a:latin typeface="Gill Sans MT"/>
                <a:cs typeface="Gill Sans MT"/>
              </a:rPr>
              <a:t> </a:t>
            </a:r>
            <a:r>
              <a:rPr sz="3360" spc="-12" dirty="0">
                <a:latin typeface="Gill Sans MT"/>
                <a:cs typeface="Gill Sans MT"/>
              </a:rPr>
              <a:t>CodeDeploy</a:t>
            </a:r>
            <a:endParaRPr sz="3360">
              <a:latin typeface="Gill Sans MT"/>
              <a:cs typeface="Gill Sans MT"/>
            </a:endParaRPr>
          </a:p>
        </p:txBody>
      </p:sp>
      <p:sp>
        <p:nvSpPr>
          <p:cNvPr id="6" name="object 6"/>
          <p:cNvSpPr txBox="1"/>
          <p:nvPr/>
        </p:nvSpPr>
        <p:spPr>
          <a:xfrm>
            <a:off x="9519077" y="2398145"/>
            <a:ext cx="837438" cy="554767"/>
          </a:xfrm>
          <a:prstGeom prst="rect">
            <a:avLst/>
          </a:prstGeom>
          <a:solidFill>
            <a:srgbClr val="5091D0"/>
          </a:solidFill>
          <a:ln w="12700">
            <a:solidFill>
              <a:srgbClr val="386998"/>
            </a:solidFill>
          </a:ln>
        </p:spPr>
        <p:txBody>
          <a:bodyPr vert="horz" wrap="square" lIns="0" tIns="220218" rIns="0" bIns="0" rtlCol="0">
            <a:spAutoFit/>
          </a:bodyPr>
          <a:lstStyle/>
          <a:p>
            <a:pPr algn="ctr">
              <a:spcBef>
                <a:spcPts val="1734"/>
              </a:spcBef>
            </a:pPr>
            <a:r>
              <a:rPr sz="2160" spc="-30" dirty="0">
                <a:latin typeface="Calibri"/>
                <a:cs typeface="Calibri"/>
              </a:rPr>
              <a:t>v1</a:t>
            </a:r>
            <a:endParaRPr sz="2160">
              <a:latin typeface="Calibri"/>
              <a:cs typeface="Calibri"/>
            </a:endParaRPr>
          </a:p>
        </p:txBody>
      </p:sp>
      <p:sp>
        <p:nvSpPr>
          <p:cNvPr id="7" name="object 7"/>
          <p:cNvSpPr txBox="1"/>
          <p:nvPr/>
        </p:nvSpPr>
        <p:spPr>
          <a:xfrm>
            <a:off x="9519077" y="342943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latin typeface="Calibri"/>
                <a:cs typeface="Calibri"/>
              </a:rPr>
              <a:t>v1</a:t>
            </a:r>
            <a:endParaRPr sz="2160">
              <a:latin typeface="Calibri"/>
              <a:cs typeface="Calibri"/>
            </a:endParaRPr>
          </a:p>
        </p:txBody>
      </p:sp>
      <p:sp>
        <p:nvSpPr>
          <p:cNvPr id="8" name="object 8"/>
          <p:cNvSpPr txBox="1"/>
          <p:nvPr/>
        </p:nvSpPr>
        <p:spPr>
          <a:xfrm>
            <a:off x="9519077" y="4460728"/>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latin typeface="Calibri"/>
                <a:cs typeface="Calibri"/>
              </a:rPr>
              <a:t>v1</a:t>
            </a:r>
            <a:endParaRPr sz="2160">
              <a:latin typeface="Calibri"/>
              <a:cs typeface="Calibri"/>
            </a:endParaRPr>
          </a:p>
        </p:txBody>
      </p:sp>
      <p:sp>
        <p:nvSpPr>
          <p:cNvPr id="9" name="object 9"/>
          <p:cNvSpPr txBox="1"/>
          <p:nvPr/>
        </p:nvSpPr>
        <p:spPr>
          <a:xfrm>
            <a:off x="9519077" y="5492020"/>
            <a:ext cx="837438" cy="555537"/>
          </a:xfrm>
          <a:prstGeom prst="rect">
            <a:avLst/>
          </a:prstGeom>
          <a:solidFill>
            <a:srgbClr val="5091D0"/>
          </a:solidFill>
          <a:ln w="12700">
            <a:solidFill>
              <a:srgbClr val="386998"/>
            </a:solidFill>
          </a:ln>
        </p:spPr>
        <p:txBody>
          <a:bodyPr vert="horz" wrap="square" lIns="0" tIns="220980" rIns="0" bIns="0" rtlCol="0">
            <a:spAutoFit/>
          </a:bodyPr>
          <a:lstStyle/>
          <a:p>
            <a:pPr algn="ctr">
              <a:spcBef>
                <a:spcPts val="1740"/>
              </a:spcBef>
            </a:pPr>
            <a:r>
              <a:rPr sz="2160" spc="-30" dirty="0">
                <a:latin typeface="Calibri"/>
                <a:cs typeface="Calibri"/>
              </a:rPr>
              <a:t>v1</a:t>
            </a:r>
            <a:endParaRPr sz="2160">
              <a:latin typeface="Calibri"/>
              <a:cs typeface="Calibri"/>
            </a:endParaRPr>
          </a:p>
        </p:txBody>
      </p:sp>
      <p:sp>
        <p:nvSpPr>
          <p:cNvPr id="10" name="object 10"/>
          <p:cNvSpPr txBox="1"/>
          <p:nvPr/>
        </p:nvSpPr>
        <p:spPr>
          <a:xfrm>
            <a:off x="11557149" y="2398145"/>
            <a:ext cx="837438" cy="554767"/>
          </a:xfrm>
          <a:prstGeom prst="rect">
            <a:avLst/>
          </a:prstGeom>
          <a:solidFill>
            <a:srgbClr val="70AD47"/>
          </a:solidFill>
          <a:ln w="12700">
            <a:solidFill>
              <a:srgbClr val="507E32"/>
            </a:solidFill>
          </a:ln>
        </p:spPr>
        <p:txBody>
          <a:bodyPr vert="horz" wrap="square" lIns="0" tIns="220218" rIns="0" bIns="0" rtlCol="0">
            <a:spAutoFit/>
          </a:bodyPr>
          <a:lstStyle/>
          <a:p>
            <a:pPr algn="ctr">
              <a:spcBef>
                <a:spcPts val="1734"/>
              </a:spcBef>
            </a:pPr>
            <a:r>
              <a:rPr sz="2160" spc="-30" dirty="0">
                <a:latin typeface="Calibri"/>
                <a:cs typeface="Calibri"/>
              </a:rPr>
              <a:t>v2</a:t>
            </a:r>
            <a:endParaRPr sz="2160">
              <a:latin typeface="Calibri"/>
              <a:cs typeface="Calibri"/>
            </a:endParaRPr>
          </a:p>
        </p:txBody>
      </p:sp>
      <p:sp>
        <p:nvSpPr>
          <p:cNvPr id="11" name="object 11"/>
          <p:cNvSpPr txBox="1"/>
          <p:nvPr/>
        </p:nvSpPr>
        <p:spPr>
          <a:xfrm>
            <a:off x="11557149" y="342943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latin typeface="Calibri"/>
                <a:cs typeface="Calibri"/>
              </a:rPr>
              <a:t>v2</a:t>
            </a:r>
            <a:endParaRPr sz="2160">
              <a:latin typeface="Calibri"/>
              <a:cs typeface="Calibri"/>
            </a:endParaRPr>
          </a:p>
        </p:txBody>
      </p:sp>
      <p:sp>
        <p:nvSpPr>
          <p:cNvPr id="12" name="object 12"/>
          <p:cNvSpPr txBox="1"/>
          <p:nvPr/>
        </p:nvSpPr>
        <p:spPr>
          <a:xfrm>
            <a:off x="11557149" y="4460728"/>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latin typeface="Calibri"/>
                <a:cs typeface="Calibri"/>
              </a:rPr>
              <a:t>v2</a:t>
            </a:r>
            <a:endParaRPr sz="2160">
              <a:latin typeface="Calibri"/>
              <a:cs typeface="Calibri"/>
            </a:endParaRPr>
          </a:p>
        </p:txBody>
      </p:sp>
      <p:sp>
        <p:nvSpPr>
          <p:cNvPr id="13" name="object 13"/>
          <p:cNvSpPr txBox="1"/>
          <p:nvPr/>
        </p:nvSpPr>
        <p:spPr>
          <a:xfrm>
            <a:off x="11557149" y="5492020"/>
            <a:ext cx="837438" cy="555537"/>
          </a:xfrm>
          <a:prstGeom prst="rect">
            <a:avLst/>
          </a:prstGeom>
          <a:solidFill>
            <a:srgbClr val="70AD47"/>
          </a:solidFill>
          <a:ln w="12700">
            <a:solidFill>
              <a:srgbClr val="507E32"/>
            </a:solidFill>
          </a:ln>
        </p:spPr>
        <p:txBody>
          <a:bodyPr vert="horz" wrap="square" lIns="0" tIns="220980" rIns="0" bIns="0" rtlCol="0">
            <a:spAutoFit/>
          </a:bodyPr>
          <a:lstStyle/>
          <a:p>
            <a:pPr algn="ctr">
              <a:spcBef>
                <a:spcPts val="1740"/>
              </a:spcBef>
            </a:pPr>
            <a:r>
              <a:rPr sz="2160" spc="-30" dirty="0">
                <a:latin typeface="Calibri"/>
                <a:cs typeface="Calibri"/>
              </a:rPr>
              <a:t>v2</a:t>
            </a:r>
            <a:endParaRPr sz="2160">
              <a:latin typeface="Calibri"/>
              <a:cs typeface="Calibri"/>
            </a:endParaRPr>
          </a:p>
        </p:txBody>
      </p:sp>
      <p:sp>
        <p:nvSpPr>
          <p:cNvPr id="14" name="object 14"/>
          <p:cNvSpPr/>
          <p:nvPr/>
        </p:nvSpPr>
        <p:spPr>
          <a:xfrm>
            <a:off x="10521145" y="2625715"/>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5" name="object 15"/>
          <p:cNvSpPr/>
          <p:nvPr/>
        </p:nvSpPr>
        <p:spPr>
          <a:xfrm>
            <a:off x="10521145" y="3616087"/>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6" name="object 16"/>
          <p:cNvSpPr/>
          <p:nvPr/>
        </p:nvSpPr>
        <p:spPr>
          <a:xfrm>
            <a:off x="10521145" y="4613613"/>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
        <p:nvSpPr>
          <p:cNvPr id="17" name="object 17"/>
          <p:cNvSpPr/>
          <p:nvPr/>
        </p:nvSpPr>
        <p:spPr>
          <a:xfrm>
            <a:off x="10521145" y="5619409"/>
            <a:ext cx="871728" cy="430530"/>
          </a:xfrm>
          <a:custGeom>
            <a:avLst/>
            <a:gdLst/>
            <a:ahLst/>
            <a:cxnLst/>
            <a:rect l="l" t="t" r="r" b="b"/>
            <a:pathLst>
              <a:path w="726440" h="358775">
                <a:moveTo>
                  <a:pt x="0" y="89555"/>
                </a:moveTo>
                <a:lnTo>
                  <a:pt x="546754" y="89555"/>
                </a:lnTo>
                <a:lnTo>
                  <a:pt x="546754" y="0"/>
                </a:lnTo>
                <a:lnTo>
                  <a:pt x="725864" y="179109"/>
                </a:lnTo>
                <a:lnTo>
                  <a:pt x="546754" y="358219"/>
                </a:lnTo>
                <a:lnTo>
                  <a:pt x="546754" y="268664"/>
                </a:lnTo>
                <a:lnTo>
                  <a:pt x="0" y="268664"/>
                </a:lnTo>
                <a:lnTo>
                  <a:pt x="0" y="89555"/>
                </a:lnTo>
                <a:close/>
              </a:path>
            </a:pathLst>
          </a:custGeom>
          <a:ln w="12700">
            <a:solidFill>
              <a:srgbClr val="444949"/>
            </a:solidFill>
          </a:ln>
        </p:spPr>
        <p:txBody>
          <a:bodyPr wrap="square" lIns="0" tIns="0" rIns="0" bIns="0" rtlCol="0"/>
          <a:lstStyle/>
          <a:p>
            <a:endParaRPr sz="3456"/>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812477" y="1937887"/>
            <a:ext cx="1678686" cy="2496312"/>
          </a:xfrm>
          <a:custGeom>
            <a:avLst/>
            <a:gdLst/>
            <a:ahLst/>
            <a:cxnLst/>
            <a:rect l="l" t="t" r="r" b="b"/>
            <a:pathLst>
              <a:path w="1398904" h="2080260">
                <a:moveTo>
                  <a:pt x="0" y="0"/>
                </a:moveTo>
                <a:lnTo>
                  <a:pt x="1398494" y="0"/>
                </a:lnTo>
                <a:lnTo>
                  <a:pt x="1398494" y="2079656"/>
                </a:lnTo>
                <a:lnTo>
                  <a:pt x="0" y="2079656"/>
                </a:lnTo>
                <a:lnTo>
                  <a:pt x="0" y="0"/>
                </a:lnTo>
                <a:close/>
              </a:path>
            </a:pathLst>
          </a:custGeom>
          <a:ln w="12700">
            <a:solidFill>
              <a:srgbClr val="A5A5A5"/>
            </a:solidFill>
          </a:ln>
        </p:spPr>
        <p:txBody>
          <a:bodyPr wrap="square" lIns="0" tIns="0" rIns="0" bIns="0" rtlCol="0"/>
          <a:lstStyle/>
          <a:p>
            <a:endParaRPr sz="3456"/>
          </a:p>
        </p:txBody>
      </p:sp>
      <p:sp>
        <p:nvSpPr>
          <p:cNvPr id="5" name="object 5"/>
          <p:cNvSpPr txBox="1"/>
          <p:nvPr/>
        </p:nvSpPr>
        <p:spPr>
          <a:xfrm>
            <a:off x="7942075" y="2497531"/>
            <a:ext cx="1419606" cy="1348703"/>
          </a:xfrm>
          <a:prstGeom prst="rect">
            <a:avLst/>
          </a:prstGeom>
        </p:spPr>
        <p:txBody>
          <a:bodyPr vert="horz" wrap="square" lIns="0" tIns="15240" rIns="0" bIns="0" rtlCol="0">
            <a:spAutoFit/>
          </a:bodyPr>
          <a:lstStyle/>
          <a:p>
            <a:pPr algn="ctr">
              <a:lnSpc>
                <a:spcPts val="2550"/>
              </a:lnSpc>
              <a:spcBef>
                <a:spcPts val="120"/>
              </a:spcBef>
            </a:pPr>
            <a:r>
              <a:rPr sz="2160" dirty="0">
                <a:latin typeface="Calibri"/>
                <a:cs typeface="Calibri"/>
              </a:rPr>
              <a:t>Source</a:t>
            </a:r>
            <a:r>
              <a:rPr sz="2160" spc="-24" dirty="0">
                <a:latin typeface="Calibri"/>
                <a:cs typeface="Calibri"/>
              </a:rPr>
              <a:t> code</a:t>
            </a:r>
            <a:endParaRPr sz="2160">
              <a:latin typeface="Calibri"/>
              <a:cs typeface="Calibri"/>
            </a:endParaRPr>
          </a:p>
          <a:p>
            <a:pPr algn="ctr">
              <a:lnSpc>
                <a:spcPts val="2550"/>
              </a:lnSpc>
            </a:pPr>
            <a:r>
              <a:rPr sz="2160" dirty="0">
                <a:latin typeface="Calibri"/>
                <a:cs typeface="Calibri"/>
              </a:rPr>
              <a:t>+</a:t>
            </a:r>
            <a:endParaRPr sz="2160">
              <a:latin typeface="Calibri"/>
              <a:cs typeface="Calibri"/>
            </a:endParaRPr>
          </a:p>
          <a:p>
            <a:pPr marL="15240" marR="6096" algn="ctr">
              <a:lnSpc>
                <a:spcPct val="102200"/>
              </a:lnSpc>
            </a:pPr>
            <a:r>
              <a:rPr sz="2160" spc="-12" dirty="0">
                <a:latin typeface="Calibri"/>
                <a:cs typeface="Calibri"/>
              </a:rPr>
              <a:t>appspec.yml </a:t>
            </a:r>
            <a:r>
              <a:rPr sz="2160" spc="-24" dirty="0">
                <a:latin typeface="Calibri"/>
                <a:cs typeface="Calibri"/>
              </a:rPr>
              <a:t>file</a:t>
            </a:r>
            <a:endParaRPr sz="2160">
              <a:latin typeface="Calibri"/>
              <a:cs typeface="Calibri"/>
            </a:endParaRPr>
          </a:p>
        </p:txBody>
      </p:sp>
      <p:sp>
        <p:nvSpPr>
          <p:cNvPr id="6" name="object 6"/>
          <p:cNvSpPr txBox="1">
            <a:spLocks noGrp="1"/>
          </p:cNvSpPr>
          <p:nvPr>
            <p:ph type="title"/>
          </p:nvPr>
        </p:nvSpPr>
        <p:spPr>
          <a:xfrm>
            <a:off x="1100327" y="440740"/>
            <a:ext cx="11567922" cy="827919"/>
          </a:xfrm>
          <a:prstGeom prst="rect">
            <a:avLst/>
          </a:prstGeom>
        </p:spPr>
        <p:txBody>
          <a:bodyPr vert="horz" wrap="square" lIns="0" tIns="15240" rIns="0" bIns="0" rtlCol="0" anchor="t">
            <a:spAutoFit/>
          </a:bodyPr>
          <a:lstStyle/>
          <a:p>
            <a:pPr marL="15240">
              <a:spcBef>
                <a:spcPts val="120"/>
              </a:spcBef>
              <a:tabLst>
                <a:tab pos="10187940" algn="l"/>
              </a:tabLst>
            </a:pPr>
            <a:r>
              <a:rPr dirty="0">
                <a:solidFill>
                  <a:schemeClr val="tx1"/>
                </a:solidFill>
              </a:rPr>
              <a:t>AWS</a:t>
            </a:r>
            <a:r>
              <a:rPr spc="-252" dirty="0">
                <a:solidFill>
                  <a:schemeClr val="tx1"/>
                </a:solidFill>
              </a:rPr>
              <a:t> </a:t>
            </a:r>
            <a:r>
              <a:rPr spc="-48" dirty="0">
                <a:solidFill>
                  <a:schemeClr val="tx1"/>
                </a:solidFill>
              </a:rPr>
              <a:t>CodeDeploy</a:t>
            </a:r>
            <a:r>
              <a:rPr spc="-245" dirty="0">
                <a:solidFill>
                  <a:schemeClr val="tx1"/>
                </a:solidFill>
              </a:rPr>
              <a:t> </a:t>
            </a:r>
            <a:r>
              <a:rPr dirty="0">
                <a:solidFill>
                  <a:schemeClr val="tx1"/>
                </a:solidFill>
              </a:rPr>
              <a:t>–</a:t>
            </a:r>
            <a:r>
              <a:rPr spc="-245" dirty="0">
                <a:solidFill>
                  <a:schemeClr val="tx1"/>
                </a:solidFill>
              </a:rPr>
              <a:t> </a:t>
            </a:r>
            <a:r>
              <a:rPr dirty="0">
                <a:solidFill>
                  <a:schemeClr val="tx1"/>
                </a:solidFill>
              </a:rPr>
              <a:t>Steps</a:t>
            </a:r>
            <a:r>
              <a:rPr spc="-240" dirty="0">
                <a:solidFill>
                  <a:schemeClr val="tx1"/>
                </a:solidFill>
              </a:rPr>
              <a:t> </a:t>
            </a:r>
            <a:r>
              <a:rPr dirty="0">
                <a:solidFill>
                  <a:schemeClr val="tx1"/>
                </a:solidFill>
              </a:rPr>
              <a:t>to</a:t>
            </a:r>
            <a:r>
              <a:rPr spc="-240" dirty="0">
                <a:solidFill>
                  <a:schemeClr val="tx1"/>
                </a:solidFill>
              </a:rPr>
              <a:t> </a:t>
            </a:r>
            <a:r>
              <a:rPr dirty="0">
                <a:solidFill>
                  <a:schemeClr val="tx1"/>
                </a:solidFill>
              </a:rPr>
              <a:t>make</a:t>
            </a:r>
            <a:r>
              <a:rPr spc="-245" dirty="0">
                <a:solidFill>
                  <a:schemeClr val="tx1"/>
                </a:solidFill>
              </a:rPr>
              <a:t> </a:t>
            </a:r>
            <a:r>
              <a:rPr spc="-30" dirty="0">
                <a:solidFill>
                  <a:schemeClr val="tx1"/>
                </a:solidFill>
              </a:rPr>
              <a:t>it</a:t>
            </a:r>
            <a:r>
              <a:rPr dirty="0">
                <a:solidFill>
                  <a:schemeClr val="tx1"/>
                </a:solidFill>
              </a:rPr>
              <a:t>	</a:t>
            </a:r>
            <a:r>
              <a:rPr spc="-137" dirty="0">
                <a:solidFill>
                  <a:schemeClr val="tx1"/>
                </a:solidFill>
              </a:rPr>
              <a:t>work</a:t>
            </a:r>
          </a:p>
        </p:txBody>
      </p:sp>
      <p:sp>
        <p:nvSpPr>
          <p:cNvPr id="7" name="object 7"/>
          <p:cNvSpPr txBox="1"/>
          <p:nvPr/>
        </p:nvSpPr>
        <p:spPr>
          <a:xfrm>
            <a:off x="1100327" y="1645167"/>
            <a:ext cx="5343906" cy="5231753"/>
          </a:xfrm>
          <a:prstGeom prst="rect">
            <a:avLst/>
          </a:prstGeom>
        </p:spPr>
        <p:txBody>
          <a:bodyPr vert="horz" wrap="square" lIns="0" tIns="142494" rIns="0" bIns="0" rtlCol="0">
            <a:spAutoFit/>
          </a:bodyPr>
          <a:lstStyle/>
          <a:p>
            <a:pPr marL="289560" marR="6096" indent="-274320">
              <a:lnSpc>
                <a:spcPct val="70500"/>
              </a:lnSpc>
              <a:spcBef>
                <a:spcPts val="1122"/>
              </a:spcBef>
              <a:buSzPct val="102127"/>
              <a:buFont typeface="Arial"/>
              <a:buChar char="•"/>
              <a:tabLst>
                <a:tab pos="289560" algn="l"/>
              </a:tabLst>
            </a:pPr>
            <a:r>
              <a:rPr sz="4230" baseline="1182" dirty="0">
                <a:latin typeface="Gill Sans MT"/>
                <a:cs typeface="Gill Sans MT"/>
              </a:rPr>
              <a:t>Each</a:t>
            </a:r>
            <a:r>
              <a:rPr sz="4230" spc="-53" baseline="1182" dirty="0">
                <a:latin typeface="Gill Sans MT"/>
                <a:cs typeface="Gill Sans MT"/>
              </a:rPr>
              <a:t> </a:t>
            </a:r>
            <a:r>
              <a:rPr sz="4230" baseline="1182" dirty="0">
                <a:latin typeface="Gill Sans MT"/>
                <a:cs typeface="Gill Sans MT"/>
              </a:rPr>
              <a:t>EC2</a:t>
            </a:r>
            <a:r>
              <a:rPr sz="4230" spc="-53" baseline="1182" dirty="0">
                <a:latin typeface="Gill Sans MT"/>
                <a:cs typeface="Gill Sans MT"/>
              </a:rPr>
              <a:t> </a:t>
            </a:r>
            <a:r>
              <a:rPr sz="4230" baseline="1182" dirty="0">
                <a:latin typeface="Gill Sans MT"/>
                <a:cs typeface="Gill Sans MT"/>
              </a:rPr>
              <a:t>Machine</a:t>
            </a:r>
            <a:r>
              <a:rPr sz="4230" spc="-36" baseline="1182" dirty="0">
                <a:latin typeface="Gill Sans MT"/>
                <a:cs typeface="Gill Sans MT"/>
              </a:rPr>
              <a:t> </a:t>
            </a:r>
            <a:r>
              <a:rPr sz="4230" baseline="1182" dirty="0">
                <a:latin typeface="Gill Sans MT"/>
                <a:cs typeface="Gill Sans MT"/>
              </a:rPr>
              <a:t>(or</a:t>
            </a:r>
            <a:r>
              <a:rPr sz="4230" spc="-44" baseline="1182" dirty="0">
                <a:latin typeface="Gill Sans MT"/>
                <a:cs typeface="Gill Sans MT"/>
              </a:rPr>
              <a:t> </a:t>
            </a:r>
            <a:r>
              <a:rPr sz="4230" baseline="1182" dirty="0">
                <a:latin typeface="Gill Sans MT"/>
                <a:cs typeface="Gill Sans MT"/>
              </a:rPr>
              <a:t>On</a:t>
            </a:r>
            <a:r>
              <a:rPr sz="4230" spc="-44" baseline="1182" dirty="0">
                <a:latin typeface="Gill Sans MT"/>
                <a:cs typeface="Gill Sans MT"/>
              </a:rPr>
              <a:t> </a:t>
            </a:r>
            <a:r>
              <a:rPr sz="4230" spc="-36" baseline="1182" dirty="0">
                <a:latin typeface="Gill Sans MT"/>
                <a:cs typeface="Gill Sans MT"/>
              </a:rPr>
              <a:t>Premise </a:t>
            </a:r>
            <a:r>
              <a:rPr sz="2820" dirty="0">
                <a:latin typeface="Gill Sans MT"/>
                <a:cs typeface="Gill Sans MT"/>
              </a:rPr>
              <a:t>machine)</a:t>
            </a:r>
            <a:r>
              <a:rPr sz="2820" spc="-60" dirty="0">
                <a:latin typeface="Gill Sans MT"/>
                <a:cs typeface="Gill Sans MT"/>
              </a:rPr>
              <a:t> </a:t>
            </a:r>
            <a:r>
              <a:rPr sz="2820" dirty="0">
                <a:latin typeface="Gill Sans MT"/>
                <a:cs typeface="Gill Sans MT"/>
              </a:rPr>
              <a:t>must</a:t>
            </a:r>
            <a:r>
              <a:rPr sz="2820" spc="-60" dirty="0">
                <a:latin typeface="Gill Sans MT"/>
                <a:cs typeface="Gill Sans MT"/>
              </a:rPr>
              <a:t> </a:t>
            </a:r>
            <a:r>
              <a:rPr sz="2820" dirty="0">
                <a:latin typeface="Gill Sans MT"/>
                <a:cs typeface="Gill Sans MT"/>
              </a:rPr>
              <a:t>be</a:t>
            </a:r>
            <a:r>
              <a:rPr sz="2820" spc="-60" dirty="0">
                <a:latin typeface="Gill Sans MT"/>
                <a:cs typeface="Gill Sans MT"/>
              </a:rPr>
              <a:t> </a:t>
            </a:r>
            <a:r>
              <a:rPr sz="2820" dirty="0">
                <a:latin typeface="Gill Sans MT"/>
                <a:cs typeface="Gill Sans MT"/>
              </a:rPr>
              <a:t>running</a:t>
            </a:r>
            <a:r>
              <a:rPr sz="2820" spc="-66" dirty="0">
                <a:latin typeface="Gill Sans MT"/>
                <a:cs typeface="Gill Sans MT"/>
              </a:rPr>
              <a:t> </a:t>
            </a:r>
            <a:r>
              <a:rPr sz="2820" spc="-30" dirty="0">
                <a:latin typeface="Gill Sans MT"/>
                <a:cs typeface="Gill Sans MT"/>
              </a:rPr>
              <a:t>the </a:t>
            </a:r>
            <a:r>
              <a:rPr sz="2820" spc="-12" dirty="0">
                <a:latin typeface="Gill Sans MT"/>
                <a:cs typeface="Gill Sans MT"/>
              </a:rPr>
              <a:t>CodeDeploy</a:t>
            </a:r>
            <a:r>
              <a:rPr sz="2820" spc="-156" dirty="0">
                <a:latin typeface="Gill Sans MT"/>
                <a:cs typeface="Gill Sans MT"/>
              </a:rPr>
              <a:t> </a:t>
            </a:r>
            <a:r>
              <a:rPr sz="2820" spc="-12" dirty="0">
                <a:latin typeface="Gill Sans MT"/>
                <a:cs typeface="Gill Sans MT"/>
              </a:rPr>
              <a:t>Agent</a:t>
            </a:r>
            <a:endParaRPr sz="2820">
              <a:latin typeface="Gill Sans MT"/>
              <a:cs typeface="Gill Sans MT"/>
            </a:endParaRPr>
          </a:p>
          <a:p>
            <a:pPr marL="289560" marR="70866" indent="-274320">
              <a:lnSpc>
                <a:spcPct val="69200"/>
              </a:lnSpc>
              <a:spcBef>
                <a:spcPts val="1368"/>
              </a:spcBef>
              <a:buFont typeface="Arial"/>
              <a:buChar char="•"/>
              <a:tabLst>
                <a:tab pos="289560" algn="l"/>
              </a:tabLst>
            </a:pPr>
            <a:r>
              <a:rPr dirty="0">
                <a:latin typeface="Gill Sans MT"/>
                <a:cs typeface="Gill Sans MT"/>
              </a:rPr>
              <a:t>The</a:t>
            </a:r>
            <a:r>
              <a:rPr spc="-144" dirty="0">
                <a:latin typeface="Gill Sans MT"/>
                <a:cs typeface="Gill Sans MT"/>
              </a:rPr>
              <a:t> </a:t>
            </a:r>
            <a:r>
              <a:rPr dirty="0">
                <a:latin typeface="Gill Sans MT"/>
                <a:cs typeface="Gill Sans MT"/>
              </a:rPr>
              <a:t>agent</a:t>
            </a:r>
            <a:r>
              <a:rPr spc="-132" dirty="0">
                <a:latin typeface="Gill Sans MT"/>
                <a:cs typeface="Gill Sans MT"/>
              </a:rPr>
              <a:t> </a:t>
            </a:r>
            <a:r>
              <a:rPr spc="-12" dirty="0">
                <a:latin typeface="Gill Sans MT"/>
                <a:cs typeface="Gill Sans MT"/>
              </a:rPr>
              <a:t>is</a:t>
            </a:r>
            <a:r>
              <a:rPr spc="-132" dirty="0">
                <a:latin typeface="Gill Sans MT"/>
                <a:cs typeface="Gill Sans MT"/>
              </a:rPr>
              <a:t> </a:t>
            </a:r>
            <a:r>
              <a:rPr spc="-66" dirty="0">
                <a:latin typeface="Gill Sans MT"/>
                <a:cs typeface="Gill Sans MT"/>
              </a:rPr>
              <a:t>continuously</a:t>
            </a:r>
            <a:r>
              <a:rPr spc="-132" dirty="0">
                <a:latin typeface="Gill Sans MT"/>
                <a:cs typeface="Gill Sans MT"/>
              </a:rPr>
              <a:t> </a:t>
            </a:r>
            <a:r>
              <a:rPr spc="-12" dirty="0">
                <a:latin typeface="Gill Sans MT"/>
                <a:cs typeface="Gill Sans MT"/>
              </a:rPr>
              <a:t>polling </a:t>
            </a:r>
            <a:r>
              <a:rPr dirty="0">
                <a:latin typeface="Gill Sans MT"/>
                <a:cs typeface="Gill Sans MT"/>
              </a:rPr>
              <a:t>AWS</a:t>
            </a:r>
            <a:r>
              <a:rPr spc="-137" dirty="0">
                <a:latin typeface="Gill Sans MT"/>
                <a:cs typeface="Gill Sans MT"/>
              </a:rPr>
              <a:t> </a:t>
            </a:r>
            <a:r>
              <a:rPr spc="-36" dirty="0">
                <a:latin typeface="Gill Sans MT"/>
                <a:cs typeface="Gill Sans MT"/>
              </a:rPr>
              <a:t>CodeDeploy</a:t>
            </a:r>
            <a:r>
              <a:rPr spc="-132" dirty="0">
                <a:latin typeface="Gill Sans MT"/>
                <a:cs typeface="Gill Sans MT"/>
              </a:rPr>
              <a:t> </a:t>
            </a:r>
            <a:r>
              <a:rPr spc="-48" dirty="0">
                <a:latin typeface="Gill Sans MT"/>
                <a:cs typeface="Gill Sans MT"/>
              </a:rPr>
              <a:t>for</a:t>
            </a:r>
            <a:r>
              <a:rPr spc="-137" dirty="0">
                <a:latin typeface="Gill Sans MT"/>
                <a:cs typeface="Gill Sans MT"/>
              </a:rPr>
              <a:t> </a:t>
            </a:r>
            <a:r>
              <a:rPr spc="-60" dirty="0">
                <a:latin typeface="Gill Sans MT"/>
                <a:cs typeface="Gill Sans MT"/>
              </a:rPr>
              <a:t>work</a:t>
            </a:r>
            <a:r>
              <a:rPr spc="-132" dirty="0">
                <a:latin typeface="Gill Sans MT"/>
                <a:cs typeface="Gill Sans MT"/>
              </a:rPr>
              <a:t> </a:t>
            </a:r>
            <a:r>
              <a:rPr dirty="0">
                <a:latin typeface="Gill Sans MT"/>
                <a:cs typeface="Gill Sans MT"/>
              </a:rPr>
              <a:t>to</a:t>
            </a:r>
            <a:r>
              <a:rPr spc="-132" dirty="0">
                <a:latin typeface="Gill Sans MT"/>
                <a:cs typeface="Gill Sans MT"/>
              </a:rPr>
              <a:t> </a:t>
            </a:r>
            <a:r>
              <a:rPr spc="-30" dirty="0">
                <a:latin typeface="Gill Sans MT"/>
                <a:cs typeface="Gill Sans MT"/>
              </a:rPr>
              <a:t>do</a:t>
            </a:r>
            <a:endParaRPr>
              <a:latin typeface="Gill Sans MT"/>
              <a:cs typeface="Gill Sans MT"/>
            </a:endParaRPr>
          </a:p>
          <a:p>
            <a:pPr marL="289560" indent="-274320">
              <a:lnSpc>
                <a:spcPts val="2940"/>
              </a:lnSpc>
              <a:spcBef>
                <a:spcPts val="144"/>
              </a:spcBef>
              <a:buFont typeface="Arial"/>
              <a:buChar char="•"/>
              <a:tabLst>
                <a:tab pos="289560" algn="l"/>
              </a:tabLst>
            </a:pPr>
            <a:r>
              <a:rPr spc="-30" dirty="0">
                <a:latin typeface="Gill Sans MT"/>
                <a:cs typeface="Gill Sans MT"/>
              </a:rPr>
              <a:t>CodeDeploy</a:t>
            </a:r>
            <a:r>
              <a:rPr spc="-144" dirty="0">
                <a:latin typeface="Gill Sans MT"/>
                <a:cs typeface="Gill Sans MT"/>
              </a:rPr>
              <a:t> </a:t>
            </a:r>
            <a:r>
              <a:rPr spc="-12" dirty="0">
                <a:latin typeface="Gill Sans MT"/>
                <a:cs typeface="Gill Sans MT"/>
              </a:rPr>
              <a:t>sends</a:t>
            </a:r>
            <a:r>
              <a:rPr spc="-144" dirty="0">
                <a:latin typeface="Gill Sans MT"/>
                <a:cs typeface="Gill Sans MT"/>
              </a:rPr>
              <a:t> </a:t>
            </a:r>
            <a:r>
              <a:rPr sz="4230" spc="-18" baseline="1182" dirty="0">
                <a:latin typeface="Gill Sans MT"/>
                <a:cs typeface="Gill Sans MT"/>
              </a:rPr>
              <a:t>appspec.yml</a:t>
            </a:r>
            <a:endParaRPr sz="4230" baseline="1182">
              <a:latin typeface="Gill Sans MT"/>
              <a:cs typeface="Gill Sans MT"/>
            </a:endParaRPr>
          </a:p>
          <a:p>
            <a:pPr marL="289560">
              <a:lnSpc>
                <a:spcPts val="2940"/>
              </a:lnSpc>
            </a:pPr>
            <a:r>
              <a:rPr spc="-12" dirty="0">
                <a:latin typeface="Gill Sans MT"/>
                <a:cs typeface="Gill Sans MT"/>
              </a:rPr>
              <a:t>file.</a:t>
            </a:r>
            <a:endParaRPr>
              <a:latin typeface="Gill Sans MT"/>
              <a:cs typeface="Gill Sans MT"/>
            </a:endParaRPr>
          </a:p>
          <a:p>
            <a:pPr marL="289560" marR="198882" indent="-274320">
              <a:lnSpc>
                <a:spcPct val="69200"/>
              </a:lnSpc>
              <a:spcBef>
                <a:spcPts val="1212"/>
              </a:spcBef>
              <a:buFont typeface="Arial"/>
              <a:buChar char="•"/>
              <a:tabLst>
                <a:tab pos="289560" algn="l"/>
              </a:tabLst>
            </a:pPr>
            <a:r>
              <a:rPr spc="-42" dirty="0">
                <a:latin typeface="Gill Sans MT"/>
                <a:cs typeface="Gill Sans MT"/>
              </a:rPr>
              <a:t>Application</a:t>
            </a:r>
            <a:r>
              <a:rPr spc="-156" dirty="0">
                <a:latin typeface="Gill Sans MT"/>
                <a:cs typeface="Gill Sans MT"/>
              </a:rPr>
              <a:t> </a:t>
            </a:r>
            <a:r>
              <a:rPr spc="-12" dirty="0">
                <a:latin typeface="Gill Sans MT"/>
                <a:cs typeface="Gill Sans MT"/>
              </a:rPr>
              <a:t>is</a:t>
            </a:r>
            <a:r>
              <a:rPr spc="-156" dirty="0">
                <a:latin typeface="Gill Sans MT"/>
                <a:cs typeface="Gill Sans MT"/>
              </a:rPr>
              <a:t> </a:t>
            </a:r>
            <a:r>
              <a:rPr spc="-12" dirty="0">
                <a:latin typeface="Gill Sans MT"/>
                <a:cs typeface="Gill Sans MT"/>
              </a:rPr>
              <a:t>pulled</a:t>
            </a:r>
            <a:r>
              <a:rPr spc="-150" dirty="0">
                <a:latin typeface="Gill Sans MT"/>
                <a:cs typeface="Gill Sans MT"/>
              </a:rPr>
              <a:t> </a:t>
            </a:r>
            <a:r>
              <a:rPr spc="-30" dirty="0">
                <a:latin typeface="Gill Sans MT"/>
                <a:cs typeface="Gill Sans MT"/>
              </a:rPr>
              <a:t>from</a:t>
            </a:r>
            <a:r>
              <a:rPr spc="-156" dirty="0">
                <a:latin typeface="Gill Sans MT"/>
                <a:cs typeface="Gill Sans MT"/>
              </a:rPr>
              <a:t> </a:t>
            </a:r>
            <a:r>
              <a:rPr spc="-24" dirty="0">
                <a:latin typeface="Gill Sans MT"/>
                <a:cs typeface="Gill Sans MT"/>
              </a:rPr>
              <a:t>GitHub </a:t>
            </a:r>
            <a:r>
              <a:rPr spc="-36" dirty="0">
                <a:latin typeface="Gill Sans MT"/>
                <a:cs typeface="Gill Sans MT"/>
              </a:rPr>
              <a:t>or</a:t>
            </a:r>
            <a:r>
              <a:rPr spc="-162" dirty="0">
                <a:latin typeface="Gill Sans MT"/>
                <a:cs typeface="Gill Sans MT"/>
              </a:rPr>
              <a:t> </a:t>
            </a:r>
            <a:r>
              <a:rPr spc="-30" dirty="0">
                <a:latin typeface="Gill Sans MT"/>
                <a:cs typeface="Gill Sans MT"/>
              </a:rPr>
              <a:t>S3</a:t>
            </a:r>
            <a:endParaRPr>
              <a:latin typeface="Gill Sans MT"/>
              <a:cs typeface="Gill Sans MT"/>
            </a:endParaRPr>
          </a:p>
          <a:p>
            <a:pPr marL="289560" marR="900684" indent="-274320">
              <a:lnSpc>
                <a:spcPct val="69200"/>
              </a:lnSpc>
              <a:spcBef>
                <a:spcPts val="1320"/>
              </a:spcBef>
              <a:buFont typeface="Arial"/>
              <a:buChar char="•"/>
              <a:tabLst>
                <a:tab pos="289560" algn="l"/>
              </a:tabLst>
            </a:pPr>
            <a:r>
              <a:rPr dirty="0">
                <a:latin typeface="Gill Sans MT"/>
                <a:cs typeface="Gill Sans MT"/>
              </a:rPr>
              <a:t>EC2</a:t>
            </a:r>
            <a:r>
              <a:rPr spc="-132" dirty="0">
                <a:latin typeface="Gill Sans MT"/>
                <a:cs typeface="Gill Sans MT"/>
              </a:rPr>
              <a:t> </a:t>
            </a:r>
            <a:r>
              <a:rPr spc="-60" dirty="0">
                <a:latin typeface="Gill Sans MT"/>
                <a:cs typeface="Gill Sans MT"/>
              </a:rPr>
              <a:t>will</a:t>
            </a:r>
            <a:r>
              <a:rPr spc="-137" dirty="0">
                <a:latin typeface="Gill Sans MT"/>
                <a:cs typeface="Gill Sans MT"/>
              </a:rPr>
              <a:t> </a:t>
            </a:r>
            <a:r>
              <a:rPr dirty="0">
                <a:latin typeface="Gill Sans MT"/>
                <a:cs typeface="Gill Sans MT"/>
              </a:rPr>
              <a:t>run</a:t>
            </a:r>
            <a:r>
              <a:rPr spc="-137" dirty="0">
                <a:latin typeface="Gill Sans MT"/>
                <a:cs typeface="Gill Sans MT"/>
              </a:rPr>
              <a:t> </a:t>
            </a:r>
            <a:r>
              <a:rPr dirty="0">
                <a:latin typeface="Gill Sans MT"/>
                <a:cs typeface="Gill Sans MT"/>
              </a:rPr>
              <a:t>the</a:t>
            </a:r>
            <a:r>
              <a:rPr spc="-126" dirty="0">
                <a:latin typeface="Gill Sans MT"/>
                <a:cs typeface="Gill Sans MT"/>
              </a:rPr>
              <a:t> </a:t>
            </a:r>
            <a:r>
              <a:rPr spc="-36" dirty="0">
                <a:latin typeface="Gill Sans MT"/>
                <a:cs typeface="Gill Sans MT"/>
              </a:rPr>
              <a:t>deployment </a:t>
            </a:r>
            <a:r>
              <a:rPr spc="-12" dirty="0">
                <a:latin typeface="Gill Sans MT"/>
                <a:cs typeface="Gill Sans MT"/>
              </a:rPr>
              <a:t>instructions</a:t>
            </a:r>
            <a:endParaRPr>
              <a:latin typeface="Gill Sans MT"/>
              <a:cs typeface="Gill Sans MT"/>
            </a:endParaRPr>
          </a:p>
          <a:p>
            <a:pPr marL="289560" indent="-274320">
              <a:lnSpc>
                <a:spcPts val="2940"/>
              </a:lnSpc>
              <a:spcBef>
                <a:spcPts val="144"/>
              </a:spcBef>
              <a:buFont typeface="Arial"/>
              <a:buChar char="•"/>
              <a:tabLst>
                <a:tab pos="289560" algn="l"/>
              </a:tabLst>
            </a:pPr>
            <a:r>
              <a:rPr spc="-48" dirty="0">
                <a:latin typeface="Gill Sans MT"/>
                <a:cs typeface="Gill Sans MT"/>
              </a:rPr>
              <a:t>CodeDeploy</a:t>
            </a:r>
            <a:r>
              <a:rPr spc="-192" dirty="0">
                <a:latin typeface="Gill Sans MT"/>
                <a:cs typeface="Gill Sans MT"/>
              </a:rPr>
              <a:t> </a:t>
            </a:r>
            <a:r>
              <a:rPr dirty="0">
                <a:latin typeface="Gill Sans MT"/>
                <a:cs typeface="Gill Sans MT"/>
              </a:rPr>
              <a:t>Agent</a:t>
            </a:r>
            <a:r>
              <a:rPr spc="-156" dirty="0">
                <a:latin typeface="Gill Sans MT"/>
                <a:cs typeface="Gill Sans MT"/>
              </a:rPr>
              <a:t> </a:t>
            </a:r>
            <a:r>
              <a:rPr spc="-60" dirty="0">
                <a:latin typeface="Gill Sans MT"/>
                <a:cs typeface="Gill Sans MT"/>
              </a:rPr>
              <a:t>will</a:t>
            </a:r>
            <a:r>
              <a:rPr spc="-96" dirty="0">
                <a:latin typeface="Gill Sans MT"/>
                <a:cs typeface="Gill Sans MT"/>
              </a:rPr>
              <a:t> </a:t>
            </a:r>
            <a:r>
              <a:rPr spc="-24" dirty="0">
                <a:latin typeface="Gill Sans MT"/>
                <a:cs typeface="Gill Sans MT"/>
              </a:rPr>
              <a:t>report</a:t>
            </a:r>
            <a:r>
              <a:rPr spc="-84" dirty="0">
                <a:latin typeface="Gill Sans MT"/>
                <a:cs typeface="Gill Sans MT"/>
              </a:rPr>
              <a:t> </a:t>
            </a:r>
            <a:r>
              <a:rPr spc="-30" dirty="0">
                <a:latin typeface="Gill Sans MT"/>
                <a:cs typeface="Gill Sans MT"/>
              </a:rPr>
              <a:t>of</a:t>
            </a:r>
            <a:endParaRPr>
              <a:latin typeface="Gill Sans MT"/>
              <a:cs typeface="Gill Sans MT"/>
            </a:endParaRPr>
          </a:p>
          <a:p>
            <a:pPr marL="289560" marR="162306">
              <a:lnSpc>
                <a:spcPct val="69200"/>
              </a:lnSpc>
              <a:spcBef>
                <a:spcPts val="546"/>
              </a:spcBef>
            </a:pPr>
            <a:r>
              <a:rPr spc="-48" dirty="0">
                <a:latin typeface="Gill Sans MT"/>
                <a:cs typeface="Gill Sans MT"/>
              </a:rPr>
              <a:t>success</a:t>
            </a:r>
            <a:r>
              <a:rPr spc="-96" dirty="0">
                <a:latin typeface="Gill Sans MT"/>
                <a:cs typeface="Gill Sans MT"/>
              </a:rPr>
              <a:t> </a:t>
            </a:r>
            <a:r>
              <a:rPr dirty="0">
                <a:latin typeface="Gill Sans MT"/>
                <a:cs typeface="Gill Sans MT"/>
              </a:rPr>
              <a:t>/</a:t>
            </a:r>
            <a:r>
              <a:rPr spc="-90" dirty="0">
                <a:latin typeface="Gill Sans MT"/>
                <a:cs typeface="Gill Sans MT"/>
              </a:rPr>
              <a:t> </a:t>
            </a:r>
            <a:r>
              <a:rPr spc="-48" dirty="0">
                <a:latin typeface="Gill Sans MT"/>
                <a:cs typeface="Gill Sans MT"/>
              </a:rPr>
              <a:t>failure</a:t>
            </a:r>
            <a:r>
              <a:rPr spc="-96" dirty="0">
                <a:latin typeface="Gill Sans MT"/>
                <a:cs typeface="Gill Sans MT"/>
              </a:rPr>
              <a:t> </a:t>
            </a:r>
            <a:r>
              <a:rPr dirty="0">
                <a:latin typeface="Gill Sans MT"/>
                <a:cs typeface="Gill Sans MT"/>
              </a:rPr>
              <a:t>of</a:t>
            </a:r>
            <a:r>
              <a:rPr spc="-96" dirty="0">
                <a:latin typeface="Gill Sans MT"/>
                <a:cs typeface="Gill Sans MT"/>
              </a:rPr>
              <a:t> </a:t>
            </a:r>
            <a:r>
              <a:rPr spc="-30" dirty="0">
                <a:latin typeface="Gill Sans MT"/>
                <a:cs typeface="Gill Sans MT"/>
              </a:rPr>
              <a:t>deployment</a:t>
            </a:r>
            <a:r>
              <a:rPr spc="-96" dirty="0">
                <a:latin typeface="Gill Sans MT"/>
                <a:cs typeface="Gill Sans MT"/>
              </a:rPr>
              <a:t> </a:t>
            </a:r>
            <a:r>
              <a:rPr spc="-30" dirty="0">
                <a:latin typeface="Gill Sans MT"/>
                <a:cs typeface="Gill Sans MT"/>
              </a:rPr>
              <a:t>on </a:t>
            </a:r>
            <a:r>
              <a:rPr dirty="0">
                <a:latin typeface="Gill Sans MT"/>
                <a:cs typeface="Gill Sans MT"/>
              </a:rPr>
              <a:t>the</a:t>
            </a:r>
            <a:r>
              <a:rPr spc="-132" dirty="0">
                <a:latin typeface="Gill Sans MT"/>
                <a:cs typeface="Gill Sans MT"/>
              </a:rPr>
              <a:t> </a:t>
            </a:r>
            <a:r>
              <a:rPr spc="-12" dirty="0">
                <a:latin typeface="Gill Sans MT"/>
                <a:cs typeface="Gill Sans MT"/>
              </a:rPr>
              <a:t>instance</a:t>
            </a:r>
            <a:endParaRPr>
              <a:latin typeface="Gill Sans MT"/>
              <a:cs typeface="Gill Sans MT"/>
            </a:endParaRPr>
          </a:p>
        </p:txBody>
      </p:sp>
      <p:sp>
        <p:nvSpPr>
          <p:cNvPr id="8" name="object 8"/>
          <p:cNvSpPr txBox="1"/>
          <p:nvPr/>
        </p:nvSpPr>
        <p:spPr>
          <a:xfrm>
            <a:off x="11079356" y="1954433"/>
            <a:ext cx="1678686" cy="430887"/>
          </a:xfrm>
          <a:prstGeom prst="rect">
            <a:avLst/>
          </a:prstGeom>
          <a:ln w="12700">
            <a:solidFill>
              <a:srgbClr val="A5A5A5"/>
            </a:solidFill>
          </a:ln>
        </p:spPr>
        <p:txBody>
          <a:bodyPr vert="horz" wrap="square" lIns="0" tIns="97536" rIns="0" bIns="0" rtlCol="0">
            <a:spAutoFit/>
          </a:bodyPr>
          <a:lstStyle/>
          <a:p>
            <a:pPr marL="444246">
              <a:spcBef>
                <a:spcPts val="768"/>
              </a:spcBef>
            </a:pPr>
            <a:r>
              <a:rPr sz="2160" spc="-12" dirty="0">
                <a:latin typeface="Calibri"/>
                <a:cs typeface="Calibri"/>
              </a:rPr>
              <a:t>GitHub</a:t>
            </a:r>
            <a:endParaRPr sz="2160">
              <a:latin typeface="Calibri"/>
              <a:cs typeface="Calibri"/>
            </a:endParaRPr>
          </a:p>
        </p:txBody>
      </p:sp>
      <p:sp>
        <p:nvSpPr>
          <p:cNvPr id="9" name="object 9"/>
          <p:cNvSpPr/>
          <p:nvPr/>
        </p:nvSpPr>
        <p:spPr>
          <a:xfrm>
            <a:off x="11079356" y="2682072"/>
            <a:ext cx="1678686" cy="630936"/>
          </a:xfrm>
          <a:custGeom>
            <a:avLst/>
            <a:gdLst/>
            <a:ahLst/>
            <a:cxnLst/>
            <a:rect l="l" t="t" r="r" b="b"/>
            <a:pathLst>
              <a:path w="1398904" h="525780">
                <a:moveTo>
                  <a:pt x="0" y="0"/>
                </a:moveTo>
                <a:lnTo>
                  <a:pt x="1398494" y="0"/>
                </a:lnTo>
                <a:lnTo>
                  <a:pt x="1398494" y="525569"/>
                </a:lnTo>
                <a:lnTo>
                  <a:pt x="0" y="525569"/>
                </a:lnTo>
                <a:lnTo>
                  <a:pt x="0" y="0"/>
                </a:lnTo>
                <a:close/>
              </a:path>
            </a:pathLst>
          </a:custGeom>
          <a:ln w="12700">
            <a:solidFill>
              <a:srgbClr val="A5A5A5"/>
            </a:solidFill>
          </a:ln>
        </p:spPr>
        <p:txBody>
          <a:bodyPr wrap="square" lIns="0" tIns="0" rIns="0" bIns="0" rtlCol="0"/>
          <a:lstStyle/>
          <a:p>
            <a:endParaRPr sz="3456"/>
          </a:p>
        </p:txBody>
      </p:sp>
      <p:sp>
        <p:nvSpPr>
          <p:cNvPr id="10" name="object 10"/>
          <p:cNvSpPr txBox="1"/>
          <p:nvPr/>
        </p:nvSpPr>
        <p:spPr>
          <a:xfrm>
            <a:off x="11289000" y="2801112"/>
            <a:ext cx="1258824"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Amazon</a:t>
            </a:r>
            <a:r>
              <a:rPr sz="2160" spc="-54" dirty="0">
                <a:latin typeface="Calibri"/>
                <a:cs typeface="Calibri"/>
              </a:rPr>
              <a:t> </a:t>
            </a:r>
            <a:r>
              <a:rPr sz="2160" spc="-30" dirty="0">
                <a:latin typeface="Calibri"/>
                <a:cs typeface="Calibri"/>
              </a:rPr>
              <a:t>S3</a:t>
            </a:r>
            <a:endParaRPr sz="2160">
              <a:latin typeface="Calibri"/>
              <a:cs typeface="Calibri"/>
            </a:endParaRPr>
          </a:p>
        </p:txBody>
      </p:sp>
      <p:grpSp>
        <p:nvGrpSpPr>
          <p:cNvPr id="11" name="object 11"/>
          <p:cNvGrpSpPr/>
          <p:nvPr/>
        </p:nvGrpSpPr>
        <p:grpSpPr>
          <a:xfrm>
            <a:off x="7388813" y="1759337"/>
            <a:ext cx="712470" cy="712470"/>
            <a:chOff x="6157344" y="1466114"/>
            <a:chExt cx="593725" cy="593725"/>
          </a:xfrm>
        </p:grpSpPr>
        <p:sp>
          <p:nvSpPr>
            <p:cNvPr id="12" name="object 12"/>
            <p:cNvSpPr/>
            <p:nvPr/>
          </p:nvSpPr>
          <p:spPr>
            <a:xfrm>
              <a:off x="6163694" y="1472464"/>
              <a:ext cx="581025" cy="581025"/>
            </a:xfrm>
            <a:custGeom>
              <a:avLst/>
              <a:gdLst/>
              <a:ahLst/>
              <a:cxnLst/>
              <a:rect l="l" t="t" r="r" b="b"/>
              <a:pathLst>
                <a:path w="581025" h="581025">
                  <a:moveTo>
                    <a:pt x="290225" y="0"/>
                  </a:moveTo>
                  <a:lnTo>
                    <a:pt x="243149" y="3798"/>
                  </a:lnTo>
                  <a:lnTo>
                    <a:pt x="198491" y="14795"/>
                  </a:lnTo>
                  <a:lnTo>
                    <a:pt x="156850" y="32394"/>
                  </a:lnTo>
                  <a:lnTo>
                    <a:pt x="118822" y="55996"/>
                  </a:lnTo>
                  <a:lnTo>
                    <a:pt x="85005" y="85005"/>
                  </a:lnTo>
                  <a:lnTo>
                    <a:pt x="55996" y="118822"/>
                  </a:lnTo>
                  <a:lnTo>
                    <a:pt x="32394" y="156850"/>
                  </a:lnTo>
                  <a:lnTo>
                    <a:pt x="14795" y="198492"/>
                  </a:lnTo>
                  <a:lnTo>
                    <a:pt x="3798" y="243150"/>
                  </a:lnTo>
                  <a:lnTo>
                    <a:pt x="0" y="290226"/>
                  </a:lnTo>
                  <a:lnTo>
                    <a:pt x="3798" y="337302"/>
                  </a:lnTo>
                  <a:lnTo>
                    <a:pt x="14795" y="381960"/>
                  </a:lnTo>
                  <a:lnTo>
                    <a:pt x="32394" y="423601"/>
                  </a:lnTo>
                  <a:lnTo>
                    <a:pt x="55996" y="461629"/>
                  </a:lnTo>
                  <a:lnTo>
                    <a:pt x="85005" y="495447"/>
                  </a:lnTo>
                  <a:lnTo>
                    <a:pt x="118822" y="524455"/>
                  </a:lnTo>
                  <a:lnTo>
                    <a:pt x="156850" y="548057"/>
                  </a:lnTo>
                  <a:lnTo>
                    <a:pt x="198491" y="565656"/>
                  </a:lnTo>
                  <a:lnTo>
                    <a:pt x="243149" y="576653"/>
                  </a:lnTo>
                  <a:lnTo>
                    <a:pt x="290225" y="580452"/>
                  </a:lnTo>
                  <a:lnTo>
                    <a:pt x="337301" y="576653"/>
                  </a:lnTo>
                  <a:lnTo>
                    <a:pt x="381959" y="565656"/>
                  </a:lnTo>
                  <a:lnTo>
                    <a:pt x="423601" y="548057"/>
                  </a:lnTo>
                  <a:lnTo>
                    <a:pt x="461629" y="524455"/>
                  </a:lnTo>
                  <a:lnTo>
                    <a:pt x="495446" y="495447"/>
                  </a:lnTo>
                  <a:lnTo>
                    <a:pt x="524455" y="461629"/>
                  </a:lnTo>
                  <a:lnTo>
                    <a:pt x="548057" y="423601"/>
                  </a:lnTo>
                  <a:lnTo>
                    <a:pt x="565656" y="381960"/>
                  </a:lnTo>
                  <a:lnTo>
                    <a:pt x="576653" y="337302"/>
                  </a:lnTo>
                  <a:lnTo>
                    <a:pt x="580452" y="290226"/>
                  </a:lnTo>
                  <a:lnTo>
                    <a:pt x="576653" y="243150"/>
                  </a:lnTo>
                  <a:lnTo>
                    <a:pt x="565656" y="198492"/>
                  </a:lnTo>
                  <a:lnTo>
                    <a:pt x="548057" y="156850"/>
                  </a:lnTo>
                  <a:lnTo>
                    <a:pt x="524455" y="118822"/>
                  </a:lnTo>
                  <a:lnTo>
                    <a:pt x="495446" y="85005"/>
                  </a:lnTo>
                  <a:lnTo>
                    <a:pt x="461629" y="55996"/>
                  </a:lnTo>
                  <a:lnTo>
                    <a:pt x="423601" y="32394"/>
                  </a:lnTo>
                  <a:lnTo>
                    <a:pt x="381959" y="14795"/>
                  </a:lnTo>
                  <a:lnTo>
                    <a:pt x="337301" y="3798"/>
                  </a:lnTo>
                  <a:lnTo>
                    <a:pt x="290225" y="0"/>
                  </a:lnTo>
                  <a:close/>
                </a:path>
              </a:pathLst>
            </a:custGeom>
            <a:solidFill>
              <a:srgbClr val="FFC000"/>
            </a:solidFill>
          </p:spPr>
          <p:txBody>
            <a:bodyPr wrap="square" lIns="0" tIns="0" rIns="0" bIns="0" rtlCol="0"/>
            <a:lstStyle/>
            <a:p>
              <a:endParaRPr sz="3456"/>
            </a:p>
          </p:txBody>
        </p:sp>
        <p:pic>
          <p:nvPicPr>
            <p:cNvPr id="13" name="object 13"/>
            <p:cNvPicPr/>
            <p:nvPr/>
          </p:nvPicPr>
          <p:blipFill>
            <a:blip r:embed="rId2" cstate="print"/>
            <a:stretch>
              <a:fillRect/>
            </a:stretch>
          </p:blipFill>
          <p:spPr>
            <a:xfrm>
              <a:off x="6324359" y="1639309"/>
              <a:ext cx="259123" cy="73163"/>
            </a:xfrm>
            <a:prstGeom prst="rect">
              <a:avLst/>
            </a:prstGeom>
          </p:spPr>
        </p:pic>
        <p:sp>
          <p:nvSpPr>
            <p:cNvPr id="14" name="object 14"/>
            <p:cNvSpPr/>
            <p:nvPr/>
          </p:nvSpPr>
          <p:spPr>
            <a:xfrm>
              <a:off x="6163694" y="1472464"/>
              <a:ext cx="581025" cy="581025"/>
            </a:xfrm>
            <a:custGeom>
              <a:avLst/>
              <a:gdLst/>
              <a:ahLst/>
              <a:cxnLst/>
              <a:rect l="l" t="t" r="r" b="b"/>
              <a:pathLst>
                <a:path w="581025" h="581025">
                  <a:moveTo>
                    <a:pt x="132921" y="416795"/>
                  </a:moveTo>
                  <a:lnTo>
                    <a:pt x="177858" y="443252"/>
                  </a:lnTo>
                  <a:lnTo>
                    <a:pt x="222780" y="460890"/>
                  </a:lnTo>
                  <a:lnTo>
                    <a:pt x="267686" y="469709"/>
                  </a:lnTo>
                  <a:lnTo>
                    <a:pt x="312578" y="469709"/>
                  </a:lnTo>
                  <a:lnTo>
                    <a:pt x="357454" y="460890"/>
                  </a:lnTo>
                  <a:lnTo>
                    <a:pt x="402316" y="443252"/>
                  </a:lnTo>
                  <a:lnTo>
                    <a:pt x="447163" y="416795"/>
                  </a:lnTo>
                </a:path>
                <a:path w="581025" h="581025">
                  <a:moveTo>
                    <a:pt x="0" y="290226"/>
                  </a:moveTo>
                  <a:lnTo>
                    <a:pt x="3798" y="243149"/>
                  </a:lnTo>
                  <a:lnTo>
                    <a:pt x="14795" y="198492"/>
                  </a:lnTo>
                  <a:lnTo>
                    <a:pt x="32394" y="156850"/>
                  </a:lnTo>
                  <a:lnTo>
                    <a:pt x="55996" y="118822"/>
                  </a:lnTo>
                  <a:lnTo>
                    <a:pt x="85005" y="85005"/>
                  </a:lnTo>
                  <a:lnTo>
                    <a:pt x="118822" y="55996"/>
                  </a:lnTo>
                  <a:lnTo>
                    <a:pt x="156850" y="32394"/>
                  </a:lnTo>
                  <a:lnTo>
                    <a:pt x="198492" y="14795"/>
                  </a:lnTo>
                  <a:lnTo>
                    <a:pt x="243149" y="3798"/>
                  </a:lnTo>
                  <a:lnTo>
                    <a:pt x="290226" y="0"/>
                  </a:lnTo>
                  <a:lnTo>
                    <a:pt x="337302" y="3798"/>
                  </a:lnTo>
                  <a:lnTo>
                    <a:pt x="381959" y="14795"/>
                  </a:lnTo>
                  <a:lnTo>
                    <a:pt x="423601" y="32394"/>
                  </a:lnTo>
                  <a:lnTo>
                    <a:pt x="461629" y="55996"/>
                  </a:lnTo>
                  <a:lnTo>
                    <a:pt x="495446" y="85005"/>
                  </a:lnTo>
                  <a:lnTo>
                    <a:pt x="524455" y="118822"/>
                  </a:lnTo>
                  <a:lnTo>
                    <a:pt x="548057" y="156850"/>
                  </a:lnTo>
                  <a:lnTo>
                    <a:pt x="565656" y="198492"/>
                  </a:lnTo>
                  <a:lnTo>
                    <a:pt x="576653" y="243149"/>
                  </a:lnTo>
                  <a:lnTo>
                    <a:pt x="580452" y="290226"/>
                  </a:lnTo>
                  <a:lnTo>
                    <a:pt x="576653" y="337302"/>
                  </a:lnTo>
                  <a:lnTo>
                    <a:pt x="565656" y="381959"/>
                  </a:lnTo>
                  <a:lnTo>
                    <a:pt x="548057" y="423601"/>
                  </a:lnTo>
                  <a:lnTo>
                    <a:pt x="524455" y="461629"/>
                  </a:lnTo>
                  <a:lnTo>
                    <a:pt x="495446" y="495446"/>
                  </a:lnTo>
                  <a:lnTo>
                    <a:pt x="461629" y="524455"/>
                  </a:lnTo>
                  <a:lnTo>
                    <a:pt x="423601" y="548057"/>
                  </a:lnTo>
                  <a:lnTo>
                    <a:pt x="381959" y="565656"/>
                  </a:lnTo>
                  <a:lnTo>
                    <a:pt x="337302" y="576653"/>
                  </a:lnTo>
                  <a:lnTo>
                    <a:pt x="290226" y="580452"/>
                  </a:lnTo>
                  <a:lnTo>
                    <a:pt x="243149" y="576653"/>
                  </a:lnTo>
                  <a:lnTo>
                    <a:pt x="198492" y="565656"/>
                  </a:lnTo>
                  <a:lnTo>
                    <a:pt x="156850" y="548057"/>
                  </a:lnTo>
                  <a:lnTo>
                    <a:pt x="118822" y="524455"/>
                  </a:lnTo>
                  <a:lnTo>
                    <a:pt x="85005" y="495446"/>
                  </a:lnTo>
                  <a:lnTo>
                    <a:pt x="55996" y="461629"/>
                  </a:lnTo>
                  <a:lnTo>
                    <a:pt x="32394" y="423601"/>
                  </a:lnTo>
                  <a:lnTo>
                    <a:pt x="14795" y="381959"/>
                  </a:lnTo>
                  <a:lnTo>
                    <a:pt x="3798" y="337302"/>
                  </a:lnTo>
                  <a:lnTo>
                    <a:pt x="0" y="290226"/>
                  </a:lnTo>
                  <a:close/>
                </a:path>
              </a:pathLst>
            </a:custGeom>
            <a:ln w="12700">
              <a:solidFill>
                <a:srgbClr val="BC8C00"/>
              </a:solidFill>
            </a:ln>
          </p:spPr>
          <p:txBody>
            <a:bodyPr wrap="square" lIns="0" tIns="0" rIns="0" bIns="0" rtlCol="0"/>
            <a:lstStyle/>
            <a:p>
              <a:endParaRPr sz="3456"/>
            </a:p>
          </p:txBody>
        </p:sp>
      </p:grpSp>
      <p:pic>
        <p:nvPicPr>
          <p:cNvPr id="15" name="object 15"/>
          <p:cNvPicPr/>
          <p:nvPr/>
        </p:nvPicPr>
        <p:blipFill>
          <a:blip r:embed="rId3" cstate="print"/>
          <a:stretch>
            <a:fillRect/>
          </a:stretch>
        </p:blipFill>
        <p:spPr>
          <a:xfrm>
            <a:off x="11079356" y="5109313"/>
            <a:ext cx="1078708" cy="1118662"/>
          </a:xfrm>
          <a:prstGeom prst="rect">
            <a:avLst/>
          </a:prstGeom>
        </p:spPr>
      </p:pic>
      <p:pic>
        <p:nvPicPr>
          <p:cNvPr id="16" name="object 16"/>
          <p:cNvPicPr/>
          <p:nvPr/>
        </p:nvPicPr>
        <p:blipFill>
          <a:blip r:embed="rId3" cstate="print"/>
          <a:stretch>
            <a:fillRect/>
          </a:stretch>
        </p:blipFill>
        <p:spPr>
          <a:xfrm>
            <a:off x="12398919" y="5109313"/>
            <a:ext cx="1078708" cy="1118662"/>
          </a:xfrm>
          <a:prstGeom prst="rect">
            <a:avLst/>
          </a:prstGeom>
        </p:spPr>
      </p:pic>
      <p:grpSp>
        <p:nvGrpSpPr>
          <p:cNvPr id="17" name="object 17"/>
          <p:cNvGrpSpPr/>
          <p:nvPr/>
        </p:nvGrpSpPr>
        <p:grpSpPr>
          <a:xfrm>
            <a:off x="7752166" y="5797734"/>
            <a:ext cx="5734050" cy="1993392"/>
            <a:chOff x="6460138" y="4831445"/>
            <a:chExt cx="4778375" cy="1661160"/>
          </a:xfrm>
        </p:grpSpPr>
        <p:pic>
          <p:nvPicPr>
            <p:cNvPr id="18" name="object 18"/>
            <p:cNvPicPr/>
            <p:nvPr/>
          </p:nvPicPr>
          <p:blipFill>
            <a:blip r:embed="rId3" cstate="print"/>
            <a:stretch>
              <a:fillRect/>
            </a:stretch>
          </p:blipFill>
          <p:spPr>
            <a:xfrm>
              <a:off x="9232795" y="5560084"/>
              <a:ext cx="898923" cy="932218"/>
            </a:xfrm>
            <a:prstGeom prst="rect">
              <a:avLst/>
            </a:prstGeom>
          </p:spPr>
        </p:pic>
        <p:pic>
          <p:nvPicPr>
            <p:cNvPr id="19" name="object 19"/>
            <p:cNvPicPr/>
            <p:nvPr/>
          </p:nvPicPr>
          <p:blipFill>
            <a:blip r:embed="rId3" cstate="print"/>
            <a:stretch>
              <a:fillRect/>
            </a:stretch>
          </p:blipFill>
          <p:spPr>
            <a:xfrm>
              <a:off x="10339081" y="5560084"/>
              <a:ext cx="898923" cy="932218"/>
            </a:xfrm>
            <a:prstGeom prst="rect">
              <a:avLst/>
            </a:prstGeom>
          </p:spPr>
        </p:pic>
        <p:pic>
          <p:nvPicPr>
            <p:cNvPr id="20" name="object 20"/>
            <p:cNvPicPr/>
            <p:nvPr/>
          </p:nvPicPr>
          <p:blipFill>
            <a:blip r:embed="rId4" cstate="print"/>
            <a:stretch>
              <a:fillRect/>
            </a:stretch>
          </p:blipFill>
          <p:spPr>
            <a:xfrm>
              <a:off x="6460138" y="4831445"/>
              <a:ext cx="1348328" cy="1617995"/>
            </a:xfrm>
            <a:prstGeom prst="rect">
              <a:avLst/>
            </a:prstGeom>
          </p:spPr>
        </p:pic>
        <p:sp>
          <p:nvSpPr>
            <p:cNvPr id="21" name="object 21"/>
            <p:cNvSpPr/>
            <p:nvPr/>
          </p:nvSpPr>
          <p:spPr>
            <a:xfrm>
              <a:off x="8090325" y="5449390"/>
              <a:ext cx="861060" cy="382270"/>
            </a:xfrm>
            <a:custGeom>
              <a:avLst/>
              <a:gdLst/>
              <a:ahLst/>
              <a:cxnLst/>
              <a:rect l="l" t="t" r="r" b="b"/>
              <a:pathLst>
                <a:path w="861059" h="382270">
                  <a:moveTo>
                    <a:pt x="191051" y="0"/>
                  </a:moveTo>
                  <a:lnTo>
                    <a:pt x="0" y="191051"/>
                  </a:lnTo>
                  <a:lnTo>
                    <a:pt x="191051" y="382102"/>
                  </a:lnTo>
                  <a:lnTo>
                    <a:pt x="191051" y="286577"/>
                  </a:lnTo>
                  <a:lnTo>
                    <a:pt x="860611" y="286577"/>
                  </a:lnTo>
                  <a:lnTo>
                    <a:pt x="860611" y="95525"/>
                  </a:lnTo>
                  <a:lnTo>
                    <a:pt x="191051" y="95525"/>
                  </a:lnTo>
                  <a:lnTo>
                    <a:pt x="191051" y="0"/>
                  </a:lnTo>
                  <a:close/>
                </a:path>
              </a:pathLst>
            </a:custGeom>
            <a:solidFill>
              <a:srgbClr val="5091D0"/>
            </a:solidFill>
          </p:spPr>
          <p:txBody>
            <a:bodyPr wrap="square" lIns="0" tIns="0" rIns="0" bIns="0" rtlCol="0"/>
            <a:lstStyle/>
            <a:p>
              <a:endParaRPr sz="3456"/>
            </a:p>
          </p:txBody>
        </p:sp>
        <p:sp>
          <p:nvSpPr>
            <p:cNvPr id="22" name="object 22"/>
            <p:cNvSpPr/>
            <p:nvPr/>
          </p:nvSpPr>
          <p:spPr>
            <a:xfrm>
              <a:off x="8090325" y="5449390"/>
              <a:ext cx="861060" cy="382270"/>
            </a:xfrm>
            <a:custGeom>
              <a:avLst/>
              <a:gdLst/>
              <a:ahLst/>
              <a:cxnLst/>
              <a:rect l="l" t="t" r="r" b="b"/>
              <a:pathLst>
                <a:path w="861059" h="382270">
                  <a:moveTo>
                    <a:pt x="0" y="191051"/>
                  </a:moveTo>
                  <a:lnTo>
                    <a:pt x="191051" y="0"/>
                  </a:lnTo>
                  <a:lnTo>
                    <a:pt x="191051" y="95525"/>
                  </a:lnTo>
                  <a:lnTo>
                    <a:pt x="860612" y="95525"/>
                  </a:lnTo>
                  <a:lnTo>
                    <a:pt x="860612" y="286577"/>
                  </a:lnTo>
                  <a:lnTo>
                    <a:pt x="191051" y="286577"/>
                  </a:lnTo>
                  <a:lnTo>
                    <a:pt x="191051" y="382103"/>
                  </a:lnTo>
                  <a:lnTo>
                    <a:pt x="0" y="191051"/>
                  </a:lnTo>
                  <a:close/>
                </a:path>
              </a:pathLst>
            </a:custGeom>
            <a:ln w="12700">
              <a:solidFill>
                <a:srgbClr val="386998"/>
              </a:solidFill>
            </a:ln>
          </p:spPr>
          <p:txBody>
            <a:bodyPr wrap="square" lIns="0" tIns="0" rIns="0" bIns="0" rtlCol="0"/>
            <a:lstStyle/>
            <a:p>
              <a:endParaRPr sz="3456"/>
            </a:p>
          </p:txBody>
        </p:sp>
      </p:grpSp>
      <p:pic>
        <p:nvPicPr>
          <p:cNvPr id="23" name="object 23"/>
          <p:cNvPicPr/>
          <p:nvPr/>
        </p:nvPicPr>
        <p:blipFill>
          <a:blip r:embed="rId5" cstate="print"/>
          <a:stretch>
            <a:fillRect/>
          </a:stretch>
        </p:blipFill>
        <p:spPr>
          <a:xfrm>
            <a:off x="12625451" y="2605019"/>
            <a:ext cx="625639" cy="750767"/>
          </a:xfrm>
          <a:prstGeom prst="rect">
            <a:avLst/>
          </a:prstGeom>
        </p:spPr>
      </p:pic>
      <p:grpSp>
        <p:nvGrpSpPr>
          <p:cNvPr id="24" name="object 24"/>
          <p:cNvGrpSpPr/>
          <p:nvPr/>
        </p:nvGrpSpPr>
        <p:grpSpPr>
          <a:xfrm>
            <a:off x="9781615" y="2368135"/>
            <a:ext cx="1048512" cy="473964"/>
            <a:chOff x="8151346" y="1973446"/>
            <a:chExt cx="873760" cy="394970"/>
          </a:xfrm>
        </p:grpSpPr>
        <p:sp>
          <p:nvSpPr>
            <p:cNvPr id="25" name="object 25"/>
            <p:cNvSpPr/>
            <p:nvPr/>
          </p:nvSpPr>
          <p:spPr>
            <a:xfrm>
              <a:off x="8157696" y="1979796"/>
              <a:ext cx="861060" cy="382270"/>
            </a:xfrm>
            <a:custGeom>
              <a:avLst/>
              <a:gdLst/>
              <a:ahLst/>
              <a:cxnLst/>
              <a:rect l="l" t="t" r="r" b="b"/>
              <a:pathLst>
                <a:path w="861059" h="382269">
                  <a:moveTo>
                    <a:pt x="669560" y="0"/>
                  </a:moveTo>
                  <a:lnTo>
                    <a:pt x="669560" y="95525"/>
                  </a:lnTo>
                  <a:lnTo>
                    <a:pt x="0" y="95525"/>
                  </a:lnTo>
                  <a:lnTo>
                    <a:pt x="0" y="286578"/>
                  </a:lnTo>
                  <a:lnTo>
                    <a:pt x="669560" y="286578"/>
                  </a:lnTo>
                  <a:lnTo>
                    <a:pt x="669560" y="382103"/>
                  </a:lnTo>
                  <a:lnTo>
                    <a:pt x="860611" y="191051"/>
                  </a:lnTo>
                  <a:lnTo>
                    <a:pt x="669560" y="0"/>
                  </a:lnTo>
                  <a:close/>
                </a:path>
              </a:pathLst>
            </a:custGeom>
            <a:solidFill>
              <a:srgbClr val="5091D0"/>
            </a:solidFill>
          </p:spPr>
          <p:txBody>
            <a:bodyPr wrap="square" lIns="0" tIns="0" rIns="0" bIns="0" rtlCol="0"/>
            <a:lstStyle/>
            <a:p>
              <a:endParaRPr sz="3456"/>
            </a:p>
          </p:txBody>
        </p:sp>
        <p:sp>
          <p:nvSpPr>
            <p:cNvPr id="26" name="object 26"/>
            <p:cNvSpPr/>
            <p:nvPr/>
          </p:nvSpPr>
          <p:spPr>
            <a:xfrm>
              <a:off x="8157696" y="1979796"/>
              <a:ext cx="861060" cy="382270"/>
            </a:xfrm>
            <a:custGeom>
              <a:avLst/>
              <a:gdLst/>
              <a:ahLst/>
              <a:cxnLst/>
              <a:rect l="l" t="t" r="r" b="b"/>
              <a:pathLst>
                <a:path w="861059" h="382269">
                  <a:moveTo>
                    <a:pt x="0" y="95525"/>
                  </a:moveTo>
                  <a:lnTo>
                    <a:pt x="669560" y="95525"/>
                  </a:lnTo>
                  <a:lnTo>
                    <a:pt x="669560" y="0"/>
                  </a:lnTo>
                  <a:lnTo>
                    <a:pt x="860612" y="191051"/>
                  </a:lnTo>
                  <a:lnTo>
                    <a:pt x="669560" y="382103"/>
                  </a:lnTo>
                  <a:lnTo>
                    <a:pt x="669560" y="286577"/>
                  </a:lnTo>
                  <a:lnTo>
                    <a:pt x="0" y="286577"/>
                  </a:lnTo>
                  <a:lnTo>
                    <a:pt x="0" y="95525"/>
                  </a:lnTo>
                  <a:close/>
                </a:path>
              </a:pathLst>
            </a:custGeom>
            <a:ln w="12700">
              <a:solidFill>
                <a:srgbClr val="386998"/>
              </a:solidFill>
            </a:ln>
          </p:spPr>
          <p:txBody>
            <a:bodyPr wrap="square" lIns="0" tIns="0" rIns="0" bIns="0" rtlCol="0"/>
            <a:lstStyle/>
            <a:p>
              <a:endParaRPr sz="3456"/>
            </a:p>
          </p:txBody>
        </p:sp>
      </p:grpSp>
      <p:grpSp>
        <p:nvGrpSpPr>
          <p:cNvPr id="27" name="object 27"/>
          <p:cNvGrpSpPr/>
          <p:nvPr/>
        </p:nvGrpSpPr>
        <p:grpSpPr>
          <a:xfrm>
            <a:off x="8382467" y="4596782"/>
            <a:ext cx="473964" cy="1048512"/>
            <a:chOff x="6985389" y="3830652"/>
            <a:chExt cx="394970" cy="873760"/>
          </a:xfrm>
        </p:grpSpPr>
        <p:sp>
          <p:nvSpPr>
            <p:cNvPr id="28" name="object 28"/>
            <p:cNvSpPr/>
            <p:nvPr/>
          </p:nvSpPr>
          <p:spPr>
            <a:xfrm>
              <a:off x="6991739" y="3837002"/>
              <a:ext cx="382270" cy="861060"/>
            </a:xfrm>
            <a:custGeom>
              <a:avLst/>
              <a:gdLst/>
              <a:ahLst/>
              <a:cxnLst/>
              <a:rect l="l" t="t" r="r" b="b"/>
              <a:pathLst>
                <a:path w="382270" h="861060">
                  <a:moveTo>
                    <a:pt x="286576" y="0"/>
                  </a:moveTo>
                  <a:lnTo>
                    <a:pt x="95525" y="0"/>
                  </a:lnTo>
                  <a:lnTo>
                    <a:pt x="95525" y="669561"/>
                  </a:lnTo>
                  <a:lnTo>
                    <a:pt x="0" y="669561"/>
                  </a:lnTo>
                  <a:lnTo>
                    <a:pt x="191051" y="860612"/>
                  </a:lnTo>
                  <a:lnTo>
                    <a:pt x="382102" y="669561"/>
                  </a:lnTo>
                  <a:lnTo>
                    <a:pt x="286576" y="669561"/>
                  </a:lnTo>
                  <a:lnTo>
                    <a:pt x="286576" y="0"/>
                  </a:lnTo>
                  <a:close/>
                </a:path>
              </a:pathLst>
            </a:custGeom>
            <a:solidFill>
              <a:srgbClr val="5091D0"/>
            </a:solidFill>
          </p:spPr>
          <p:txBody>
            <a:bodyPr wrap="square" lIns="0" tIns="0" rIns="0" bIns="0" rtlCol="0"/>
            <a:lstStyle/>
            <a:p>
              <a:endParaRPr sz="3456"/>
            </a:p>
          </p:txBody>
        </p:sp>
        <p:sp>
          <p:nvSpPr>
            <p:cNvPr id="29" name="object 29"/>
            <p:cNvSpPr/>
            <p:nvPr/>
          </p:nvSpPr>
          <p:spPr>
            <a:xfrm>
              <a:off x="6991739" y="3837002"/>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0" name="object 30"/>
          <p:cNvSpPr txBox="1"/>
          <p:nvPr/>
        </p:nvSpPr>
        <p:spPr>
          <a:xfrm>
            <a:off x="8872866" y="4688434"/>
            <a:ext cx="1377696" cy="675826"/>
          </a:xfrm>
          <a:prstGeom prst="rect">
            <a:avLst/>
          </a:prstGeom>
        </p:spPr>
        <p:txBody>
          <a:bodyPr vert="horz" wrap="square" lIns="0" tIns="34290" rIns="0" bIns="0" rtlCol="0">
            <a:spAutoFit/>
          </a:bodyPr>
          <a:lstStyle/>
          <a:p>
            <a:pPr marL="15240" marR="6096">
              <a:lnSpc>
                <a:spcPts val="2508"/>
              </a:lnSpc>
              <a:spcBef>
                <a:spcPts val="270"/>
              </a:spcBef>
            </a:pPr>
            <a:r>
              <a:rPr sz="2160" dirty="0">
                <a:latin typeface="Calibri"/>
                <a:cs typeface="Calibri"/>
              </a:rPr>
              <a:t>2. </a:t>
            </a:r>
            <a:r>
              <a:rPr sz="2160" spc="-12" dirty="0">
                <a:latin typeface="Calibri"/>
                <a:cs typeface="Calibri"/>
              </a:rPr>
              <a:t>Trigger deployment</a:t>
            </a:r>
            <a:endParaRPr sz="2160">
              <a:latin typeface="Calibri"/>
              <a:cs typeface="Calibri"/>
            </a:endParaRPr>
          </a:p>
        </p:txBody>
      </p:sp>
      <p:grpSp>
        <p:nvGrpSpPr>
          <p:cNvPr id="31" name="object 31"/>
          <p:cNvGrpSpPr/>
          <p:nvPr/>
        </p:nvGrpSpPr>
        <p:grpSpPr>
          <a:xfrm>
            <a:off x="11711107" y="3762042"/>
            <a:ext cx="473964" cy="1048512"/>
            <a:chOff x="9759256" y="3135035"/>
            <a:chExt cx="394970" cy="873760"/>
          </a:xfrm>
        </p:grpSpPr>
        <p:sp>
          <p:nvSpPr>
            <p:cNvPr id="32" name="object 32"/>
            <p:cNvSpPr/>
            <p:nvPr/>
          </p:nvSpPr>
          <p:spPr>
            <a:xfrm>
              <a:off x="9765605" y="3141385"/>
              <a:ext cx="382270" cy="861060"/>
            </a:xfrm>
            <a:custGeom>
              <a:avLst/>
              <a:gdLst/>
              <a:ahLst/>
              <a:cxnLst/>
              <a:rect l="l" t="t" r="r" b="b"/>
              <a:pathLst>
                <a:path w="382270" h="861060">
                  <a:moveTo>
                    <a:pt x="286578" y="0"/>
                  </a:moveTo>
                  <a:lnTo>
                    <a:pt x="95525" y="0"/>
                  </a:lnTo>
                  <a:lnTo>
                    <a:pt x="95525" y="669560"/>
                  </a:lnTo>
                  <a:lnTo>
                    <a:pt x="0" y="669560"/>
                  </a:lnTo>
                  <a:lnTo>
                    <a:pt x="191051" y="860611"/>
                  </a:lnTo>
                  <a:lnTo>
                    <a:pt x="382103" y="669560"/>
                  </a:lnTo>
                  <a:lnTo>
                    <a:pt x="286578" y="669560"/>
                  </a:lnTo>
                  <a:lnTo>
                    <a:pt x="286578" y="0"/>
                  </a:lnTo>
                  <a:close/>
                </a:path>
              </a:pathLst>
            </a:custGeom>
            <a:solidFill>
              <a:srgbClr val="5091D0"/>
            </a:solidFill>
          </p:spPr>
          <p:txBody>
            <a:bodyPr wrap="square" lIns="0" tIns="0" rIns="0" bIns="0" rtlCol="0"/>
            <a:lstStyle/>
            <a:p>
              <a:endParaRPr sz="3456"/>
            </a:p>
          </p:txBody>
        </p:sp>
        <p:sp>
          <p:nvSpPr>
            <p:cNvPr id="33" name="object 33"/>
            <p:cNvSpPr/>
            <p:nvPr/>
          </p:nvSpPr>
          <p:spPr>
            <a:xfrm>
              <a:off x="9765606" y="3141385"/>
              <a:ext cx="382270" cy="861060"/>
            </a:xfrm>
            <a:custGeom>
              <a:avLst/>
              <a:gdLst/>
              <a:ahLst/>
              <a:cxnLst/>
              <a:rect l="l" t="t" r="r" b="b"/>
              <a:pathLst>
                <a:path w="382270" h="861060">
                  <a:moveTo>
                    <a:pt x="286577" y="0"/>
                  </a:moveTo>
                  <a:lnTo>
                    <a:pt x="286577" y="669560"/>
                  </a:lnTo>
                  <a:lnTo>
                    <a:pt x="382103" y="669560"/>
                  </a:lnTo>
                  <a:lnTo>
                    <a:pt x="191051" y="860612"/>
                  </a:lnTo>
                  <a:lnTo>
                    <a:pt x="0" y="669560"/>
                  </a:lnTo>
                  <a:lnTo>
                    <a:pt x="95525" y="669560"/>
                  </a:lnTo>
                  <a:lnTo>
                    <a:pt x="95525" y="0"/>
                  </a:lnTo>
                  <a:lnTo>
                    <a:pt x="286577" y="0"/>
                  </a:lnTo>
                  <a:close/>
                </a:path>
              </a:pathLst>
            </a:custGeom>
            <a:ln w="12700">
              <a:solidFill>
                <a:srgbClr val="386998"/>
              </a:solidFill>
            </a:ln>
          </p:spPr>
          <p:txBody>
            <a:bodyPr wrap="square" lIns="0" tIns="0" rIns="0" bIns="0" rtlCol="0"/>
            <a:lstStyle/>
            <a:p>
              <a:endParaRPr sz="3456"/>
            </a:p>
          </p:txBody>
        </p:sp>
      </p:grpSp>
      <p:sp>
        <p:nvSpPr>
          <p:cNvPr id="34" name="object 34"/>
          <p:cNvSpPr txBox="1"/>
          <p:nvPr/>
        </p:nvSpPr>
        <p:spPr>
          <a:xfrm>
            <a:off x="9751575" y="3020569"/>
            <a:ext cx="84201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1. </a:t>
            </a:r>
            <a:r>
              <a:rPr sz="2160" spc="-24" dirty="0">
                <a:latin typeface="Calibri"/>
                <a:cs typeface="Calibri"/>
              </a:rPr>
              <a:t>push</a:t>
            </a:r>
            <a:endParaRPr sz="2160">
              <a:latin typeface="Calibri"/>
              <a:cs typeface="Calibri"/>
            </a:endParaRPr>
          </a:p>
        </p:txBody>
      </p:sp>
      <p:sp>
        <p:nvSpPr>
          <p:cNvPr id="35" name="object 35"/>
          <p:cNvSpPr txBox="1"/>
          <p:nvPr/>
        </p:nvSpPr>
        <p:spPr>
          <a:xfrm>
            <a:off x="9840487" y="6122214"/>
            <a:ext cx="71628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3. </a:t>
            </a:r>
            <a:r>
              <a:rPr sz="2160" spc="-24" dirty="0">
                <a:latin typeface="Calibri"/>
                <a:cs typeface="Calibri"/>
              </a:rPr>
              <a:t>poll</a:t>
            </a:r>
            <a:endParaRPr sz="2160">
              <a:latin typeface="Calibri"/>
              <a:cs typeface="Calibri"/>
            </a:endParaRPr>
          </a:p>
        </p:txBody>
      </p:sp>
      <p:sp>
        <p:nvSpPr>
          <p:cNvPr id="36" name="object 36"/>
          <p:cNvSpPr txBox="1"/>
          <p:nvPr/>
        </p:nvSpPr>
        <p:spPr>
          <a:xfrm>
            <a:off x="12199412" y="3942282"/>
            <a:ext cx="2042160" cy="671979"/>
          </a:xfrm>
          <a:prstGeom prst="rect">
            <a:avLst/>
          </a:prstGeom>
        </p:spPr>
        <p:txBody>
          <a:bodyPr vert="horz" wrap="square" lIns="0" tIns="15240" rIns="0" bIns="0" rtlCol="0">
            <a:spAutoFit/>
          </a:bodyPr>
          <a:lstStyle/>
          <a:p>
            <a:pPr marL="15240">
              <a:lnSpc>
                <a:spcPts val="2562"/>
              </a:lnSpc>
              <a:spcBef>
                <a:spcPts val="120"/>
              </a:spcBef>
            </a:pPr>
            <a:r>
              <a:rPr sz="2160" dirty="0">
                <a:latin typeface="Calibri"/>
                <a:cs typeface="Calibri"/>
              </a:rPr>
              <a:t>4.</a:t>
            </a:r>
            <a:r>
              <a:rPr sz="2160" spc="-24" dirty="0">
                <a:latin typeface="Calibri"/>
                <a:cs typeface="Calibri"/>
              </a:rPr>
              <a:t> </a:t>
            </a:r>
            <a:r>
              <a:rPr sz="2160" dirty="0">
                <a:latin typeface="Calibri"/>
                <a:cs typeface="Calibri"/>
              </a:rPr>
              <a:t>Download</a:t>
            </a:r>
            <a:r>
              <a:rPr sz="2160" spc="6" dirty="0">
                <a:latin typeface="Calibri"/>
                <a:cs typeface="Calibri"/>
              </a:rPr>
              <a:t> </a:t>
            </a:r>
            <a:r>
              <a:rPr sz="2160" spc="-24" dirty="0">
                <a:latin typeface="Calibri"/>
                <a:cs typeface="Calibri"/>
              </a:rPr>
              <a:t>code</a:t>
            </a:r>
            <a:endParaRPr sz="2160">
              <a:latin typeface="Calibri"/>
              <a:cs typeface="Calibri"/>
            </a:endParaRPr>
          </a:p>
          <a:p>
            <a:pPr marL="15240">
              <a:lnSpc>
                <a:spcPts val="2562"/>
              </a:lnSpc>
            </a:pPr>
            <a:r>
              <a:rPr sz="2160" dirty="0">
                <a:latin typeface="Calibri"/>
                <a:cs typeface="Calibri"/>
              </a:rPr>
              <a:t>+</a:t>
            </a:r>
            <a:r>
              <a:rPr sz="2160" spc="-48" dirty="0">
                <a:latin typeface="Calibri"/>
                <a:cs typeface="Calibri"/>
              </a:rPr>
              <a:t> </a:t>
            </a:r>
            <a:r>
              <a:rPr sz="2160" dirty="0">
                <a:latin typeface="Calibri"/>
                <a:cs typeface="Calibri"/>
              </a:rPr>
              <a:t>appspec.yml</a:t>
            </a:r>
            <a:r>
              <a:rPr sz="2160" spc="-48" dirty="0">
                <a:latin typeface="Calibri"/>
                <a:cs typeface="Calibri"/>
              </a:rPr>
              <a:t> </a:t>
            </a:r>
            <a:r>
              <a:rPr sz="2160" spc="-24" dirty="0">
                <a:latin typeface="Calibri"/>
                <a:cs typeface="Calibri"/>
              </a:rPr>
              <a:t>file</a:t>
            </a:r>
            <a:endParaRPr sz="2160">
              <a:latin typeface="Calibri"/>
              <a:cs typeface="Calibri"/>
            </a:endParaRPr>
          </a:p>
        </p:txBody>
      </p:sp>
      <p:sp>
        <p:nvSpPr>
          <p:cNvPr id="37" name="object 37"/>
          <p:cNvSpPr txBox="1"/>
          <p:nvPr/>
        </p:nvSpPr>
        <p:spPr>
          <a:xfrm>
            <a:off x="11053184" y="6217310"/>
            <a:ext cx="2438400" cy="347788"/>
          </a:xfrm>
          <a:prstGeom prst="rect">
            <a:avLst/>
          </a:prstGeom>
        </p:spPr>
        <p:txBody>
          <a:bodyPr vert="horz" wrap="square" lIns="0" tIns="15240" rIns="0" bIns="0" rtlCol="0">
            <a:spAutoFit/>
          </a:bodyPr>
          <a:lstStyle/>
          <a:p>
            <a:pPr marL="15240">
              <a:spcBef>
                <a:spcPts val="120"/>
              </a:spcBef>
            </a:pPr>
            <a:r>
              <a:rPr sz="2160" dirty="0">
                <a:latin typeface="Calibri"/>
                <a:cs typeface="Calibri"/>
              </a:rPr>
              <a:t>EC2</a:t>
            </a:r>
            <a:r>
              <a:rPr sz="2160" spc="-24" dirty="0">
                <a:latin typeface="Calibri"/>
                <a:cs typeface="Calibri"/>
              </a:rPr>
              <a:t> </a:t>
            </a:r>
            <a:r>
              <a:rPr sz="2160" dirty="0">
                <a:latin typeface="Calibri"/>
                <a:cs typeface="Calibri"/>
              </a:rPr>
              <a:t>instances</a:t>
            </a:r>
            <a:r>
              <a:rPr sz="2160" spc="-30" dirty="0">
                <a:latin typeface="Calibri"/>
                <a:cs typeface="Calibri"/>
              </a:rPr>
              <a:t> </a:t>
            </a:r>
            <a:r>
              <a:rPr sz="2160" dirty="0">
                <a:latin typeface="Calibri"/>
                <a:cs typeface="Calibri"/>
              </a:rPr>
              <a:t>+</a:t>
            </a:r>
            <a:r>
              <a:rPr sz="2160" spc="-18" dirty="0">
                <a:latin typeface="Calibri"/>
                <a:cs typeface="Calibri"/>
              </a:rPr>
              <a:t> </a:t>
            </a:r>
            <a:r>
              <a:rPr sz="2160" spc="-24" dirty="0">
                <a:latin typeface="Calibri"/>
                <a:cs typeface="Calibri"/>
              </a:rPr>
              <a:t>agent</a:t>
            </a:r>
            <a:endParaRPr sz="216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AWS</a:t>
            </a:r>
            <a:r>
              <a:rPr spc="-330" dirty="0">
                <a:solidFill>
                  <a:schemeClr val="tx1"/>
                </a:solidFill>
              </a:rPr>
              <a:t> </a:t>
            </a:r>
            <a:r>
              <a:rPr spc="-60" dirty="0">
                <a:solidFill>
                  <a:schemeClr val="tx1"/>
                </a:solidFill>
              </a:rPr>
              <a:t>CodeDeploy</a:t>
            </a:r>
          </a:p>
        </p:txBody>
      </p:sp>
      <p:sp>
        <p:nvSpPr>
          <p:cNvPr id="5" name="object 5"/>
          <p:cNvSpPr txBox="1"/>
          <p:nvPr/>
        </p:nvSpPr>
        <p:spPr>
          <a:xfrm>
            <a:off x="1100327" y="1598980"/>
            <a:ext cx="12323826" cy="5290423"/>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EC2</a:t>
            </a:r>
            <a:r>
              <a:rPr sz="3360" spc="-132" dirty="0">
                <a:latin typeface="Gill Sans MT"/>
                <a:cs typeface="Gill Sans MT"/>
              </a:rPr>
              <a:t> </a:t>
            </a:r>
            <a:r>
              <a:rPr sz="3360" spc="-48" dirty="0">
                <a:latin typeface="Gill Sans MT"/>
                <a:cs typeface="Gill Sans MT"/>
              </a:rPr>
              <a:t>instances</a:t>
            </a:r>
            <a:r>
              <a:rPr sz="3360" spc="-137" dirty="0">
                <a:latin typeface="Gill Sans MT"/>
                <a:cs typeface="Gill Sans MT"/>
              </a:rPr>
              <a:t> </a:t>
            </a:r>
            <a:r>
              <a:rPr sz="3360" dirty="0">
                <a:latin typeface="Gill Sans MT"/>
                <a:cs typeface="Gill Sans MT"/>
              </a:rPr>
              <a:t>are</a:t>
            </a:r>
            <a:r>
              <a:rPr sz="3360" spc="-132" dirty="0">
                <a:latin typeface="Gill Sans MT"/>
                <a:cs typeface="Gill Sans MT"/>
              </a:rPr>
              <a:t> </a:t>
            </a:r>
            <a:r>
              <a:rPr sz="3360" spc="-12" dirty="0">
                <a:latin typeface="Gill Sans MT"/>
                <a:cs typeface="Gill Sans MT"/>
              </a:rPr>
              <a:t>grouped</a:t>
            </a:r>
            <a:r>
              <a:rPr sz="3360" spc="-137" dirty="0">
                <a:latin typeface="Gill Sans MT"/>
                <a:cs typeface="Gill Sans MT"/>
              </a:rPr>
              <a:t> </a:t>
            </a:r>
            <a:r>
              <a:rPr sz="3360" dirty="0">
                <a:latin typeface="Gill Sans MT"/>
                <a:cs typeface="Gill Sans MT"/>
              </a:rPr>
              <a:t>by</a:t>
            </a:r>
            <a:r>
              <a:rPr sz="3360" spc="-137" dirty="0">
                <a:latin typeface="Gill Sans MT"/>
                <a:cs typeface="Gill Sans MT"/>
              </a:rPr>
              <a:t> </a:t>
            </a:r>
            <a:r>
              <a:rPr sz="3360" spc="-30" dirty="0">
                <a:latin typeface="Gill Sans MT"/>
                <a:cs typeface="Gill Sans MT"/>
              </a:rPr>
              <a:t>deployment</a:t>
            </a:r>
            <a:r>
              <a:rPr sz="3360" spc="-126" dirty="0">
                <a:latin typeface="Gill Sans MT"/>
                <a:cs typeface="Gill Sans MT"/>
              </a:rPr>
              <a:t> </a:t>
            </a:r>
            <a:r>
              <a:rPr sz="3360" spc="-12" dirty="0">
                <a:latin typeface="Gill Sans MT"/>
                <a:cs typeface="Gill Sans MT"/>
              </a:rPr>
              <a:t>group</a:t>
            </a:r>
            <a:r>
              <a:rPr sz="3360" spc="-132" dirty="0">
                <a:latin typeface="Gill Sans MT"/>
                <a:cs typeface="Gill Sans MT"/>
              </a:rPr>
              <a:t> </a:t>
            </a:r>
            <a:r>
              <a:rPr sz="3360" dirty="0">
                <a:latin typeface="Gill Sans MT"/>
                <a:cs typeface="Gill Sans MT"/>
              </a:rPr>
              <a:t>(dev</a:t>
            </a:r>
            <a:r>
              <a:rPr sz="3360" spc="-126" dirty="0">
                <a:latin typeface="Gill Sans MT"/>
                <a:cs typeface="Gill Sans MT"/>
              </a:rPr>
              <a:t> </a:t>
            </a:r>
            <a:r>
              <a:rPr sz="3360" dirty="0">
                <a:latin typeface="Gill Sans MT"/>
                <a:cs typeface="Gill Sans MT"/>
              </a:rPr>
              <a:t>/</a:t>
            </a:r>
            <a:r>
              <a:rPr sz="3360" spc="-132" dirty="0">
                <a:latin typeface="Gill Sans MT"/>
                <a:cs typeface="Gill Sans MT"/>
              </a:rPr>
              <a:t> </a:t>
            </a:r>
            <a:r>
              <a:rPr sz="3360" spc="-36" dirty="0">
                <a:latin typeface="Gill Sans MT"/>
                <a:cs typeface="Gill Sans MT"/>
              </a:rPr>
              <a:t>test</a:t>
            </a:r>
            <a:r>
              <a:rPr sz="3360" spc="-126" dirty="0">
                <a:latin typeface="Gill Sans MT"/>
                <a:cs typeface="Gill Sans MT"/>
              </a:rPr>
              <a:t> </a:t>
            </a:r>
            <a:r>
              <a:rPr sz="3360" dirty="0">
                <a:latin typeface="Gill Sans MT"/>
                <a:cs typeface="Gill Sans MT"/>
              </a:rPr>
              <a:t>/</a:t>
            </a:r>
            <a:r>
              <a:rPr sz="3360" spc="-132" dirty="0">
                <a:latin typeface="Gill Sans MT"/>
                <a:cs typeface="Gill Sans MT"/>
              </a:rPr>
              <a:t> </a:t>
            </a:r>
            <a:r>
              <a:rPr sz="3360" spc="-12" dirty="0">
                <a:latin typeface="Gill Sans MT"/>
                <a:cs typeface="Gill Sans MT"/>
              </a:rPr>
              <a:t>prod)</a:t>
            </a:r>
            <a:endParaRPr sz="3360" dirty="0">
              <a:latin typeface="Gill Sans MT"/>
              <a:cs typeface="Gill Sans MT"/>
            </a:endParaRPr>
          </a:p>
          <a:p>
            <a:pPr marL="289560" indent="-274320">
              <a:spcBef>
                <a:spcPts val="780"/>
              </a:spcBef>
              <a:buFont typeface="Arial"/>
              <a:buChar char="•"/>
              <a:tabLst>
                <a:tab pos="289560" algn="l"/>
              </a:tabLst>
            </a:pPr>
            <a:r>
              <a:rPr sz="3360" spc="-48" dirty="0">
                <a:latin typeface="Gill Sans MT"/>
                <a:cs typeface="Gill Sans MT"/>
              </a:rPr>
              <a:t>Lots</a:t>
            </a:r>
            <a:r>
              <a:rPr sz="3360" spc="-156" dirty="0">
                <a:latin typeface="Gill Sans MT"/>
                <a:cs typeface="Gill Sans MT"/>
              </a:rPr>
              <a:t> </a:t>
            </a:r>
            <a:r>
              <a:rPr sz="3360" dirty="0">
                <a:latin typeface="Gill Sans MT"/>
                <a:cs typeface="Gill Sans MT"/>
              </a:rPr>
              <a:t>of</a:t>
            </a:r>
            <a:r>
              <a:rPr sz="3360" spc="-144" dirty="0">
                <a:latin typeface="Gill Sans MT"/>
                <a:cs typeface="Gill Sans MT"/>
              </a:rPr>
              <a:t> </a:t>
            </a:r>
            <a:r>
              <a:rPr sz="3360" spc="-66" dirty="0">
                <a:latin typeface="Gill Sans MT"/>
                <a:cs typeface="Gill Sans MT"/>
              </a:rPr>
              <a:t>flexibility</a:t>
            </a:r>
            <a:r>
              <a:rPr sz="3360" spc="-150" dirty="0">
                <a:latin typeface="Gill Sans MT"/>
                <a:cs typeface="Gill Sans MT"/>
              </a:rPr>
              <a:t> </a:t>
            </a:r>
            <a:r>
              <a:rPr sz="3360" dirty="0">
                <a:latin typeface="Gill Sans MT"/>
                <a:cs typeface="Gill Sans MT"/>
              </a:rPr>
              <a:t>to</a:t>
            </a:r>
            <a:r>
              <a:rPr sz="3360" spc="-150" dirty="0">
                <a:latin typeface="Gill Sans MT"/>
                <a:cs typeface="Gill Sans MT"/>
              </a:rPr>
              <a:t> </a:t>
            </a:r>
            <a:r>
              <a:rPr sz="3360" spc="-12" dirty="0">
                <a:latin typeface="Gill Sans MT"/>
                <a:cs typeface="Gill Sans MT"/>
              </a:rPr>
              <a:t>define</a:t>
            </a:r>
            <a:r>
              <a:rPr sz="3360" spc="-150" dirty="0">
                <a:latin typeface="Gill Sans MT"/>
                <a:cs typeface="Gill Sans MT"/>
              </a:rPr>
              <a:t> </a:t>
            </a:r>
            <a:r>
              <a:rPr sz="3360" dirty="0">
                <a:latin typeface="Gill Sans MT"/>
                <a:cs typeface="Gill Sans MT"/>
              </a:rPr>
              <a:t>any</a:t>
            </a:r>
            <a:r>
              <a:rPr sz="3360" spc="-150" dirty="0">
                <a:latin typeface="Gill Sans MT"/>
                <a:cs typeface="Gill Sans MT"/>
              </a:rPr>
              <a:t> </a:t>
            </a:r>
            <a:r>
              <a:rPr sz="3360" spc="-36" dirty="0">
                <a:latin typeface="Gill Sans MT"/>
                <a:cs typeface="Gill Sans MT"/>
              </a:rPr>
              <a:t>kind</a:t>
            </a:r>
            <a:r>
              <a:rPr sz="3360" spc="-150" dirty="0">
                <a:latin typeface="Gill Sans MT"/>
                <a:cs typeface="Gill Sans MT"/>
              </a:rPr>
              <a:t> </a:t>
            </a:r>
            <a:r>
              <a:rPr sz="3360" dirty="0">
                <a:latin typeface="Gill Sans MT"/>
                <a:cs typeface="Gill Sans MT"/>
              </a:rPr>
              <a:t>of</a:t>
            </a:r>
            <a:r>
              <a:rPr sz="3360" spc="-144" dirty="0">
                <a:latin typeface="Gill Sans MT"/>
                <a:cs typeface="Gill Sans MT"/>
              </a:rPr>
              <a:t> </a:t>
            </a:r>
            <a:r>
              <a:rPr sz="3360" spc="-12" dirty="0">
                <a:latin typeface="Gill Sans MT"/>
                <a:cs typeface="Gill Sans MT"/>
              </a:rPr>
              <a:t>deployments</a:t>
            </a:r>
            <a:endParaRPr sz="3360" dirty="0">
              <a:latin typeface="Gill Sans MT"/>
              <a:cs typeface="Gill Sans MT"/>
            </a:endParaRPr>
          </a:p>
          <a:p>
            <a:pPr marL="289560" marR="361188" indent="-274320">
              <a:lnSpc>
                <a:spcPts val="3600"/>
              </a:lnSpc>
              <a:spcBef>
                <a:spcPts val="1374"/>
              </a:spcBef>
              <a:buFont typeface="Arial"/>
              <a:buChar char="•"/>
              <a:tabLst>
                <a:tab pos="289560" algn="l"/>
              </a:tabLst>
            </a:pPr>
            <a:r>
              <a:rPr sz="3360" spc="-42" dirty="0">
                <a:latin typeface="Gill Sans MT"/>
                <a:cs typeface="Gill Sans MT"/>
              </a:rPr>
              <a:t>CodeDeploy</a:t>
            </a:r>
            <a:r>
              <a:rPr sz="3360" spc="-132" dirty="0">
                <a:latin typeface="Gill Sans MT"/>
                <a:cs typeface="Gill Sans MT"/>
              </a:rPr>
              <a:t> </a:t>
            </a:r>
            <a:r>
              <a:rPr sz="3360" dirty="0">
                <a:latin typeface="Gill Sans MT"/>
                <a:cs typeface="Gill Sans MT"/>
              </a:rPr>
              <a:t>can</a:t>
            </a:r>
            <a:r>
              <a:rPr sz="3360" spc="-126" dirty="0">
                <a:latin typeface="Gill Sans MT"/>
                <a:cs typeface="Gill Sans MT"/>
              </a:rPr>
              <a:t> </a:t>
            </a:r>
            <a:r>
              <a:rPr sz="3360" dirty="0">
                <a:latin typeface="Gill Sans MT"/>
                <a:cs typeface="Gill Sans MT"/>
              </a:rPr>
              <a:t>be</a:t>
            </a:r>
            <a:r>
              <a:rPr sz="3360" spc="-126" dirty="0">
                <a:latin typeface="Gill Sans MT"/>
                <a:cs typeface="Gill Sans MT"/>
              </a:rPr>
              <a:t> </a:t>
            </a:r>
            <a:r>
              <a:rPr sz="3360" spc="-12" dirty="0">
                <a:latin typeface="Gill Sans MT"/>
                <a:cs typeface="Gill Sans MT"/>
              </a:rPr>
              <a:t>chained</a:t>
            </a:r>
            <a:r>
              <a:rPr sz="3360" spc="-132" dirty="0">
                <a:latin typeface="Gill Sans MT"/>
                <a:cs typeface="Gill Sans MT"/>
              </a:rPr>
              <a:t> </a:t>
            </a:r>
            <a:r>
              <a:rPr sz="3360" spc="-24" dirty="0">
                <a:latin typeface="Gill Sans MT"/>
                <a:cs typeface="Gill Sans MT"/>
              </a:rPr>
              <a:t>into</a:t>
            </a:r>
            <a:r>
              <a:rPr sz="3360" spc="-132" dirty="0">
                <a:latin typeface="Gill Sans MT"/>
                <a:cs typeface="Gill Sans MT"/>
              </a:rPr>
              <a:t> </a:t>
            </a:r>
            <a:r>
              <a:rPr sz="3360" spc="-36" dirty="0">
                <a:latin typeface="Gill Sans MT"/>
                <a:cs typeface="Gill Sans MT"/>
              </a:rPr>
              <a:t>CodePipeline</a:t>
            </a:r>
            <a:r>
              <a:rPr sz="3360" spc="-126" dirty="0">
                <a:latin typeface="Gill Sans MT"/>
                <a:cs typeface="Gill Sans MT"/>
              </a:rPr>
              <a:t> </a:t>
            </a:r>
            <a:r>
              <a:rPr sz="3360" dirty="0">
                <a:latin typeface="Gill Sans MT"/>
                <a:cs typeface="Gill Sans MT"/>
              </a:rPr>
              <a:t>and</a:t>
            </a:r>
            <a:r>
              <a:rPr sz="3360" spc="-132" dirty="0">
                <a:latin typeface="Gill Sans MT"/>
                <a:cs typeface="Gill Sans MT"/>
              </a:rPr>
              <a:t> </a:t>
            </a:r>
            <a:r>
              <a:rPr sz="3360" dirty="0">
                <a:latin typeface="Gill Sans MT"/>
                <a:cs typeface="Gill Sans MT"/>
              </a:rPr>
              <a:t>use</a:t>
            </a:r>
            <a:r>
              <a:rPr sz="3360" spc="-132" dirty="0">
                <a:latin typeface="Gill Sans MT"/>
                <a:cs typeface="Gill Sans MT"/>
              </a:rPr>
              <a:t> </a:t>
            </a:r>
            <a:r>
              <a:rPr sz="3360" spc="-42" dirty="0">
                <a:latin typeface="Gill Sans MT"/>
                <a:cs typeface="Gill Sans MT"/>
              </a:rPr>
              <a:t>artifacts</a:t>
            </a:r>
            <a:r>
              <a:rPr sz="3360" spc="-126" dirty="0">
                <a:latin typeface="Gill Sans MT"/>
                <a:cs typeface="Gill Sans MT"/>
              </a:rPr>
              <a:t> </a:t>
            </a:r>
            <a:r>
              <a:rPr sz="3360" spc="-24" dirty="0">
                <a:latin typeface="Gill Sans MT"/>
                <a:cs typeface="Gill Sans MT"/>
              </a:rPr>
              <a:t>from </a:t>
            </a:r>
            <a:r>
              <a:rPr sz="3360" spc="-12" dirty="0">
                <a:latin typeface="Gill Sans MT"/>
                <a:cs typeface="Gill Sans MT"/>
              </a:rPr>
              <a:t>there</a:t>
            </a:r>
            <a:endParaRPr sz="3360" dirty="0">
              <a:latin typeface="Gill Sans MT"/>
              <a:cs typeface="Gill Sans MT"/>
            </a:endParaRPr>
          </a:p>
          <a:p>
            <a:pPr marL="289560" marR="6096" indent="-274320">
              <a:lnSpc>
                <a:spcPts val="3600"/>
              </a:lnSpc>
              <a:spcBef>
                <a:spcPts val="1206"/>
              </a:spcBef>
              <a:buFont typeface="Arial"/>
              <a:buChar char="•"/>
              <a:tabLst>
                <a:tab pos="289560" algn="l"/>
              </a:tabLst>
            </a:pPr>
            <a:r>
              <a:rPr sz="3360" spc="-42" dirty="0">
                <a:latin typeface="Gill Sans MT"/>
                <a:cs typeface="Gill Sans MT"/>
              </a:rPr>
              <a:t>CodeDeploy</a:t>
            </a:r>
            <a:r>
              <a:rPr sz="3360" spc="-192" dirty="0">
                <a:latin typeface="Gill Sans MT"/>
                <a:cs typeface="Gill Sans MT"/>
              </a:rPr>
              <a:t> </a:t>
            </a:r>
            <a:r>
              <a:rPr sz="3360" dirty="0">
                <a:latin typeface="Gill Sans MT"/>
                <a:cs typeface="Gill Sans MT"/>
              </a:rPr>
              <a:t>can</a:t>
            </a:r>
            <a:r>
              <a:rPr sz="3360" spc="-192" dirty="0">
                <a:latin typeface="Gill Sans MT"/>
                <a:cs typeface="Gill Sans MT"/>
              </a:rPr>
              <a:t> </a:t>
            </a:r>
            <a:r>
              <a:rPr sz="3360" spc="-108" dirty="0">
                <a:latin typeface="Gill Sans MT"/>
                <a:cs typeface="Gill Sans MT"/>
              </a:rPr>
              <a:t>re-</a:t>
            </a:r>
            <a:r>
              <a:rPr sz="3360" dirty="0">
                <a:latin typeface="Gill Sans MT"/>
                <a:cs typeface="Gill Sans MT"/>
              </a:rPr>
              <a:t>use</a:t>
            </a:r>
            <a:r>
              <a:rPr sz="3360" spc="-144" dirty="0">
                <a:latin typeface="Gill Sans MT"/>
                <a:cs typeface="Gill Sans MT"/>
              </a:rPr>
              <a:t> </a:t>
            </a:r>
            <a:r>
              <a:rPr sz="3360" spc="-54" dirty="0">
                <a:latin typeface="Gill Sans MT"/>
                <a:cs typeface="Gill Sans MT"/>
              </a:rPr>
              <a:t>existing</a:t>
            </a:r>
            <a:r>
              <a:rPr sz="3360" spc="-137" dirty="0">
                <a:latin typeface="Gill Sans MT"/>
                <a:cs typeface="Gill Sans MT"/>
              </a:rPr>
              <a:t> </a:t>
            </a:r>
            <a:r>
              <a:rPr sz="3360" dirty="0">
                <a:latin typeface="Gill Sans MT"/>
                <a:cs typeface="Gill Sans MT"/>
              </a:rPr>
              <a:t>setup</a:t>
            </a:r>
            <a:r>
              <a:rPr sz="3360" spc="-144" dirty="0">
                <a:latin typeface="Gill Sans MT"/>
                <a:cs typeface="Gill Sans MT"/>
              </a:rPr>
              <a:t> </a:t>
            </a:r>
            <a:r>
              <a:rPr sz="3360" spc="-108" dirty="0">
                <a:latin typeface="Gill Sans MT"/>
                <a:cs typeface="Gill Sans MT"/>
              </a:rPr>
              <a:t>tools,</a:t>
            </a:r>
            <a:r>
              <a:rPr sz="3360" spc="-270" dirty="0">
                <a:latin typeface="Gill Sans MT"/>
                <a:cs typeface="Gill Sans MT"/>
              </a:rPr>
              <a:t> </a:t>
            </a:r>
            <a:r>
              <a:rPr sz="3360" spc="-72" dirty="0">
                <a:latin typeface="Gill Sans MT"/>
                <a:cs typeface="Gill Sans MT"/>
              </a:rPr>
              <a:t>works</a:t>
            </a:r>
            <a:r>
              <a:rPr sz="3360" spc="-137" dirty="0">
                <a:latin typeface="Gill Sans MT"/>
                <a:cs typeface="Gill Sans MT"/>
              </a:rPr>
              <a:t> </a:t>
            </a:r>
            <a:r>
              <a:rPr sz="3360" spc="-24" dirty="0">
                <a:latin typeface="Gill Sans MT"/>
                <a:cs typeface="Gill Sans MT"/>
              </a:rPr>
              <a:t>with</a:t>
            </a:r>
            <a:r>
              <a:rPr sz="3360" spc="-144" dirty="0">
                <a:latin typeface="Gill Sans MT"/>
                <a:cs typeface="Gill Sans MT"/>
              </a:rPr>
              <a:t> </a:t>
            </a:r>
            <a:r>
              <a:rPr sz="3360" dirty="0">
                <a:latin typeface="Gill Sans MT"/>
                <a:cs typeface="Gill Sans MT"/>
              </a:rPr>
              <a:t>any</a:t>
            </a:r>
            <a:r>
              <a:rPr sz="3360" spc="-144" dirty="0">
                <a:latin typeface="Gill Sans MT"/>
                <a:cs typeface="Gill Sans MT"/>
              </a:rPr>
              <a:t> </a:t>
            </a:r>
            <a:r>
              <a:rPr sz="3360" spc="-30" dirty="0">
                <a:latin typeface="Gill Sans MT"/>
                <a:cs typeface="Gill Sans MT"/>
              </a:rPr>
              <a:t>application, </a:t>
            </a:r>
            <a:r>
              <a:rPr sz="3360" dirty="0">
                <a:latin typeface="Gill Sans MT"/>
                <a:cs typeface="Gill Sans MT"/>
              </a:rPr>
              <a:t>auto</a:t>
            </a:r>
            <a:r>
              <a:rPr sz="3360" spc="-192" dirty="0">
                <a:latin typeface="Gill Sans MT"/>
                <a:cs typeface="Gill Sans MT"/>
              </a:rPr>
              <a:t> </a:t>
            </a:r>
            <a:r>
              <a:rPr sz="3360" spc="-42" dirty="0">
                <a:latin typeface="Gill Sans MT"/>
                <a:cs typeface="Gill Sans MT"/>
              </a:rPr>
              <a:t>scaling</a:t>
            </a:r>
            <a:r>
              <a:rPr sz="3360" spc="-174" dirty="0">
                <a:latin typeface="Gill Sans MT"/>
                <a:cs typeface="Gill Sans MT"/>
              </a:rPr>
              <a:t> </a:t>
            </a:r>
            <a:r>
              <a:rPr sz="3360" spc="-12" dirty="0">
                <a:latin typeface="Gill Sans MT"/>
                <a:cs typeface="Gill Sans MT"/>
              </a:rPr>
              <a:t>integration</a:t>
            </a:r>
            <a:endParaRPr sz="3360" dirty="0">
              <a:latin typeface="Gill Sans MT"/>
              <a:cs typeface="Gill Sans MT"/>
            </a:endParaRPr>
          </a:p>
          <a:p>
            <a:pPr marL="289560" indent="-274320">
              <a:spcBef>
                <a:spcPts val="816"/>
              </a:spcBef>
              <a:buFont typeface="Arial"/>
              <a:buChar char="•"/>
              <a:tabLst>
                <a:tab pos="289560" algn="l"/>
              </a:tabLst>
            </a:pPr>
            <a:r>
              <a:rPr sz="3360" spc="-78" dirty="0">
                <a:latin typeface="Gill Sans MT"/>
                <a:cs typeface="Gill Sans MT"/>
              </a:rPr>
              <a:t>Note:</a:t>
            </a:r>
            <a:r>
              <a:rPr sz="3360" spc="-270" dirty="0">
                <a:latin typeface="Gill Sans MT"/>
                <a:cs typeface="Gill Sans MT"/>
              </a:rPr>
              <a:t> </a:t>
            </a:r>
            <a:r>
              <a:rPr sz="3360" spc="-24" dirty="0">
                <a:latin typeface="Gill Sans MT"/>
                <a:cs typeface="Gill Sans MT"/>
              </a:rPr>
              <a:t>Blue</a:t>
            </a:r>
            <a:r>
              <a:rPr sz="3360" spc="-210" dirty="0">
                <a:latin typeface="Gill Sans MT"/>
                <a:cs typeface="Gill Sans MT"/>
              </a:rPr>
              <a:t> </a:t>
            </a:r>
            <a:r>
              <a:rPr sz="3360" dirty="0">
                <a:latin typeface="Gill Sans MT"/>
                <a:cs typeface="Gill Sans MT"/>
              </a:rPr>
              <a:t>/</a:t>
            </a:r>
            <a:r>
              <a:rPr sz="3360" spc="-150" dirty="0">
                <a:latin typeface="Gill Sans MT"/>
                <a:cs typeface="Gill Sans MT"/>
              </a:rPr>
              <a:t> </a:t>
            </a:r>
            <a:r>
              <a:rPr sz="3360" spc="-30" dirty="0">
                <a:latin typeface="Gill Sans MT"/>
                <a:cs typeface="Gill Sans MT"/>
              </a:rPr>
              <a:t>Green</a:t>
            </a:r>
            <a:r>
              <a:rPr sz="3360" spc="-132" dirty="0">
                <a:latin typeface="Gill Sans MT"/>
                <a:cs typeface="Gill Sans MT"/>
              </a:rPr>
              <a:t> </a:t>
            </a:r>
            <a:r>
              <a:rPr sz="3360" spc="-30" dirty="0">
                <a:latin typeface="Gill Sans MT"/>
                <a:cs typeface="Gill Sans MT"/>
              </a:rPr>
              <a:t>only</a:t>
            </a:r>
            <a:r>
              <a:rPr sz="3360" spc="-137" dirty="0">
                <a:latin typeface="Gill Sans MT"/>
                <a:cs typeface="Gill Sans MT"/>
              </a:rPr>
              <a:t> </a:t>
            </a:r>
            <a:r>
              <a:rPr sz="3360" spc="-72" dirty="0">
                <a:latin typeface="Gill Sans MT"/>
                <a:cs typeface="Gill Sans MT"/>
              </a:rPr>
              <a:t>works</a:t>
            </a:r>
            <a:r>
              <a:rPr sz="3360" spc="-137" dirty="0">
                <a:latin typeface="Gill Sans MT"/>
                <a:cs typeface="Gill Sans MT"/>
              </a:rPr>
              <a:t> </a:t>
            </a:r>
            <a:r>
              <a:rPr sz="3360" spc="-24" dirty="0">
                <a:latin typeface="Gill Sans MT"/>
                <a:cs typeface="Gill Sans MT"/>
              </a:rPr>
              <a:t>with</a:t>
            </a:r>
            <a:r>
              <a:rPr sz="3360" spc="-132" dirty="0">
                <a:latin typeface="Gill Sans MT"/>
                <a:cs typeface="Gill Sans MT"/>
              </a:rPr>
              <a:t> </a:t>
            </a:r>
            <a:r>
              <a:rPr sz="3360" dirty="0">
                <a:latin typeface="Gill Sans MT"/>
                <a:cs typeface="Gill Sans MT"/>
              </a:rPr>
              <a:t>EC2</a:t>
            </a:r>
            <a:r>
              <a:rPr sz="3360" spc="-132" dirty="0">
                <a:latin typeface="Gill Sans MT"/>
                <a:cs typeface="Gill Sans MT"/>
              </a:rPr>
              <a:t> </a:t>
            </a:r>
            <a:r>
              <a:rPr sz="3360" spc="-48" dirty="0">
                <a:latin typeface="Gill Sans MT"/>
                <a:cs typeface="Gill Sans MT"/>
              </a:rPr>
              <a:t>instances</a:t>
            </a:r>
            <a:r>
              <a:rPr sz="3360" spc="-137" dirty="0">
                <a:latin typeface="Gill Sans MT"/>
                <a:cs typeface="Gill Sans MT"/>
              </a:rPr>
              <a:t> </a:t>
            </a:r>
            <a:r>
              <a:rPr sz="3360" dirty="0">
                <a:latin typeface="Gill Sans MT"/>
                <a:cs typeface="Gill Sans MT"/>
              </a:rPr>
              <a:t>(not</a:t>
            </a:r>
            <a:r>
              <a:rPr sz="3360" spc="-126" dirty="0">
                <a:latin typeface="Gill Sans MT"/>
                <a:cs typeface="Gill Sans MT"/>
              </a:rPr>
              <a:t> </a:t>
            </a:r>
            <a:r>
              <a:rPr sz="3360" dirty="0">
                <a:latin typeface="Gill Sans MT"/>
                <a:cs typeface="Gill Sans MT"/>
              </a:rPr>
              <a:t>on</a:t>
            </a:r>
            <a:r>
              <a:rPr sz="3360" spc="-132" dirty="0">
                <a:latin typeface="Gill Sans MT"/>
                <a:cs typeface="Gill Sans MT"/>
              </a:rPr>
              <a:t> </a:t>
            </a:r>
            <a:r>
              <a:rPr sz="3360" spc="-12" dirty="0">
                <a:latin typeface="Gill Sans MT"/>
                <a:cs typeface="Gill Sans MT"/>
              </a:rPr>
              <a:t>premise)</a:t>
            </a:r>
            <a:endParaRPr sz="3360" dirty="0">
              <a:latin typeface="Gill Sans MT"/>
              <a:cs typeface="Gill Sans MT"/>
            </a:endParaRPr>
          </a:p>
          <a:p>
            <a:pPr marL="289560" indent="-274320">
              <a:spcBef>
                <a:spcPts val="780"/>
              </a:spcBef>
              <a:buFont typeface="Arial"/>
              <a:buChar char="•"/>
              <a:tabLst>
                <a:tab pos="289560" algn="l"/>
              </a:tabLst>
            </a:pPr>
            <a:r>
              <a:rPr sz="3360" dirty="0">
                <a:latin typeface="Gill Sans MT"/>
                <a:cs typeface="Gill Sans MT"/>
              </a:rPr>
              <a:t>Support</a:t>
            </a:r>
            <a:r>
              <a:rPr sz="3360" spc="-132" dirty="0">
                <a:latin typeface="Gill Sans MT"/>
                <a:cs typeface="Gill Sans MT"/>
              </a:rPr>
              <a:t> </a:t>
            </a:r>
            <a:r>
              <a:rPr sz="3360" spc="-120" dirty="0">
                <a:latin typeface="Gill Sans MT"/>
                <a:cs typeface="Gill Sans MT"/>
              </a:rPr>
              <a:t>for</a:t>
            </a:r>
            <a:r>
              <a:rPr sz="3360" spc="-204" dirty="0">
                <a:latin typeface="Gill Sans MT"/>
                <a:cs typeface="Gill Sans MT"/>
              </a:rPr>
              <a:t> </a:t>
            </a:r>
            <a:r>
              <a:rPr sz="3360" dirty="0">
                <a:latin typeface="Gill Sans MT"/>
                <a:cs typeface="Gill Sans MT"/>
              </a:rPr>
              <a:t>AWS</a:t>
            </a:r>
            <a:r>
              <a:rPr sz="3360" spc="-60" dirty="0">
                <a:latin typeface="Gill Sans MT"/>
                <a:cs typeface="Gill Sans MT"/>
              </a:rPr>
              <a:t> </a:t>
            </a:r>
            <a:r>
              <a:rPr sz="3360" dirty="0">
                <a:latin typeface="Gill Sans MT"/>
                <a:cs typeface="Gill Sans MT"/>
              </a:rPr>
              <a:t>Lambda</a:t>
            </a:r>
            <a:r>
              <a:rPr sz="3360" spc="-54" dirty="0">
                <a:latin typeface="Gill Sans MT"/>
                <a:cs typeface="Gill Sans MT"/>
              </a:rPr>
              <a:t> </a:t>
            </a:r>
            <a:r>
              <a:rPr sz="3360" spc="-72" dirty="0">
                <a:latin typeface="Gill Sans MT"/>
                <a:cs typeface="Gill Sans MT"/>
              </a:rPr>
              <a:t>deployments,</a:t>
            </a:r>
            <a:r>
              <a:rPr sz="3360" spc="-270" dirty="0">
                <a:latin typeface="Gill Sans MT"/>
                <a:cs typeface="Gill Sans MT"/>
              </a:rPr>
              <a:t> </a:t>
            </a:r>
            <a:r>
              <a:rPr sz="3360" spc="-30" dirty="0">
                <a:latin typeface="Gill Sans MT"/>
                <a:cs typeface="Gill Sans MT"/>
              </a:rPr>
              <a:t>EC2</a:t>
            </a:r>
            <a:endParaRPr sz="3360" dirty="0">
              <a:latin typeface="Gill Sans MT"/>
              <a:cs typeface="Gill Sans MT"/>
            </a:endParaRPr>
          </a:p>
          <a:p>
            <a:pPr marL="289560" indent="-274320">
              <a:spcBef>
                <a:spcPts val="780"/>
              </a:spcBef>
              <a:buFont typeface="Arial"/>
              <a:buChar char="•"/>
              <a:tabLst>
                <a:tab pos="289560" algn="l"/>
              </a:tabLst>
            </a:pPr>
            <a:r>
              <a:rPr sz="3360" spc="-42" dirty="0">
                <a:latin typeface="Gill Sans MT"/>
                <a:cs typeface="Gill Sans MT"/>
              </a:rPr>
              <a:t>CodeDeploy</a:t>
            </a:r>
            <a:r>
              <a:rPr sz="3360" spc="-156" dirty="0">
                <a:latin typeface="Gill Sans MT"/>
                <a:cs typeface="Gill Sans MT"/>
              </a:rPr>
              <a:t> </a:t>
            </a:r>
            <a:r>
              <a:rPr sz="3360" dirty="0">
                <a:latin typeface="Gill Sans MT"/>
                <a:cs typeface="Gill Sans MT"/>
              </a:rPr>
              <a:t>does</a:t>
            </a:r>
            <a:r>
              <a:rPr sz="3360" spc="-156" dirty="0">
                <a:latin typeface="Gill Sans MT"/>
                <a:cs typeface="Gill Sans MT"/>
              </a:rPr>
              <a:t> </a:t>
            </a:r>
            <a:r>
              <a:rPr sz="3360" dirty="0">
                <a:latin typeface="Gill Sans MT"/>
                <a:cs typeface="Gill Sans MT"/>
              </a:rPr>
              <a:t>not</a:t>
            </a:r>
            <a:r>
              <a:rPr sz="3360" spc="-150" dirty="0">
                <a:latin typeface="Gill Sans MT"/>
                <a:cs typeface="Gill Sans MT"/>
              </a:rPr>
              <a:t> </a:t>
            </a:r>
            <a:r>
              <a:rPr sz="3360" spc="-72" dirty="0">
                <a:latin typeface="Gill Sans MT"/>
                <a:cs typeface="Gill Sans MT"/>
              </a:rPr>
              <a:t>provision</a:t>
            </a:r>
            <a:r>
              <a:rPr sz="3360" spc="-150" dirty="0">
                <a:latin typeface="Gill Sans MT"/>
                <a:cs typeface="Gill Sans MT"/>
              </a:rPr>
              <a:t> </a:t>
            </a:r>
            <a:r>
              <a:rPr sz="3360" spc="-12" dirty="0">
                <a:latin typeface="Gill Sans MT"/>
                <a:cs typeface="Gill Sans MT"/>
              </a:rPr>
              <a:t>resources</a:t>
            </a:r>
            <a:endParaRPr sz="3360" dirty="0">
              <a:latin typeface="Gill Sans MT"/>
              <a:cs typeface="Gill Sans M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spc="-66" dirty="0">
                <a:solidFill>
                  <a:schemeClr val="tx1"/>
                </a:solidFill>
              </a:rPr>
              <a:t>CodePipeline</a:t>
            </a:r>
          </a:p>
        </p:txBody>
      </p:sp>
      <p:sp>
        <p:nvSpPr>
          <p:cNvPr id="5" name="object 5"/>
          <p:cNvSpPr txBox="1"/>
          <p:nvPr/>
        </p:nvSpPr>
        <p:spPr>
          <a:xfrm>
            <a:off x="1085087" y="1602637"/>
            <a:ext cx="11369802" cy="5292473"/>
          </a:xfrm>
          <a:prstGeom prst="rect">
            <a:avLst/>
          </a:prstGeom>
        </p:spPr>
        <p:txBody>
          <a:bodyPr vert="horz" wrap="square" lIns="0" tIns="66293" rIns="0" bIns="0" rtlCol="0">
            <a:spAutoFit/>
          </a:bodyPr>
          <a:lstStyle/>
          <a:p>
            <a:pPr marL="304800" indent="-274320">
              <a:spcBef>
                <a:spcPts val="521"/>
              </a:spcBef>
              <a:buFont typeface="Arial"/>
              <a:buChar char="•"/>
              <a:tabLst>
                <a:tab pos="304800" algn="l"/>
              </a:tabLst>
            </a:pPr>
            <a:r>
              <a:rPr sz="3360" spc="-60" dirty="0">
                <a:latin typeface="Gill Sans MT"/>
                <a:cs typeface="Gill Sans MT"/>
              </a:rPr>
              <a:t>Continuous</a:t>
            </a:r>
            <a:r>
              <a:rPr sz="3360" spc="-120" dirty="0">
                <a:latin typeface="Gill Sans MT"/>
                <a:cs typeface="Gill Sans MT"/>
              </a:rPr>
              <a:t> </a:t>
            </a:r>
            <a:r>
              <a:rPr sz="3360" spc="-12" dirty="0">
                <a:latin typeface="Gill Sans MT"/>
                <a:cs typeface="Gill Sans MT"/>
              </a:rPr>
              <a:t>delivery</a:t>
            </a:r>
            <a:endParaRPr sz="3360">
              <a:latin typeface="Gill Sans MT"/>
              <a:cs typeface="Gill Sans MT"/>
            </a:endParaRPr>
          </a:p>
          <a:p>
            <a:pPr marL="304800" indent="-274320">
              <a:spcBef>
                <a:spcPts val="402"/>
              </a:spcBef>
              <a:buFont typeface="Arial"/>
              <a:buChar char="•"/>
              <a:tabLst>
                <a:tab pos="304800" algn="l"/>
              </a:tabLst>
            </a:pPr>
            <a:r>
              <a:rPr sz="3360" spc="-36" dirty="0">
                <a:latin typeface="Gill Sans MT"/>
                <a:cs typeface="Gill Sans MT"/>
              </a:rPr>
              <a:t>Visual</a:t>
            </a:r>
            <a:r>
              <a:rPr sz="3360" spc="-192" dirty="0">
                <a:latin typeface="Gill Sans MT"/>
                <a:cs typeface="Gill Sans MT"/>
              </a:rPr>
              <a:t> </a:t>
            </a:r>
            <a:r>
              <a:rPr sz="3360" spc="-12" dirty="0">
                <a:latin typeface="Gill Sans MT"/>
                <a:cs typeface="Gill Sans MT"/>
              </a:rPr>
              <a:t>workflow</a:t>
            </a:r>
            <a:endParaRPr sz="3360">
              <a:latin typeface="Gill Sans MT"/>
              <a:cs typeface="Gill Sans MT"/>
            </a:endParaRPr>
          </a:p>
          <a:p>
            <a:pPr marL="304800" indent="-274320">
              <a:spcBef>
                <a:spcPts val="402"/>
              </a:spcBef>
              <a:buFont typeface="Arial"/>
              <a:buChar char="•"/>
              <a:tabLst>
                <a:tab pos="304800" algn="l"/>
              </a:tabLst>
            </a:pPr>
            <a:r>
              <a:rPr sz="3360" spc="-78" dirty="0">
                <a:latin typeface="Gill Sans MT"/>
                <a:cs typeface="Gill Sans MT"/>
              </a:rPr>
              <a:t>Source:</a:t>
            </a:r>
            <a:r>
              <a:rPr sz="3360" spc="-270" dirty="0">
                <a:latin typeface="Gill Sans MT"/>
                <a:cs typeface="Gill Sans MT"/>
              </a:rPr>
              <a:t> </a:t>
            </a:r>
            <a:r>
              <a:rPr sz="3360" spc="-36" dirty="0">
                <a:latin typeface="Gill Sans MT"/>
                <a:cs typeface="Gill Sans MT"/>
              </a:rPr>
              <a:t>GitHub</a:t>
            </a:r>
            <a:r>
              <a:rPr sz="3360" spc="-198" dirty="0">
                <a:latin typeface="Gill Sans MT"/>
                <a:cs typeface="Gill Sans MT"/>
              </a:rPr>
              <a:t> </a:t>
            </a:r>
            <a:r>
              <a:rPr sz="3360" dirty="0">
                <a:latin typeface="Gill Sans MT"/>
                <a:cs typeface="Gill Sans MT"/>
              </a:rPr>
              <a:t>/</a:t>
            </a:r>
            <a:r>
              <a:rPr sz="3360" spc="-108" dirty="0">
                <a:latin typeface="Gill Sans MT"/>
                <a:cs typeface="Gill Sans MT"/>
              </a:rPr>
              <a:t> </a:t>
            </a:r>
            <a:r>
              <a:rPr sz="3360" spc="-42" dirty="0">
                <a:latin typeface="Gill Sans MT"/>
                <a:cs typeface="Gill Sans MT"/>
              </a:rPr>
              <a:t>CodeCommit</a:t>
            </a:r>
            <a:r>
              <a:rPr sz="3360" spc="-90" dirty="0">
                <a:latin typeface="Gill Sans MT"/>
                <a:cs typeface="Gill Sans MT"/>
              </a:rPr>
              <a:t> </a:t>
            </a:r>
            <a:r>
              <a:rPr sz="3360" dirty="0">
                <a:latin typeface="Gill Sans MT"/>
                <a:cs typeface="Gill Sans MT"/>
              </a:rPr>
              <a:t>/</a:t>
            </a:r>
            <a:r>
              <a:rPr sz="3360" spc="-234" dirty="0">
                <a:latin typeface="Gill Sans MT"/>
                <a:cs typeface="Gill Sans MT"/>
              </a:rPr>
              <a:t> </a:t>
            </a:r>
            <a:r>
              <a:rPr sz="3360" dirty="0">
                <a:latin typeface="Gill Sans MT"/>
                <a:cs typeface="Gill Sans MT"/>
              </a:rPr>
              <a:t>Amazon</a:t>
            </a:r>
            <a:r>
              <a:rPr sz="3360" spc="-96" dirty="0">
                <a:latin typeface="Gill Sans MT"/>
                <a:cs typeface="Gill Sans MT"/>
              </a:rPr>
              <a:t> </a:t>
            </a:r>
            <a:r>
              <a:rPr sz="3360" spc="-30" dirty="0">
                <a:latin typeface="Gill Sans MT"/>
                <a:cs typeface="Gill Sans MT"/>
              </a:rPr>
              <a:t>S3</a:t>
            </a:r>
            <a:endParaRPr sz="3360">
              <a:latin typeface="Gill Sans MT"/>
              <a:cs typeface="Gill Sans MT"/>
            </a:endParaRPr>
          </a:p>
          <a:p>
            <a:pPr marL="304800" indent="-274320">
              <a:spcBef>
                <a:spcPts val="408"/>
              </a:spcBef>
              <a:buFont typeface="Arial"/>
              <a:buChar char="•"/>
              <a:tabLst>
                <a:tab pos="304800" algn="l"/>
              </a:tabLst>
            </a:pPr>
            <a:r>
              <a:rPr sz="3360" spc="-96" dirty="0">
                <a:latin typeface="Gill Sans MT"/>
                <a:cs typeface="Gill Sans MT"/>
              </a:rPr>
              <a:t>Build:</a:t>
            </a:r>
            <a:r>
              <a:rPr sz="3360" spc="-282" dirty="0">
                <a:latin typeface="Gill Sans MT"/>
                <a:cs typeface="Gill Sans MT"/>
              </a:rPr>
              <a:t> </a:t>
            </a:r>
            <a:r>
              <a:rPr sz="3360" spc="-48" dirty="0">
                <a:latin typeface="Gill Sans MT"/>
                <a:cs typeface="Gill Sans MT"/>
              </a:rPr>
              <a:t>CodeBuild</a:t>
            </a:r>
            <a:r>
              <a:rPr sz="3360" spc="-90" dirty="0">
                <a:latin typeface="Gill Sans MT"/>
                <a:cs typeface="Gill Sans MT"/>
              </a:rPr>
              <a:t> </a:t>
            </a:r>
            <a:r>
              <a:rPr sz="3360" dirty="0">
                <a:latin typeface="Gill Sans MT"/>
                <a:cs typeface="Gill Sans MT"/>
              </a:rPr>
              <a:t>/</a:t>
            </a:r>
            <a:r>
              <a:rPr sz="3360" spc="-48" dirty="0">
                <a:latin typeface="Gill Sans MT"/>
                <a:cs typeface="Gill Sans MT"/>
              </a:rPr>
              <a:t> </a:t>
            </a:r>
            <a:r>
              <a:rPr sz="3360" spc="-66" dirty="0">
                <a:latin typeface="Gill Sans MT"/>
                <a:cs typeface="Gill Sans MT"/>
              </a:rPr>
              <a:t>Jenkins</a:t>
            </a:r>
            <a:r>
              <a:rPr sz="3360" spc="-60" dirty="0">
                <a:latin typeface="Gill Sans MT"/>
                <a:cs typeface="Gill Sans MT"/>
              </a:rPr>
              <a:t> </a:t>
            </a:r>
            <a:r>
              <a:rPr sz="3360" dirty="0">
                <a:latin typeface="Gill Sans MT"/>
                <a:cs typeface="Gill Sans MT"/>
              </a:rPr>
              <a:t>/</a:t>
            </a:r>
            <a:r>
              <a:rPr sz="3360" spc="-54" dirty="0">
                <a:latin typeface="Gill Sans MT"/>
                <a:cs typeface="Gill Sans MT"/>
              </a:rPr>
              <a:t> </a:t>
            </a:r>
            <a:r>
              <a:rPr sz="3360" spc="-24" dirty="0">
                <a:latin typeface="Gill Sans MT"/>
                <a:cs typeface="Gill Sans MT"/>
              </a:rPr>
              <a:t>etc…</a:t>
            </a:r>
            <a:endParaRPr sz="3360">
              <a:latin typeface="Gill Sans MT"/>
              <a:cs typeface="Gill Sans MT"/>
            </a:endParaRPr>
          </a:p>
          <a:p>
            <a:pPr marL="304800" indent="-274320">
              <a:spcBef>
                <a:spcPts val="431"/>
              </a:spcBef>
              <a:buFont typeface="Arial"/>
              <a:buChar char="•"/>
              <a:tabLst>
                <a:tab pos="304800" algn="l"/>
              </a:tabLst>
            </a:pPr>
            <a:r>
              <a:rPr sz="3360" spc="-36" dirty="0">
                <a:latin typeface="Gill Sans MT"/>
                <a:cs typeface="Gill Sans MT"/>
              </a:rPr>
              <a:t>Load</a:t>
            </a:r>
            <a:r>
              <a:rPr sz="3360" spc="-480" dirty="0">
                <a:latin typeface="Gill Sans MT"/>
                <a:cs typeface="Gill Sans MT"/>
              </a:rPr>
              <a:t> </a:t>
            </a:r>
            <a:r>
              <a:rPr sz="3360" spc="-144" dirty="0">
                <a:latin typeface="Gill Sans MT"/>
                <a:cs typeface="Gill Sans MT"/>
              </a:rPr>
              <a:t>Testing:</a:t>
            </a:r>
            <a:r>
              <a:rPr sz="3360" spc="-270" dirty="0">
                <a:latin typeface="Gill Sans MT"/>
                <a:cs typeface="Gill Sans MT"/>
              </a:rPr>
              <a:t> </a:t>
            </a:r>
            <a:r>
              <a:rPr sz="3360" dirty="0">
                <a:latin typeface="Gill Sans MT"/>
                <a:cs typeface="Gill Sans MT"/>
              </a:rPr>
              <a:t>3</a:t>
            </a:r>
            <a:r>
              <a:rPr sz="3420" baseline="23391" dirty="0">
                <a:latin typeface="Gill Sans MT"/>
                <a:cs typeface="Gill Sans MT"/>
              </a:rPr>
              <a:t>rd</a:t>
            </a:r>
            <a:r>
              <a:rPr sz="3420" spc="251" baseline="23391" dirty="0">
                <a:latin typeface="Gill Sans MT"/>
                <a:cs typeface="Gill Sans MT"/>
              </a:rPr>
              <a:t> </a:t>
            </a:r>
            <a:r>
              <a:rPr sz="3360" dirty="0">
                <a:latin typeface="Gill Sans MT"/>
                <a:cs typeface="Gill Sans MT"/>
              </a:rPr>
              <a:t>party</a:t>
            </a:r>
            <a:r>
              <a:rPr sz="3360" spc="-60" dirty="0">
                <a:latin typeface="Gill Sans MT"/>
                <a:cs typeface="Gill Sans MT"/>
              </a:rPr>
              <a:t> </a:t>
            </a:r>
            <a:r>
              <a:rPr sz="3360" spc="-12" dirty="0">
                <a:latin typeface="Gill Sans MT"/>
                <a:cs typeface="Gill Sans MT"/>
              </a:rPr>
              <a:t>tools</a:t>
            </a:r>
            <a:endParaRPr sz="3360">
              <a:latin typeface="Gill Sans MT"/>
              <a:cs typeface="Gill Sans MT"/>
            </a:endParaRPr>
          </a:p>
          <a:p>
            <a:pPr marL="304800" indent="-274320">
              <a:spcBef>
                <a:spcPts val="402"/>
              </a:spcBef>
              <a:buFont typeface="Arial"/>
              <a:buChar char="•"/>
              <a:tabLst>
                <a:tab pos="304800" algn="l"/>
              </a:tabLst>
            </a:pPr>
            <a:r>
              <a:rPr sz="3360" spc="-78" dirty="0">
                <a:latin typeface="Gill Sans MT"/>
                <a:cs typeface="Gill Sans MT"/>
              </a:rPr>
              <a:t>Deploy:</a:t>
            </a:r>
            <a:r>
              <a:rPr sz="3360" spc="-474" dirty="0">
                <a:latin typeface="Gill Sans MT"/>
                <a:cs typeface="Gill Sans MT"/>
              </a:rPr>
              <a:t> </a:t>
            </a:r>
            <a:r>
              <a:rPr sz="3360" dirty="0">
                <a:latin typeface="Gill Sans MT"/>
                <a:cs typeface="Gill Sans MT"/>
              </a:rPr>
              <a:t>AWS</a:t>
            </a:r>
            <a:r>
              <a:rPr sz="3360" spc="-120" dirty="0">
                <a:latin typeface="Gill Sans MT"/>
                <a:cs typeface="Gill Sans MT"/>
              </a:rPr>
              <a:t> </a:t>
            </a:r>
            <a:r>
              <a:rPr sz="3360" spc="-36" dirty="0">
                <a:latin typeface="Gill Sans MT"/>
                <a:cs typeface="Gill Sans MT"/>
              </a:rPr>
              <a:t>CodeDeploy</a:t>
            </a:r>
            <a:r>
              <a:rPr sz="3360" spc="-90" dirty="0">
                <a:latin typeface="Gill Sans MT"/>
                <a:cs typeface="Gill Sans MT"/>
              </a:rPr>
              <a:t> </a:t>
            </a:r>
            <a:r>
              <a:rPr sz="3360" dirty="0">
                <a:latin typeface="Gill Sans MT"/>
                <a:cs typeface="Gill Sans MT"/>
              </a:rPr>
              <a:t>/</a:t>
            </a:r>
            <a:r>
              <a:rPr sz="3360" spc="-84" dirty="0">
                <a:latin typeface="Gill Sans MT"/>
                <a:cs typeface="Gill Sans MT"/>
              </a:rPr>
              <a:t> </a:t>
            </a:r>
            <a:r>
              <a:rPr sz="3360" spc="-54" dirty="0">
                <a:latin typeface="Gill Sans MT"/>
                <a:cs typeface="Gill Sans MT"/>
              </a:rPr>
              <a:t>Beanstalk</a:t>
            </a:r>
            <a:r>
              <a:rPr sz="3360" spc="-78" dirty="0">
                <a:latin typeface="Gill Sans MT"/>
                <a:cs typeface="Gill Sans MT"/>
              </a:rPr>
              <a:t> </a:t>
            </a:r>
            <a:r>
              <a:rPr sz="3360" dirty="0">
                <a:latin typeface="Gill Sans MT"/>
                <a:cs typeface="Gill Sans MT"/>
              </a:rPr>
              <a:t>/</a:t>
            </a:r>
            <a:r>
              <a:rPr sz="3360" spc="-78" dirty="0">
                <a:latin typeface="Gill Sans MT"/>
                <a:cs typeface="Gill Sans MT"/>
              </a:rPr>
              <a:t> </a:t>
            </a:r>
            <a:r>
              <a:rPr sz="3360" spc="-60" dirty="0">
                <a:latin typeface="Gill Sans MT"/>
                <a:cs typeface="Gill Sans MT"/>
              </a:rPr>
              <a:t>CloudFormation</a:t>
            </a:r>
            <a:r>
              <a:rPr sz="3360" spc="-84" dirty="0">
                <a:latin typeface="Gill Sans MT"/>
                <a:cs typeface="Gill Sans MT"/>
              </a:rPr>
              <a:t> </a:t>
            </a:r>
            <a:r>
              <a:rPr sz="3360" dirty="0">
                <a:latin typeface="Gill Sans MT"/>
                <a:cs typeface="Gill Sans MT"/>
              </a:rPr>
              <a:t>/</a:t>
            </a:r>
            <a:r>
              <a:rPr sz="3360" spc="-84" dirty="0">
                <a:latin typeface="Gill Sans MT"/>
                <a:cs typeface="Gill Sans MT"/>
              </a:rPr>
              <a:t> </a:t>
            </a:r>
            <a:r>
              <a:rPr sz="3360" spc="-24" dirty="0">
                <a:latin typeface="Gill Sans MT"/>
                <a:cs typeface="Gill Sans MT"/>
              </a:rPr>
              <a:t>ECS…</a:t>
            </a:r>
            <a:endParaRPr sz="3360">
              <a:latin typeface="Gill Sans MT"/>
              <a:cs typeface="Gill Sans MT"/>
            </a:endParaRPr>
          </a:p>
          <a:p>
            <a:pPr marL="304800" indent="-274320">
              <a:lnSpc>
                <a:spcPts val="3995"/>
              </a:lnSpc>
              <a:spcBef>
                <a:spcPts val="288"/>
              </a:spcBef>
              <a:buFont typeface="Arial"/>
              <a:buChar char="•"/>
              <a:tabLst>
                <a:tab pos="304800" algn="l"/>
              </a:tabLst>
            </a:pPr>
            <a:r>
              <a:rPr sz="3360" dirty="0">
                <a:latin typeface="Gill Sans MT"/>
                <a:cs typeface="Gill Sans MT"/>
              </a:rPr>
              <a:t>Made</a:t>
            </a:r>
            <a:r>
              <a:rPr sz="3360" spc="-54" dirty="0">
                <a:latin typeface="Gill Sans MT"/>
                <a:cs typeface="Gill Sans MT"/>
              </a:rPr>
              <a:t> </a:t>
            </a:r>
            <a:r>
              <a:rPr sz="3360" dirty="0">
                <a:latin typeface="Gill Sans MT"/>
                <a:cs typeface="Gill Sans MT"/>
              </a:rPr>
              <a:t>of</a:t>
            </a:r>
            <a:r>
              <a:rPr sz="3360" spc="-42" dirty="0">
                <a:latin typeface="Gill Sans MT"/>
                <a:cs typeface="Gill Sans MT"/>
              </a:rPr>
              <a:t> </a:t>
            </a:r>
            <a:r>
              <a:rPr sz="3360" spc="-12" dirty="0">
                <a:latin typeface="Gill Sans MT"/>
                <a:cs typeface="Gill Sans MT"/>
              </a:rPr>
              <a:t>stages:</a:t>
            </a:r>
            <a:endParaRPr sz="3360">
              <a:latin typeface="Gill Sans MT"/>
              <a:cs typeface="Gill Sans MT"/>
            </a:endParaRPr>
          </a:p>
          <a:p>
            <a:pPr marL="853440" lvl="1" indent="-274320">
              <a:lnSpc>
                <a:spcPts val="3366"/>
              </a:lnSpc>
              <a:buFont typeface="Arial"/>
              <a:buChar char="•"/>
              <a:tabLst>
                <a:tab pos="853440" algn="l"/>
              </a:tabLst>
            </a:pPr>
            <a:r>
              <a:rPr dirty="0">
                <a:latin typeface="Gill Sans MT"/>
                <a:cs typeface="Gill Sans MT"/>
              </a:rPr>
              <a:t>Each</a:t>
            </a:r>
            <a:r>
              <a:rPr spc="-126" dirty="0">
                <a:latin typeface="Gill Sans MT"/>
                <a:cs typeface="Gill Sans MT"/>
              </a:rPr>
              <a:t> </a:t>
            </a:r>
            <a:r>
              <a:rPr dirty="0">
                <a:latin typeface="Gill Sans MT"/>
                <a:cs typeface="Gill Sans MT"/>
              </a:rPr>
              <a:t>stage</a:t>
            </a:r>
            <a:r>
              <a:rPr spc="-120" dirty="0">
                <a:latin typeface="Gill Sans MT"/>
                <a:cs typeface="Gill Sans MT"/>
              </a:rPr>
              <a:t> </a:t>
            </a:r>
            <a:r>
              <a:rPr dirty="0">
                <a:latin typeface="Gill Sans MT"/>
                <a:cs typeface="Gill Sans MT"/>
              </a:rPr>
              <a:t>can</a:t>
            </a:r>
            <a:r>
              <a:rPr spc="-120" dirty="0">
                <a:latin typeface="Gill Sans MT"/>
                <a:cs typeface="Gill Sans MT"/>
              </a:rPr>
              <a:t> </a:t>
            </a:r>
            <a:r>
              <a:rPr spc="-12" dirty="0">
                <a:latin typeface="Gill Sans MT"/>
                <a:cs typeface="Gill Sans MT"/>
              </a:rPr>
              <a:t>have</a:t>
            </a:r>
            <a:r>
              <a:rPr spc="-120" dirty="0">
                <a:latin typeface="Gill Sans MT"/>
                <a:cs typeface="Gill Sans MT"/>
              </a:rPr>
              <a:t> </a:t>
            </a:r>
            <a:r>
              <a:rPr spc="-36" dirty="0">
                <a:latin typeface="Gill Sans MT"/>
                <a:cs typeface="Gill Sans MT"/>
              </a:rPr>
              <a:t>sequential</a:t>
            </a:r>
            <a:r>
              <a:rPr spc="-126" dirty="0">
                <a:latin typeface="Gill Sans MT"/>
                <a:cs typeface="Gill Sans MT"/>
              </a:rPr>
              <a:t> </a:t>
            </a:r>
            <a:r>
              <a:rPr spc="-42" dirty="0">
                <a:latin typeface="Gill Sans MT"/>
                <a:cs typeface="Gill Sans MT"/>
              </a:rPr>
              <a:t>actions</a:t>
            </a:r>
            <a:r>
              <a:rPr spc="-120" dirty="0">
                <a:latin typeface="Gill Sans MT"/>
                <a:cs typeface="Gill Sans MT"/>
              </a:rPr>
              <a:t> </a:t>
            </a:r>
            <a:r>
              <a:rPr dirty="0">
                <a:latin typeface="Gill Sans MT"/>
                <a:cs typeface="Gill Sans MT"/>
              </a:rPr>
              <a:t>and</a:t>
            </a:r>
            <a:r>
              <a:rPr spc="-114" dirty="0">
                <a:latin typeface="Gill Sans MT"/>
                <a:cs typeface="Gill Sans MT"/>
              </a:rPr>
              <a:t> </a:t>
            </a:r>
            <a:r>
              <a:rPr dirty="0">
                <a:latin typeface="Gill Sans MT"/>
                <a:cs typeface="Gill Sans MT"/>
              </a:rPr>
              <a:t>/</a:t>
            </a:r>
            <a:r>
              <a:rPr spc="-120" dirty="0">
                <a:latin typeface="Gill Sans MT"/>
                <a:cs typeface="Gill Sans MT"/>
              </a:rPr>
              <a:t> </a:t>
            </a:r>
            <a:r>
              <a:rPr spc="-36" dirty="0">
                <a:latin typeface="Gill Sans MT"/>
                <a:cs typeface="Gill Sans MT"/>
              </a:rPr>
              <a:t>or</a:t>
            </a:r>
            <a:r>
              <a:rPr spc="-120" dirty="0">
                <a:latin typeface="Gill Sans MT"/>
                <a:cs typeface="Gill Sans MT"/>
              </a:rPr>
              <a:t> </a:t>
            </a:r>
            <a:r>
              <a:rPr spc="-36" dirty="0">
                <a:latin typeface="Gill Sans MT"/>
                <a:cs typeface="Gill Sans MT"/>
              </a:rPr>
              <a:t>parallel</a:t>
            </a:r>
            <a:r>
              <a:rPr spc="-120" dirty="0">
                <a:latin typeface="Gill Sans MT"/>
                <a:cs typeface="Gill Sans MT"/>
              </a:rPr>
              <a:t> </a:t>
            </a:r>
            <a:r>
              <a:rPr spc="-12" dirty="0">
                <a:latin typeface="Gill Sans MT"/>
                <a:cs typeface="Gill Sans MT"/>
              </a:rPr>
              <a:t>actions</a:t>
            </a:r>
            <a:endParaRPr>
              <a:latin typeface="Gill Sans MT"/>
              <a:cs typeface="Gill Sans MT"/>
            </a:endParaRPr>
          </a:p>
          <a:p>
            <a:pPr marL="853440" lvl="1" indent="-274320">
              <a:lnSpc>
                <a:spcPts val="3396"/>
              </a:lnSpc>
              <a:buFont typeface="Arial"/>
              <a:buChar char="•"/>
              <a:tabLst>
                <a:tab pos="853440" algn="l"/>
              </a:tabLst>
            </a:pPr>
            <a:r>
              <a:rPr dirty="0">
                <a:latin typeface="Gill Sans MT"/>
                <a:cs typeface="Gill Sans MT"/>
              </a:rPr>
              <a:t>Stages</a:t>
            </a:r>
            <a:r>
              <a:rPr spc="-120" dirty="0">
                <a:latin typeface="Gill Sans MT"/>
                <a:cs typeface="Gill Sans MT"/>
              </a:rPr>
              <a:t> </a:t>
            </a:r>
            <a:r>
              <a:rPr spc="-54" dirty="0">
                <a:latin typeface="Gill Sans MT"/>
                <a:cs typeface="Gill Sans MT"/>
              </a:rPr>
              <a:t>examples:</a:t>
            </a:r>
            <a:r>
              <a:rPr spc="-240" dirty="0">
                <a:latin typeface="Gill Sans MT"/>
                <a:cs typeface="Gill Sans MT"/>
              </a:rPr>
              <a:t> </a:t>
            </a:r>
            <a:r>
              <a:rPr spc="-36" dirty="0">
                <a:latin typeface="Gill Sans MT"/>
                <a:cs typeface="Gill Sans MT"/>
              </a:rPr>
              <a:t>Build</a:t>
            </a:r>
            <a:r>
              <a:rPr spc="-42" dirty="0">
                <a:latin typeface="Gill Sans MT"/>
                <a:cs typeface="Gill Sans MT"/>
              </a:rPr>
              <a:t> </a:t>
            </a:r>
            <a:r>
              <a:rPr dirty="0">
                <a:latin typeface="Gill Sans MT"/>
                <a:cs typeface="Gill Sans MT"/>
              </a:rPr>
              <a:t>/</a:t>
            </a:r>
            <a:r>
              <a:rPr spc="-408" dirty="0">
                <a:latin typeface="Gill Sans MT"/>
                <a:cs typeface="Gill Sans MT"/>
              </a:rPr>
              <a:t> </a:t>
            </a:r>
            <a:r>
              <a:rPr spc="-168" dirty="0">
                <a:latin typeface="Gill Sans MT"/>
                <a:cs typeface="Gill Sans MT"/>
              </a:rPr>
              <a:t>Test</a:t>
            </a:r>
            <a:r>
              <a:rPr spc="-30" dirty="0">
                <a:latin typeface="Gill Sans MT"/>
                <a:cs typeface="Gill Sans MT"/>
              </a:rPr>
              <a:t> </a:t>
            </a:r>
            <a:r>
              <a:rPr dirty="0">
                <a:latin typeface="Gill Sans MT"/>
                <a:cs typeface="Gill Sans MT"/>
              </a:rPr>
              <a:t>/</a:t>
            </a:r>
            <a:r>
              <a:rPr spc="-42" dirty="0">
                <a:latin typeface="Gill Sans MT"/>
                <a:cs typeface="Gill Sans MT"/>
              </a:rPr>
              <a:t> </a:t>
            </a:r>
            <a:r>
              <a:rPr spc="-24" dirty="0">
                <a:latin typeface="Gill Sans MT"/>
                <a:cs typeface="Gill Sans MT"/>
              </a:rPr>
              <a:t>Deploy</a:t>
            </a:r>
            <a:r>
              <a:rPr spc="-48" dirty="0">
                <a:latin typeface="Gill Sans MT"/>
                <a:cs typeface="Gill Sans MT"/>
              </a:rPr>
              <a:t> </a:t>
            </a:r>
            <a:r>
              <a:rPr dirty="0">
                <a:latin typeface="Gill Sans MT"/>
                <a:cs typeface="Gill Sans MT"/>
              </a:rPr>
              <a:t>/</a:t>
            </a:r>
            <a:r>
              <a:rPr spc="-36" dirty="0">
                <a:latin typeface="Gill Sans MT"/>
                <a:cs typeface="Gill Sans MT"/>
              </a:rPr>
              <a:t> </a:t>
            </a:r>
            <a:r>
              <a:rPr spc="-42" dirty="0">
                <a:latin typeface="Gill Sans MT"/>
                <a:cs typeface="Gill Sans MT"/>
              </a:rPr>
              <a:t>Load</a:t>
            </a:r>
            <a:r>
              <a:rPr spc="-408" dirty="0">
                <a:latin typeface="Gill Sans MT"/>
                <a:cs typeface="Gill Sans MT"/>
              </a:rPr>
              <a:t> </a:t>
            </a:r>
            <a:r>
              <a:rPr spc="-168" dirty="0">
                <a:latin typeface="Gill Sans MT"/>
                <a:cs typeface="Gill Sans MT"/>
              </a:rPr>
              <a:t>Test</a:t>
            </a:r>
            <a:r>
              <a:rPr spc="-36" dirty="0">
                <a:latin typeface="Gill Sans MT"/>
                <a:cs typeface="Gill Sans MT"/>
              </a:rPr>
              <a:t> </a:t>
            </a:r>
            <a:r>
              <a:rPr dirty="0">
                <a:latin typeface="Gill Sans MT"/>
                <a:cs typeface="Gill Sans MT"/>
              </a:rPr>
              <a:t>/</a:t>
            </a:r>
            <a:r>
              <a:rPr spc="-42" dirty="0">
                <a:latin typeface="Gill Sans MT"/>
                <a:cs typeface="Gill Sans MT"/>
              </a:rPr>
              <a:t> </a:t>
            </a:r>
            <a:r>
              <a:rPr spc="-24" dirty="0">
                <a:latin typeface="Gill Sans MT"/>
                <a:cs typeface="Gill Sans MT"/>
              </a:rPr>
              <a:t>etc…</a:t>
            </a:r>
            <a:endParaRPr>
              <a:latin typeface="Gill Sans MT"/>
              <a:cs typeface="Gill Sans MT"/>
            </a:endParaRPr>
          </a:p>
          <a:p>
            <a:pPr marL="853440" lvl="1" indent="-274320">
              <a:spcBef>
                <a:spcPts val="30"/>
              </a:spcBef>
              <a:buFont typeface="Arial"/>
              <a:buChar char="•"/>
              <a:tabLst>
                <a:tab pos="853440" algn="l"/>
              </a:tabLst>
            </a:pPr>
            <a:r>
              <a:rPr spc="-12" dirty="0">
                <a:latin typeface="Gill Sans MT"/>
                <a:cs typeface="Gill Sans MT"/>
              </a:rPr>
              <a:t>Manual</a:t>
            </a:r>
            <a:r>
              <a:rPr spc="-120" dirty="0">
                <a:latin typeface="Gill Sans MT"/>
                <a:cs typeface="Gill Sans MT"/>
              </a:rPr>
              <a:t> </a:t>
            </a:r>
            <a:r>
              <a:rPr spc="-36" dirty="0">
                <a:latin typeface="Gill Sans MT"/>
                <a:cs typeface="Gill Sans MT"/>
              </a:rPr>
              <a:t>approval</a:t>
            </a:r>
            <a:r>
              <a:rPr spc="-120" dirty="0">
                <a:latin typeface="Gill Sans MT"/>
                <a:cs typeface="Gill Sans MT"/>
              </a:rPr>
              <a:t> </a:t>
            </a:r>
            <a:r>
              <a:rPr dirty="0">
                <a:latin typeface="Gill Sans MT"/>
                <a:cs typeface="Gill Sans MT"/>
              </a:rPr>
              <a:t>can</a:t>
            </a:r>
            <a:r>
              <a:rPr spc="-120" dirty="0">
                <a:latin typeface="Gill Sans MT"/>
                <a:cs typeface="Gill Sans MT"/>
              </a:rPr>
              <a:t> </a:t>
            </a:r>
            <a:r>
              <a:rPr dirty="0">
                <a:latin typeface="Gill Sans MT"/>
                <a:cs typeface="Gill Sans MT"/>
              </a:rPr>
              <a:t>be</a:t>
            </a:r>
            <a:r>
              <a:rPr spc="-114" dirty="0">
                <a:latin typeface="Gill Sans MT"/>
                <a:cs typeface="Gill Sans MT"/>
              </a:rPr>
              <a:t> </a:t>
            </a:r>
            <a:r>
              <a:rPr spc="-12" dirty="0">
                <a:latin typeface="Gill Sans MT"/>
                <a:cs typeface="Gill Sans MT"/>
              </a:rPr>
              <a:t>defined</a:t>
            </a:r>
            <a:r>
              <a:rPr spc="-120" dirty="0">
                <a:latin typeface="Gill Sans MT"/>
                <a:cs typeface="Gill Sans MT"/>
              </a:rPr>
              <a:t> </a:t>
            </a:r>
            <a:r>
              <a:rPr dirty="0">
                <a:latin typeface="Gill Sans MT"/>
                <a:cs typeface="Gill Sans MT"/>
              </a:rPr>
              <a:t>at</a:t>
            </a:r>
            <a:r>
              <a:rPr spc="-120" dirty="0">
                <a:latin typeface="Gill Sans MT"/>
                <a:cs typeface="Gill Sans MT"/>
              </a:rPr>
              <a:t> </a:t>
            </a:r>
            <a:r>
              <a:rPr dirty="0">
                <a:latin typeface="Gill Sans MT"/>
                <a:cs typeface="Gill Sans MT"/>
              </a:rPr>
              <a:t>any</a:t>
            </a:r>
            <a:r>
              <a:rPr spc="-126" dirty="0">
                <a:latin typeface="Gill Sans MT"/>
                <a:cs typeface="Gill Sans MT"/>
              </a:rPr>
              <a:t> </a:t>
            </a:r>
            <a:r>
              <a:rPr spc="-12" dirty="0">
                <a:latin typeface="Gill Sans MT"/>
                <a:cs typeface="Gill Sans MT"/>
              </a:rPr>
              <a:t>stage</a:t>
            </a:r>
            <a:endParaRPr>
              <a:latin typeface="Gill Sans MT"/>
              <a:cs typeface="Gill Sans MT"/>
            </a:endParaRPr>
          </a:p>
        </p:txBody>
      </p:sp>
      <p:pic>
        <p:nvPicPr>
          <p:cNvPr id="6" name="object 6"/>
          <p:cNvPicPr/>
          <p:nvPr/>
        </p:nvPicPr>
        <p:blipFill>
          <a:blip r:embed="rId2" cstate="print"/>
          <a:stretch>
            <a:fillRect/>
          </a:stretch>
        </p:blipFill>
        <p:spPr>
          <a:xfrm>
            <a:off x="11965741" y="449394"/>
            <a:ext cx="1658815" cy="1985138"/>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100327" y="440740"/>
            <a:ext cx="7222236" cy="827919"/>
          </a:xfrm>
          <a:prstGeom prst="rect">
            <a:avLst/>
          </a:prstGeom>
        </p:spPr>
        <p:txBody>
          <a:bodyPr vert="horz" wrap="square" lIns="0" tIns="15240" rIns="0" bIns="0" rtlCol="0" anchor="t">
            <a:spAutoFit/>
          </a:bodyPr>
          <a:lstStyle/>
          <a:p>
            <a:pPr marL="15240">
              <a:spcBef>
                <a:spcPts val="120"/>
              </a:spcBef>
            </a:pPr>
            <a:r>
              <a:rPr spc="-792" dirty="0">
                <a:solidFill>
                  <a:schemeClr val="tx1"/>
                </a:solidFill>
              </a:rPr>
              <a:t>T</a:t>
            </a:r>
            <a:r>
              <a:rPr spc="-60" dirty="0">
                <a:solidFill>
                  <a:schemeClr val="tx1"/>
                </a:solidFill>
              </a:rPr>
              <a:t>ec</a:t>
            </a:r>
            <a:r>
              <a:rPr spc="-54" dirty="0">
                <a:solidFill>
                  <a:schemeClr val="tx1"/>
                </a:solidFill>
              </a:rPr>
              <a:t>hn</a:t>
            </a:r>
            <a:r>
              <a:rPr spc="-60" dirty="0">
                <a:solidFill>
                  <a:schemeClr val="tx1"/>
                </a:solidFill>
              </a:rPr>
              <a:t>olo</a:t>
            </a:r>
            <a:r>
              <a:rPr spc="-66" dirty="0">
                <a:solidFill>
                  <a:schemeClr val="tx1"/>
                </a:solidFill>
              </a:rPr>
              <a:t>g</a:t>
            </a:r>
            <a:r>
              <a:rPr spc="-60" dirty="0">
                <a:solidFill>
                  <a:schemeClr val="tx1"/>
                </a:solidFill>
              </a:rPr>
              <a:t>y</a:t>
            </a:r>
            <a:r>
              <a:rPr spc="-228" dirty="0">
                <a:solidFill>
                  <a:schemeClr val="tx1"/>
                </a:solidFill>
              </a:rPr>
              <a:t> </a:t>
            </a:r>
            <a:r>
              <a:rPr spc="-54" dirty="0">
                <a:solidFill>
                  <a:schemeClr val="tx1"/>
                </a:solidFill>
              </a:rPr>
              <a:t>Stack</a:t>
            </a:r>
            <a:r>
              <a:rPr spc="-240" dirty="0">
                <a:solidFill>
                  <a:schemeClr val="tx1"/>
                </a:solidFill>
              </a:rPr>
              <a:t> </a:t>
            </a:r>
            <a:r>
              <a:rPr spc="-78" dirty="0">
                <a:solidFill>
                  <a:schemeClr val="tx1"/>
                </a:solidFill>
              </a:rPr>
              <a:t>for</a:t>
            </a:r>
            <a:r>
              <a:rPr spc="-240" dirty="0">
                <a:solidFill>
                  <a:schemeClr val="tx1"/>
                </a:solidFill>
              </a:rPr>
              <a:t> </a:t>
            </a:r>
            <a:r>
              <a:rPr spc="-108" dirty="0">
                <a:solidFill>
                  <a:schemeClr val="tx1"/>
                </a:solidFill>
              </a:rPr>
              <a:t>CICD</a:t>
            </a:r>
          </a:p>
        </p:txBody>
      </p:sp>
      <p:grpSp>
        <p:nvGrpSpPr>
          <p:cNvPr id="5" name="object 5"/>
          <p:cNvGrpSpPr/>
          <p:nvPr/>
        </p:nvGrpSpPr>
        <p:grpSpPr>
          <a:xfrm>
            <a:off x="2034541" y="1728242"/>
            <a:ext cx="2007107" cy="819912"/>
            <a:chOff x="1695450" y="1440202"/>
            <a:chExt cx="1672589" cy="683260"/>
          </a:xfrm>
        </p:grpSpPr>
        <p:sp>
          <p:nvSpPr>
            <p:cNvPr id="6" name="object 6"/>
            <p:cNvSpPr/>
            <p:nvPr/>
          </p:nvSpPr>
          <p:spPr>
            <a:xfrm>
              <a:off x="1701800" y="1446552"/>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7" name="object 7"/>
            <p:cNvSpPr/>
            <p:nvPr/>
          </p:nvSpPr>
          <p:spPr>
            <a:xfrm>
              <a:off x="1701800" y="1446552"/>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8" name="object 8"/>
          <p:cNvSpPr txBox="1"/>
          <p:nvPr/>
        </p:nvSpPr>
        <p:spPr>
          <a:xfrm>
            <a:off x="2635380" y="1941576"/>
            <a:ext cx="603504" cy="347788"/>
          </a:xfrm>
          <a:prstGeom prst="rect">
            <a:avLst/>
          </a:prstGeom>
        </p:spPr>
        <p:txBody>
          <a:bodyPr vert="horz" wrap="square" lIns="0" tIns="15240" rIns="0" bIns="0" rtlCol="0">
            <a:spAutoFit/>
          </a:bodyPr>
          <a:lstStyle/>
          <a:p>
            <a:pPr marL="15240">
              <a:spcBef>
                <a:spcPts val="120"/>
              </a:spcBef>
            </a:pPr>
            <a:r>
              <a:rPr sz="2160" spc="-24" dirty="0">
                <a:latin typeface="Calibri"/>
                <a:cs typeface="Calibri"/>
              </a:rPr>
              <a:t>Code</a:t>
            </a:r>
            <a:endParaRPr sz="2160">
              <a:latin typeface="Calibri"/>
              <a:cs typeface="Calibri"/>
            </a:endParaRPr>
          </a:p>
        </p:txBody>
      </p:sp>
      <p:grpSp>
        <p:nvGrpSpPr>
          <p:cNvPr id="9" name="object 9"/>
          <p:cNvGrpSpPr/>
          <p:nvPr/>
        </p:nvGrpSpPr>
        <p:grpSpPr>
          <a:xfrm>
            <a:off x="4229101" y="1728241"/>
            <a:ext cx="2007107" cy="819912"/>
            <a:chOff x="3524250" y="1440201"/>
            <a:chExt cx="1672589" cy="683260"/>
          </a:xfrm>
        </p:grpSpPr>
        <p:sp>
          <p:nvSpPr>
            <p:cNvPr id="10" name="object 10"/>
            <p:cNvSpPr/>
            <p:nvPr/>
          </p:nvSpPr>
          <p:spPr>
            <a:xfrm>
              <a:off x="3530600" y="1446551"/>
              <a:ext cx="1659889" cy="670560"/>
            </a:xfrm>
            <a:custGeom>
              <a:avLst/>
              <a:gdLst/>
              <a:ahLst/>
              <a:cxnLst/>
              <a:rect l="l" t="t" r="r" b="b"/>
              <a:pathLst>
                <a:path w="1659889"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1" name="object 11"/>
            <p:cNvSpPr/>
            <p:nvPr/>
          </p:nvSpPr>
          <p:spPr>
            <a:xfrm>
              <a:off x="3530600" y="1446551"/>
              <a:ext cx="1659889" cy="670560"/>
            </a:xfrm>
            <a:custGeom>
              <a:avLst/>
              <a:gdLst/>
              <a:ahLst/>
              <a:cxnLst/>
              <a:rect l="l" t="t" r="r" b="b"/>
              <a:pathLst>
                <a:path w="1659889"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2" name="object 12"/>
          <p:cNvSpPr txBox="1"/>
          <p:nvPr/>
        </p:nvSpPr>
        <p:spPr>
          <a:xfrm>
            <a:off x="4834702" y="1941576"/>
            <a:ext cx="5943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Build</a:t>
            </a:r>
            <a:endParaRPr sz="2160">
              <a:latin typeface="Calibri"/>
              <a:cs typeface="Calibri"/>
            </a:endParaRPr>
          </a:p>
        </p:txBody>
      </p:sp>
      <p:grpSp>
        <p:nvGrpSpPr>
          <p:cNvPr id="13" name="object 13"/>
          <p:cNvGrpSpPr/>
          <p:nvPr/>
        </p:nvGrpSpPr>
        <p:grpSpPr>
          <a:xfrm>
            <a:off x="6423661" y="1728241"/>
            <a:ext cx="2007107" cy="819912"/>
            <a:chOff x="5353050" y="1440201"/>
            <a:chExt cx="1672589" cy="683260"/>
          </a:xfrm>
        </p:grpSpPr>
        <p:sp>
          <p:nvSpPr>
            <p:cNvPr id="14" name="object 14"/>
            <p:cNvSpPr/>
            <p:nvPr/>
          </p:nvSpPr>
          <p:spPr>
            <a:xfrm>
              <a:off x="5359400" y="1446551"/>
              <a:ext cx="1659889" cy="670560"/>
            </a:xfrm>
            <a:custGeom>
              <a:avLst/>
              <a:gdLst/>
              <a:ahLst/>
              <a:cxnLst/>
              <a:rect l="l" t="t" r="r" b="b"/>
              <a:pathLst>
                <a:path w="1659890" h="670560">
                  <a:moveTo>
                    <a:pt x="1324409" y="0"/>
                  </a:moveTo>
                  <a:lnTo>
                    <a:pt x="0" y="0"/>
                  </a:lnTo>
                  <a:lnTo>
                    <a:pt x="0" y="670115"/>
                  </a:lnTo>
                  <a:lnTo>
                    <a:pt x="1324409" y="670115"/>
                  </a:lnTo>
                  <a:lnTo>
                    <a:pt x="1659465" y="335059"/>
                  </a:lnTo>
                  <a:lnTo>
                    <a:pt x="1324409" y="0"/>
                  </a:lnTo>
                  <a:close/>
                </a:path>
              </a:pathLst>
            </a:custGeom>
            <a:solidFill>
              <a:srgbClr val="5091D0"/>
            </a:solidFill>
          </p:spPr>
          <p:txBody>
            <a:bodyPr wrap="square" lIns="0" tIns="0" rIns="0" bIns="0" rtlCol="0"/>
            <a:lstStyle/>
            <a:p>
              <a:endParaRPr sz="3456"/>
            </a:p>
          </p:txBody>
        </p:sp>
        <p:sp>
          <p:nvSpPr>
            <p:cNvPr id="15" name="object 15"/>
            <p:cNvSpPr/>
            <p:nvPr/>
          </p:nvSpPr>
          <p:spPr>
            <a:xfrm>
              <a:off x="5359400" y="1446551"/>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16" name="object 16"/>
          <p:cNvSpPr txBox="1"/>
          <p:nvPr/>
        </p:nvSpPr>
        <p:spPr>
          <a:xfrm>
            <a:off x="7090602" y="1941576"/>
            <a:ext cx="472440" cy="347788"/>
          </a:xfrm>
          <a:prstGeom prst="rect">
            <a:avLst/>
          </a:prstGeom>
        </p:spPr>
        <p:txBody>
          <a:bodyPr vert="horz" wrap="square" lIns="0" tIns="15240" rIns="0" bIns="0" rtlCol="0">
            <a:spAutoFit/>
          </a:bodyPr>
          <a:lstStyle/>
          <a:p>
            <a:pPr marL="15240">
              <a:spcBef>
                <a:spcPts val="120"/>
              </a:spcBef>
            </a:pPr>
            <a:r>
              <a:rPr sz="2160" spc="-48" dirty="0">
                <a:latin typeface="Calibri"/>
                <a:cs typeface="Calibri"/>
              </a:rPr>
              <a:t>Test</a:t>
            </a:r>
            <a:endParaRPr sz="2160">
              <a:latin typeface="Calibri"/>
              <a:cs typeface="Calibri"/>
            </a:endParaRPr>
          </a:p>
        </p:txBody>
      </p:sp>
      <p:grpSp>
        <p:nvGrpSpPr>
          <p:cNvPr id="17" name="object 17"/>
          <p:cNvGrpSpPr/>
          <p:nvPr/>
        </p:nvGrpSpPr>
        <p:grpSpPr>
          <a:xfrm>
            <a:off x="8618221" y="1745045"/>
            <a:ext cx="2007107" cy="819912"/>
            <a:chOff x="7181850" y="1454204"/>
            <a:chExt cx="1672589" cy="683260"/>
          </a:xfrm>
        </p:grpSpPr>
        <p:sp>
          <p:nvSpPr>
            <p:cNvPr id="18" name="object 18"/>
            <p:cNvSpPr/>
            <p:nvPr/>
          </p:nvSpPr>
          <p:spPr>
            <a:xfrm>
              <a:off x="71882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19" name="object 19"/>
            <p:cNvSpPr/>
            <p:nvPr/>
          </p:nvSpPr>
          <p:spPr>
            <a:xfrm>
              <a:off x="71882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0" name="object 20"/>
          <p:cNvSpPr txBox="1"/>
          <p:nvPr/>
        </p:nvSpPr>
        <p:spPr>
          <a:xfrm>
            <a:off x="9115007" y="1959865"/>
            <a:ext cx="812292"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Deploy</a:t>
            </a:r>
            <a:endParaRPr sz="2160">
              <a:latin typeface="Calibri"/>
              <a:cs typeface="Calibri"/>
            </a:endParaRPr>
          </a:p>
        </p:txBody>
      </p:sp>
      <p:grpSp>
        <p:nvGrpSpPr>
          <p:cNvPr id="21" name="object 21"/>
          <p:cNvGrpSpPr/>
          <p:nvPr/>
        </p:nvGrpSpPr>
        <p:grpSpPr>
          <a:xfrm>
            <a:off x="10812781" y="1745045"/>
            <a:ext cx="2007107" cy="819912"/>
            <a:chOff x="9010650" y="1454204"/>
            <a:chExt cx="1672589" cy="683260"/>
          </a:xfrm>
        </p:grpSpPr>
        <p:sp>
          <p:nvSpPr>
            <p:cNvPr id="22" name="object 22"/>
            <p:cNvSpPr/>
            <p:nvPr/>
          </p:nvSpPr>
          <p:spPr>
            <a:xfrm>
              <a:off x="9017000" y="1460554"/>
              <a:ext cx="1659889" cy="670560"/>
            </a:xfrm>
            <a:custGeom>
              <a:avLst/>
              <a:gdLst/>
              <a:ahLst/>
              <a:cxnLst/>
              <a:rect l="l" t="t" r="r" b="b"/>
              <a:pathLst>
                <a:path w="1659890" h="670560">
                  <a:moveTo>
                    <a:pt x="1324409" y="0"/>
                  </a:moveTo>
                  <a:lnTo>
                    <a:pt x="0" y="0"/>
                  </a:lnTo>
                  <a:lnTo>
                    <a:pt x="0" y="670114"/>
                  </a:lnTo>
                  <a:lnTo>
                    <a:pt x="1324409" y="670114"/>
                  </a:lnTo>
                  <a:lnTo>
                    <a:pt x="1659465" y="335057"/>
                  </a:lnTo>
                  <a:lnTo>
                    <a:pt x="1324409" y="0"/>
                  </a:lnTo>
                  <a:close/>
                </a:path>
              </a:pathLst>
            </a:custGeom>
            <a:solidFill>
              <a:srgbClr val="5091D0"/>
            </a:solidFill>
          </p:spPr>
          <p:txBody>
            <a:bodyPr wrap="square" lIns="0" tIns="0" rIns="0" bIns="0" rtlCol="0"/>
            <a:lstStyle/>
            <a:p>
              <a:endParaRPr sz="3456"/>
            </a:p>
          </p:txBody>
        </p:sp>
        <p:sp>
          <p:nvSpPr>
            <p:cNvPr id="23" name="object 23"/>
            <p:cNvSpPr/>
            <p:nvPr/>
          </p:nvSpPr>
          <p:spPr>
            <a:xfrm>
              <a:off x="9017000" y="1460554"/>
              <a:ext cx="1659889" cy="670560"/>
            </a:xfrm>
            <a:custGeom>
              <a:avLst/>
              <a:gdLst/>
              <a:ahLst/>
              <a:cxnLst/>
              <a:rect l="l" t="t" r="r" b="b"/>
              <a:pathLst>
                <a:path w="1659890" h="670560">
                  <a:moveTo>
                    <a:pt x="0" y="0"/>
                  </a:moveTo>
                  <a:lnTo>
                    <a:pt x="1324410" y="0"/>
                  </a:lnTo>
                  <a:lnTo>
                    <a:pt x="1659466" y="335058"/>
                  </a:lnTo>
                  <a:lnTo>
                    <a:pt x="1324410" y="670115"/>
                  </a:lnTo>
                  <a:lnTo>
                    <a:pt x="0" y="670115"/>
                  </a:lnTo>
                  <a:lnTo>
                    <a:pt x="0" y="0"/>
                  </a:lnTo>
                  <a:close/>
                </a:path>
              </a:pathLst>
            </a:custGeom>
            <a:ln w="12700">
              <a:solidFill>
                <a:srgbClr val="386998"/>
              </a:solidFill>
            </a:ln>
          </p:spPr>
          <p:txBody>
            <a:bodyPr wrap="square" lIns="0" tIns="0" rIns="0" bIns="0" rtlCol="0"/>
            <a:lstStyle/>
            <a:p>
              <a:endParaRPr sz="3456"/>
            </a:p>
          </p:txBody>
        </p:sp>
      </p:grpSp>
      <p:sp>
        <p:nvSpPr>
          <p:cNvPr id="24" name="object 24"/>
          <p:cNvSpPr txBox="1"/>
          <p:nvPr/>
        </p:nvSpPr>
        <p:spPr>
          <a:xfrm>
            <a:off x="11189742" y="1959865"/>
            <a:ext cx="1051560"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Provision</a:t>
            </a:r>
            <a:endParaRPr sz="2160">
              <a:latin typeface="Calibri"/>
              <a:cs typeface="Calibri"/>
            </a:endParaRPr>
          </a:p>
        </p:txBody>
      </p:sp>
      <p:sp>
        <p:nvSpPr>
          <p:cNvPr id="25" name="object 25"/>
          <p:cNvSpPr/>
          <p:nvPr/>
        </p:nvSpPr>
        <p:spPr>
          <a:xfrm>
            <a:off x="2042161" y="3108962"/>
            <a:ext cx="1991867" cy="1483614"/>
          </a:xfrm>
          <a:custGeom>
            <a:avLst/>
            <a:gdLst/>
            <a:ahLst/>
            <a:cxnLst/>
            <a:rect l="l" t="t" r="r" b="b"/>
            <a:pathLst>
              <a:path w="1659889" h="1236345">
                <a:moveTo>
                  <a:pt x="0" y="0"/>
                </a:moveTo>
                <a:lnTo>
                  <a:pt x="1659466" y="0"/>
                </a:lnTo>
                <a:lnTo>
                  <a:pt x="16594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6" name="object 26"/>
          <p:cNvSpPr txBox="1"/>
          <p:nvPr/>
        </p:nvSpPr>
        <p:spPr>
          <a:xfrm>
            <a:off x="2049781" y="3116582"/>
            <a:ext cx="1976627" cy="1068241"/>
          </a:xfrm>
          <a:prstGeom prst="rect">
            <a:avLst/>
          </a:prstGeom>
          <a:solidFill>
            <a:srgbClr val="F69802"/>
          </a:solidFill>
        </p:spPr>
        <p:txBody>
          <a:bodyPr vert="horz" wrap="square" lIns="0" tIns="5334" rIns="0" bIns="0" rtlCol="0">
            <a:spAutoFit/>
          </a:bodyPr>
          <a:lstStyle/>
          <a:p>
            <a:pPr>
              <a:spcBef>
                <a:spcPts val="42"/>
              </a:spcBef>
            </a:pPr>
            <a:endParaRPr sz="2640">
              <a:latin typeface="Times New Roman"/>
              <a:cs typeface="Times New Roman"/>
            </a:endParaRPr>
          </a:p>
          <a:p>
            <a:pPr algn="ctr">
              <a:lnSpc>
                <a:spcPts val="2550"/>
              </a:lnSpc>
            </a:pPr>
            <a:r>
              <a:rPr sz="2160" spc="-30" dirty="0">
                <a:latin typeface="Calibri"/>
                <a:cs typeface="Calibri"/>
              </a:rPr>
              <a:t>AWS</a:t>
            </a:r>
            <a:endParaRPr sz="2160">
              <a:latin typeface="Calibri"/>
              <a:cs typeface="Calibri"/>
            </a:endParaRPr>
          </a:p>
          <a:p>
            <a:pPr algn="ctr">
              <a:lnSpc>
                <a:spcPts val="2550"/>
              </a:lnSpc>
            </a:pPr>
            <a:r>
              <a:rPr sz="2160" spc="-12" dirty="0">
                <a:latin typeface="Calibri"/>
                <a:cs typeface="Calibri"/>
              </a:rPr>
              <a:t>CodeCommit</a:t>
            </a:r>
            <a:endParaRPr sz="2160">
              <a:latin typeface="Calibri"/>
              <a:cs typeface="Calibri"/>
            </a:endParaRPr>
          </a:p>
        </p:txBody>
      </p:sp>
      <p:sp>
        <p:nvSpPr>
          <p:cNvPr id="27" name="object 27"/>
          <p:cNvSpPr txBox="1"/>
          <p:nvPr/>
        </p:nvSpPr>
        <p:spPr>
          <a:xfrm>
            <a:off x="2042161" y="4592320"/>
            <a:ext cx="1991867" cy="1215974"/>
          </a:xfrm>
          <a:prstGeom prst="rect">
            <a:avLst/>
          </a:prstGeom>
          <a:solidFill>
            <a:srgbClr val="A5A5A5"/>
          </a:solidFill>
          <a:ln w="12700">
            <a:solidFill>
              <a:srgbClr val="787878"/>
            </a:solidFill>
          </a:ln>
        </p:spPr>
        <p:txBody>
          <a:bodyPr vert="horz" wrap="square" lIns="0" tIns="249174" rIns="0" bIns="0" rtlCol="0">
            <a:spAutoFit/>
          </a:bodyPr>
          <a:lstStyle/>
          <a:p>
            <a:pPr marL="353568" marR="344424" indent="246888">
              <a:lnSpc>
                <a:spcPts val="2532"/>
              </a:lnSpc>
              <a:spcBef>
                <a:spcPts val="1962"/>
              </a:spcBef>
            </a:pPr>
            <a:r>
              <a:rPr sz="2160" spc="-12" dirty="0">
                <a:latin typeface="Calibri"/>
                <a:cs typeface="Calibri"/>
              </a:rPr>
              <a:t>GitHub </a:t>
            </a:r>
            <a:r>
              <a:rPr sz="2160" dirty="0">
                <a:latin typeface="Calibri"/>
                <a:cs typeface="Calibri"/>
              </a:rPr>
              <a:t>Or</a:t>
            </a:r>
            <a:r>
              <a:rPr sz="2160" spc="-24"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spc="-12" dirty="0">
                <a:latin typeface="Calibri"/>
                <a:cs typeface="Calibri"/>
              </a:rPr>
              <a:t>party</a:t>
            </a:r>
            <a:endParaRPr sz="2160">
              <a:latin typeface="Calibri"/>
              <a:cs typeface="Calibri"/>
            </a:endParaRPr>
          </a:p>
          <a:p>
            <a:pPr marL="122682">
              <a:lnSpc>
                <a:spcPts val="2550"/>
              </a:lnSpc>
            </a:pPr>
            <a:r>
              <a:rPr sz="2160" dirty="0">
                <a:latin typeface="Calibri"/>
                <a:cs typeface="Calibri"/>
              </a:rPr>
              <a:t>code </a:t>
            </a:r>
            <a:r>
              <a:rPr sz="2160" spc="-12" dirty="0">
                <a:latin typeface="Calibri"/>
                <a:cs typeface="Calibri"/>
              </a:rPr>
              <a:t>repository</a:t>
            </a:r>
            <a:endParaRPr sz="2160">
              <a:latin typeface="Calibri"/>
              <a:cs typeface="Calibri"/>
            </a:endParaRPr>
          </a:p>
        </p:txBody>
      </p:sp>
      <p:sp>
        <p:nvSpPr>
          <p:cNvPr id="28" name="object 28"/>
          <p:cNvSpPr/>
          <p:nvPr/>
        </p:nvSpPr>
        <p:spPr>
          <a:xfrm>
            <a:off x="4236720" y="3108962"/>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B56E01"/>
            </a:solidFill>
          </a:ln>
        </p:spPr>
        <p:txBody>
          <a:bodyPr wrap="square" lIns="0" tIns="0" rIns="0" bIns="0" rtlCol="0"/>
          <a:lstStyle/>
          <a:p>
            <a:endParaRPr sz="3456"/>
          </a:p>
        </p:txBody>
      </p:sp>
      <p:sp>
        <p:nvSpPr>
          <p:cNvPr id="29" name="object 29"/>
          <p:cNvSpPr txBox="1"/>
          <p:nvPr/>
        </p:nvSpPr>
        <p:spPr>
          <a:xfrm>
            <a:off x="4244340" y="3116582"/>
            <a:ext cx="4171188" cy="917174"/>
          </a:xfrm>
          <a:prstGeom prst="rect">
            <a:avLst/>
          </a:prstGeom>
          <a:solidFill>
            <a:srgbClr val="F69802"/>
          </a:solidFill>
        </p:spPr>
        <p:txBody>
          <a:bodyPr vert="horz" wrap="square" lIns="0" tIns="3048" rIns="0" bIns="0" rtlCol="0">
            <a:spAutoFit/>
          </a:bodyPr>
          <a:lstStyle/>
          <a:p>
            <a:pPr>
              <a:spcBef>
                <a:spcPts val="24"/>
              </a:spcBef>
            </a:pPr>
            <a:endParaRPr sz="3780">
              <a:latin typeface="Times New Roman"/>
              <a:cs typeface="Times New Roman"/>
            </a:endParaRPr>
          </a:p>
          <a:p>
            <a:pPr marL="1226820"/>
            <a:r>
              <a:rPr sz="2160" dirty="0">
                <a:latin typeface="Calibri"/>
                <a:cs typeface="Calibri"/>
              </a:rPr>
              <a:t>AWS</a:t>
            </a:r>
            <a:r>
              <a:rPr sz="2160" spc="-102" dirty="0">
                <a:latin typeface="Calibri"/>
                <a:cs typeface="Calibri"/>
              </a:rPr>
              <a:t> </a:t>
            </a:r>
            <a:r>
              <a:rPr sz="2160" spc="-12" dirty="0">
                <a:latin typeface="Calibri"/>
                <a:cs typeface="Calibri"/>
              </a:rPr>
              <a:t>CodeBuild</a:t>
            </a:r>
            <a:endParaRPr sz="2160">
              <a:latin typeface="Calibri"/>
              <a:cs typeface="Calibri"/>
            </a:endParaRPr>
          </a:p>
        </p:txBody>
      </p:sp>
      <p:sp>
        <p:nvSpPr>
          <p:cNvPr id="30" name="object 30"/>
          <p:cNvSpPr/>
          <p:nvPr/>
        </p:nvSpPr>
        <p:spPr>
          <a:xfrm>
            <a:off x="4236720" y="4610621"/>
            <a:ext cx="4186428" cy="1483614"/>
          </a:xfrm>
          <a:custGeom>
            <a:avLst/>
            <a:gdLst/>
            <a:ahLst/>
            <a:cxnLst/>
            <a:rect l="l" t="t" r="r" b="b"/>
            <a:pathLst>
              <a:path w="3488690" h="1236345">
                <a:moveTo>
                  <a:pt x="0" y="0"/>
                </a:moveTo>
                <a:lnTo>
                  <a:pt x="3488266" y="0"/>
                </a:lnTo>
                <a:lnTo>
                  <a:pt x="3488266" y="1236133"/>
                </a:lnTo>
                <a:lnTo>
                  <a:pt x="0" y="1236133"/>
                </a:lnTo>
                <a:lnTo>
                  <a:pt x="0" y="0"/>
                </a:lnTo>
                <a:close/>
              </a:path>
            </a:pathLst>
          </a:custGeom>
          <a:ln w="12700">
            <a:solidFill>
              <a:srgbClr val="787878"/>
            </a:solidFill>
          </a:ln>
        </p:spPr>
        <p:txBody>
          <a:bodyPr wrap="square" lIns="0" tIns="0" rIns="0" bIns="0" rtlCol="0"/>
          <a:lstStyle/>
          <a:p>
            <a:endParaRPr sz="3456"/>
          </a:p>
        </p:txBody>
      </p:sp>
      <p:sp>
        <p:nvSpPr>
          <p:cNvPr id="31" name="object 31"/>
          <p:cNvSpPr txBox="1"/>
          <p:nvPr/>
        </p:nvSpPr>
        <p:spPr>
          <a:xfrm>
            <a:off x="4244340" y="4609091"/>
            <a:ext cx="4171188" cy="1075936"/>
          </a:xfrm>
          <a:prstGeom prst="rect">
            <a:avLst/>
          </a:prstGeom>
          <a:solidFill>
            <a:srgbClr val="A5A5A5"/>
          </a:solidFill>
        </p:spPr>
        <p:txBody>
          <a:bodyPr vert="horz" wrap="square" lIns="0" tIns="3810" rIns="0" bIns="0" rtlCol="0">
            <a:spAutoFit/>
          </a:bodyPr>
          <a:lstStyle/>
          <a:p>
            <a:pPr>
              <a:spcBef>
                <a:spcPts val="30"/>
              </a:spcBef>
            </a:pPr>
            <a:endParaRPr sz="2700">
              <a:latin typeface="Times New Roman"/>
              <a:cs typeface="Times New Roman"/>
            </a:endParaRPr>
          </a:p>
          <a:p>
            <a:pPr algn="ctr">
              <a:lnSpc>
                <a:spcPts val="2562"/>
              </a:lnSpc>
            </a:pPr>
            <a:r>
              <a:rPr sz="2160" dirty="0">
                <a:latin typeface="Calibri"/>
                <a:cs typeface="Calibri"/>
              </a:rPr>
              <a:t>Jenkins</a:t>
            </a:r>
            <a:r>
              <a:rPr sz="2160" spc="-18" dirty="0">
                <a:latin typeface="Calibri"/>
                <a:cs typeface="Calibri"/>
              </a:rPr>
              <a:t> </a:t>
            </a:r>
            <a:r>
              <a:rPr sz="2160" spc="-30" dirty="0">
                <a:latin typeface="Calibri"/>
                <a:cs typeface="Calibri"/>
              </a:rPr>
              <a:t>CI</a:t>
            </a:r>
            <a:endParaRPr sz="2160">
              <a:latin typeface="Calibri"/>
              <a:cs typeface="Calibri"/>
            </a:endParaRPr>
          </a:p>
          <a:p>
            <a:pPr algn="ctr">
              <a:lnSpc>
                <a:spcPts val="2562"/>
              </a:lnSpc>
            </a:pPr>
            <a:r>
              <a:rPr sz="2160" dirty="0">
                <a:latin typeface="Calibri"/>
                <a:cs typeface="Calibri"/>
              </a:rPr>
              <a:t>Or</a:t>
            </a:r>
            <a:r>
              <a:rPr sz="2160" spc="-18" dirty="0">
                <a:latin typeface="Calibri"/>
                <a:cs typeface="Calibri"/>
              </a:rPr>
              <a:t> </a:t>
            </a:r>
            <a:r>
              <a:rPr sz="2160" dirty="0">
                <a:latin typeface="Calibri"/>
                <a:cs typeface="Calibri"/>
              </a:rPr>
              <a:t>3</a:t>
            </a:r>
            <a:r>
              <a:rPr sz="2160" baseline="23148" dirty="0">
                <a:latin typeface="Calibri"/>
                <a:cs typeface="Calibri"/>
              </a:rPr>
              <a:t>rd</a:t>
            </a:r>
            <a:r>
              <a:rPr sz="2160" spc="215" baseline="23148" dirty="0">
                <a:latin typeface="Calibri"/>
                <a:cs typeface="Calibri"/>
              </a:rPr>
              <a:t> </a:t>
            </a:r>
            <a:r>
              <a:rPr sz="2160" dirty="0">
                <a:latin typeface="Calibri"/>
                <a:cs typeface="Calibri"/>
              </a:rPr>
              <a:t>party</a:t>
            </a:r>
            <a:r>
              <a:rPr sz="2160" spc="-12" dirty="0">
                <a:latin typeface="Calibri"/>
                <a:cs typeface="Calibri"/>
              </a:rPr>
              <a:t> </a:t>
            </a:r>
            <a:r>
              <a:rPr sz="2160" dirty="0">
                <a:latin typeface="Calibri"/>
                <a:cs typeface="Calibri"/>
              </a:rPr>
              <a:t>CI</a:t>
            </a:r>
            <a:r>
              <a:rPr sz="2160" spc="-12" dirty="0">
                <a:latin typeface="Calibri"/>
                <a:cs typeface="Calibri"/>
              </a:rPr>
              <a:t> servers</a:t>
            </a:r>
            <a:endParaRPr sz="2160">
              <a:latin typeface="Calibri"/>
              <a:cs typeface="Calibri"/>
            </a:endParaRPr>
          </a:p>
        </p:txBody>
      </p:sp>
      <p:graphicFrame>
        <p:nvGraphicFramePr>
          <p:cNvPr id="32" name="object 32"/>
          <p:cNvGraphicFramePr>
            <a:graphicFrameLocks noGrp="1"/>
          </p:cNvGraphicFramePr>
          <p:nvPr/>
        </p:nvGraphicFramePr>
        <p:xfrm>
          <a:off x="8618220" y="3101340"/>
          <a:ext cx="4389120" cy="2965704"/>
        </p:xfrm>
        <a:graphic>
          <a:graphicData uri="http://schemas.openxmlformats.org/drawingml/2006/table">
            <a:tbl>
              <a:tblPr firstRow="1" bandRow="1">
                <a:tableStyleId>{2D5ABB26-0587-4C30-8999-92F81FD0307C}</a:tableStyleId>
              </a:tblPr>
              <a:tblGrid>
                <a:gridCol w="2194560">
                  <a:extLst>
                    <a:ext uri="{9D8B030D-6E8A-4147-A177-3AD203B41FA5}">
                      <a16:colId xmlns:a16="http://schemas.microsoft.com/office/drawing/2014/main" val="20000"/>
                    </a:ext>
                  </a:extLst>
                </a:gridCol>
                <a:gridCol w="2194560">
                  <a:extLst>
                    <a:ext uri="{9D8B030D-6E8A-4147-A177-3AD203B41FA5}">
                      <a16:colId xmlns:a16="http://schemas.microsoft.com/office/drawing/2014/main" val="20001"/>
                    </a:ext>
                  </a:extLst>
                </a:gridCol>
              </a:tblGrid>
              <a:tr h="1482852">
                <a:tc gridSpan="2">
                  <a:txBody>
                    <a:bodyPr/>
                    <a:lstStyle/>
                    <a:p>
                      <a:pPr>
                        <a:lnSpc>
                          <a:spcPct val="100000"/>
                        </a:lnSpc>
                        <a:spcBef>
                          <a:spcPts val="15"/>
                        </a:spcBef>
                      </a:pPr>
                      <a:endParaRPr sz="3800">
                        <a:latin typeface="Times New Roman"/>
                        <a:cs typeface="Times New Roman"/>
                      </a:endParaRPr>
                    </a:p>
                    <a:p>
                      <a:pPr marL="822325">
                        <a:lnSpc>
                          <a:spcPct val="100000"/>
                        </a:lnSpc>
                      </a:pPr>
                      <a:r>
                        <a:rPr sz="2200" dirty="0">
                          <a:solidFill>
                            <a:srgbClr val="FFFFFF"/>
                          </a:solidFill>
                          <a:latin typeface="Calibri"/>
                          <a:cs typeface="Calibri"/>
                        </a:rPr>
                        <a:t>AWS</a:t>
                      </a:r>
                      <a:r>
                        <a:rPr sz="2200" spc="-65" dirty="0">
                          <a:solidFill>
                            <a:srgbClr val="FFFFFF"/>
                          </a:solidFill>
                          <a:latin typeface="Calibri"/>
                          <a:cs typeface="Calibri"/>
                        </a:rPr>
                        <a:t> </a:t>
                      </a:r>
                      <a:r>
                        <a:rPr sz="2200" dirty="0">
                          <a:solidFill>
                            <a:srgbClr val="FFFFFF"/>
                          </a:solidFill>
                          <a:latin typeface="Calibri"/>
                          <a:cs typeface="Calibri"/>
                        </a:rPr>
                        <a:t>Elastic</a:t>
                      </a:r>
                      <a:r>
                        <a:rPr sz="2200" spc="-60" dirty="0">
                          <a:solidFill>
                            <a:srgbClr val="FFFFFF"/>
                          </a:solidFill>
                          <a:latin typeface="Calibri"/>
                          <a:cs typeface="Calibri"/>
                        </a:rPr>
                        <a:t> </a:t>
                      </a:r>
                      <a:r>
                        <a:rPr sz="2200" spc="-10" dirty="0">
                          <a:solidFill>
                            <a:srgbClr val="FFFFFF"/>
                          </a:solidFill>
                          <a:latin typeface="Calibri"/>
                          <a:cs typeface="Calibri"/>
                        </a:rPr>
                        <a:t>Beanstalk</a:t>
                      </a:r>
                      <a:endParaRPr sz="2200">
                        <a:latin typeface="Calibri"/>
                        <a:cs typeface="Calibri"/>
                      </a:endParaRPr>
                    </a:p>
                  </a:txBody>
                  <a:tcPr marL="0" marR="0" marT="2286"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hMerge="1">
                  <a:txBody>
                    <a:bodyPr/>
                    <a:lstStyle/>
                    <a:p>
                      <a:endParaRPr/>
                    </a:p>
                  </a:txBody>
                  <a:tcPr marL="0" marR="0" marT="0" marB="0"/>
                </a:tc>
                <a:extLst>
                  <a:ext uri="{0D108BD9-81ED-4DB2-BD59-A6C34878D82A}">
                    <a16:rowId xmlns:a16="http://schemas.microsoft.com/office/drawing/2014/main" val="10000"/>
                  </a:ext>
                </a:extLst>
              </a:tr>
              <a:tr h="1482852">
                <a:tc>
                  <a:txBody>
                    <a:bodyPr/>
                    <a:lstStyle/>
                    <a:p>
                      <a:pPr>
                        <a:lnSpc>
                          <a:spcPct val="100000"/>
                        </a:lnSpc>
                      </a:pPr>
                      <a:endParaRPr sz="3800">
                        <a:latin typeface="Times New Roman"/>
                        <a:cs typeface="Times New Roman"/>
                      </a:endParaRPr>
                    </a:p>
                    <a:p>
                      <a:pPr marL="108585">
                        <a:lnSpc>
                          <a:spcPct val="100000"/>
                        </a:lnSpc>
                      </a:pPr>
                      <a:r>
                        <a:rPr sz="2200" dirty="0">
                          <a:solidFill>
                            <a:srgbClr val="FFFFFF"/>
                          </a:solidFill>
                          <a:latin typeface="Calibri"/>
                          <a:cs typeface="Calibri"/>
                        </a:rPr>
                        <a:t>AWS</a:t>
                      </a:r>
                      <a:r>
                        <a:rPr sz="2200" spc="-85" dirty="0">
                          <a:solidFill>
                            <a:srgbClr val="FFFFFF"/>
                          </a:solidFill>
                          <a:latin typeface="Calibri"/>
                          <a:cs typeface="Calibri"/>
                        </a:rPr>
                        <a:t> </a:t>
                      </a:r>
                      <a:r>
                        <a:rPr sz="2200" spc="-10" dirty="0">
                          <a:solidFill>
                            <a:srgbClr val="FFFFFF"/>
                          </a:solidFill>
                          <a:latin typeface="Calibri"/>
                          <a:cs typeface="Calibri"/>
                        </a:rPr>
                        <a:t>CodeDeploy</a:t>
                      </a:r>
                      <a:endParaRPr sz="2200">
                        <a:latin typeface="Calibri"/>
                        <a:cs typeface="Calibri"/>
                      </a:endParaRPr>
                    </a:p>
                  </a:txBody>
                  <a:tcPr marL="0" marR="0" marT="0" marB="0">
                    <a:lnL w="19050">
                      <a:solidFill>
                        <a:srgbClr val="B56E01"/>
                      </a:solidFill>
                      <a:prstDash val="solid"/>
                    </a:lnL>
                    <a:lnR w="19050">
                      <a:solidFill>
                        <a:srgbClr val="B56E01"/>
                      </a:solidFill>
                      <a:prstDash val="solid"/>
                    </a:lnR>
                    <a:lnT w="19050">
                      <a:solidFill>
                        <a:srgbClr val="B56E01"/>
                      </a:solidFill>
                      <a:prstDash val="solid"/>
                    </a:lnT>
                    <a:lnB w="19050">
                      <a:solidFill>
                        <a:srgbClr val="B56E01"/>
                      </a:solidFill>
                      <a:prstDash val="solid"/>
                    </a:lnB>
                    <a:solidFill>
                      <a:srgbClr val="F69802"/>
                    </a:solidFill>
                  </a:tcPr>
                </a:tc>
                <a:tc>
                  <a:txBody>
                    <a:bodyPr/>
                    <a:lstStyle/>
                    <a:p>
                      <a:pPr marL="95250" marR="87630" indent="-635" algn="ctr">
                        <a:lnSpc>
                          <a:spcPct val="100400"/>
                        </a:lnSpc>
                        <a:spcBef>
                          <a:spcPts val="434"/>
                        </a:spcBef>
                      </a:pPr>
                      <a:r>
                        <a:rPr sz="2200" dirty="0">
                          <a:solidFill>
                            <a:srgbClr val="FFFFFF"/>
                          </a:solidFill>
                          <a:latin typeface="Calibri"/>
                          <a:cs typeface="Calibri"/>
                        </a:rPr>
                        <a:t>User</a:t>
                      </a:r>
                      <a:r>
                        <a:rPr sz="2200" spc="-10" dirty="0">
                          <a:solidFill>
                            <a:srgbClr val="FFFFFF"/>
                          </a:solidFill>
                          <a:latin typeface="Calibri"/>
                          <a:cs typeface="Calibri"/>
                        </a:rPr>
                        <a:t> Managed </a:t>
                      </a:r>
                      <a:r>
                        <a:rPr sz="2200" dirty="0">
                          <a:solidFill>
                            <a:srgbClr val="FFFFFF"/>
                          </a:solidFill>
                          <a:latin typeface="Calibri"/>
                          <a:cs typeface="Calibri"/>
                        </a:rPr>
                        <a:t>EC2</a:t>
                      </a:r>
                      <a:r>
                        <a:rPr sz="2200" spc="-20" dirty="0">
                          <a:solidFill>
                            <a:srgbClr val="FFFFFF"/>
                          </a:solidFill>
                          <a:latin typeface="Calibri"/>
                          <a:cs typeface="Calibri"/>
                        </a:rPr>
                        <a:t> </a:t>
                      </a:r>
                      <a:r>
                        <a:rPr sz="2200" spc="-10" dirty="0">
                          <a:solidFill>
                            <a:srgbClr val="FFFFFF"/>
                          </a:solidFill>
                          <a:latin typeface="Calibri"/>
                          <a:cs typeface="Calibri"/>
                        </a:rPr>
                        <a:t>Instances Fleet (CloudFormation)</a:t>
                      </a:r>
                      <a:endParaRPr sz="2200">
                        <a:latin typeface="Calibri"/>
                        <a:cs typeface="Calibri"/>
                      </a:endParaRPr>
                    </a:p>
                  </a:txBody>
                  <a:tcPr marL="0" marR="0" marT="66293" marB="0">
                    <a:lnL w="19050">
                      <a:solidFill>
                        <a:srgbClr val="B56E01"/>
                      </a:solidFill>
                      <a:prstDash val="solid"/>
                    </a:lnL>
                    <a:lnR w="19050">
                      <a:solidFill>
                        <a:srgbClr val="BC8C00"/>
                      </a:solidFill>
                      <a:prstDash val="solid"/>
                    </a:lnR>
                    <a:lnT w="19050">
                      <a:solidFill>
                        <a:srgbClr val="BC8C00"/>
                      </a:solidFill>
                      <a:prstDash val="solid"/>
                    </a:lnT>
                    <a:lnB w="19050">
                      <a:solidFill>
                        <a:srgbClr val="BC8C00"/>
                      </a:solidFill>
                      <a:prstDash val="solid"/>
                    </a:lnB>
                    <a:solidFill>
                      <a:srgbClr val="FFC000"/>
                    </a:solidFill>
                  </a:tcPr>
                </a:tc>
                <a:extLst>
                  <a:ext uri="{0D108BD9-81ED-4DB2-BD59-A6C34878D82A}">
                    <a16:rowId xmlns:a16="http://schemas.microsoft.com/office/drawing/2014/main" val="10001"/>
                  </a:ext>
                </a:extLst>
              </a:tr>
            </a:tbl>
          </a:graphicData>
        </a:graphic>
      </p:graphicFrame>
      <p:sp>
        <p:nvSpPr>
          <p:cNvPr id="33" name="object 33"/>
          <p:cNvSpPr txBox="1"/>
          <p:nvPr/>
        </p:nvSpPr>
        <p:spPr>
          <a:xfrm>
            <a:off x="4033518" y="6662648"/>
            <a:ext cx="7040880" cy="377796"/>
          </a:xfrm>
          <a:prstGeom prst="rect">
            <a:avLst/>
          </a:prstGeom>
          <a:solidFill>
            <a:srgbClr val="F69802"/>
          </a:solidFill>
          <a:ln w="12700">
            <a:solidFill>
              <a:srgbClr val="B56E01"/>
            </a:solidFill>
          </a:ln>
        </p:spPr>
        <p:txBody>
          <a:bodyPr vert="horz" wrap="square" lIns="0" tIns="44958" rIns="0" bIns="0" rtlCol="0">
            <a:spAutoFit/>
          </a:bodyPr>
          <a:lstStyle/>
          <a:p>
            <a:pPr algn="ctr">
              <a:spcBef>
                <a:spcPts val="354"/>
              </a:spcBef>
            </a:pPr>
            <a:r>
              <a:rPr sz="2160" spc="-12" dirty="0">
                <a:latin typeface="Calibri"/>
                <a:cs typeface="Calibri"/>
              </a:rPr>
              <a:t>Orchestrate:</a:t>
            </a:r>
            <a:r>
              <a:rPr sz="2160" spc="-66" dirty="0">
                <a:latin typeface="Calibri"/>
                <a:cs typeface="Calibri"/>
              </a:rPr>
              <a:t> </a:t>
            </a:r>
            <a:r>
              <a:rPr sz="2160" dirty="0">
                <a:latin typeface="Calibri"/>
                <a:cs typeface="Calibri"/>
              </a:rPr>
              <a:t>AWS</a:t>
            </a:r>
            <a:r>
              <a:rPr sz="2160" spc="-66" dirty="0">
                <a:latin typeface="Calibri"/>
                <a:cs typeface="Calibri"/>
              </a:rPr>
              <a:t> </a:t>
            </a:r>
            <a:r>
              <a:rPr sz="2160" spc="-12" dirty="0">
                <a:latin typeface="Calibri"/>
                <a:cs typeface="Calibri"/>
              </a:rPr>
              <a:t>CodePipeline</a:t>
            </a:r>
            <a:endParaRPr sz="2160">
              <a:latin typeface="Calibri"/>
              <a:cs typeface="Calibri"/>
            </a:endParaRPr>
          </a:p>
        </p:txBody>
      </p:sp>
      <p:sp>
        <p:nvSpPr>
          <p:cNvPr id="34" name="object 34"/>
          <p:cNvSpPr/>
          <p:nvPr/>
        </p:nvSpPr>
        <p:spPr>
          <a:xfrm>
            <a:off x="1744481" y="6213573"/>
            <a:ext cx="11568684" cy="311658"/>
          </a:xfrm>
          <a:custGeom>
            <a:avLst/>
            <a:gdLst/>
            <a:ahLst/>
            <a:cxnLst/>
            <a:rect l="l" t="t" r="r" b="b"/>
            <a:pathLst>
              <a:path w="9640570" h="259714">
                <a:moveTo>
                  <a:pt x="9640134" y="10"/>
                </a:moveTo>
                <a:lnTo>
                  <a:pt x="9638435" y="50477"/>
                </a:lnTo>
                <a:lnTo>
                  <a:pt x="9633804" y="91688"/>
                </a:lnTo>
                <a:lnTo>
                  <a:pt x="9626934" y="119474"/>
                </a:lnTo>
                <a:lnTo>
                  <a:pt x="9618522" y="129663"/>
                </a:lnTo>
                <a:lnTo>
                  <a:pt x="4841679" y="129652"/>
                </a:lnTo>
                <a:lnTo>
                  <a:pt x="4833266" y="139841"/>
                </a:lnTo>
                <a:lnTo>
                  <a:pt x="4826397" y="167627"/>
                </a:lnTo>
                <a:lnTo>
                  <a:pt x="4821765" y="208838"/>
                </a:lnTo>
                <a:lnTo>
                  <a:pt x="4820067" y="259305"/>
                </a:lnTo>
                <a:lnTo>
                  <a:pt x="4818368" y="208838"/>
                </a:lnTo>
                <a:lnTo>
                  <a:pt x="4813737" y="167627"/>
                </a:lnTo>
                <a:lnTo>
                  <a:pt x="4806867" y="139841"/>
                </a:lnTo>
                <a:lnTo>
                  <a:pt x="4798455" y="129652"/>
                </a:lnTo>
                <a:lnTo>
                  <a:pt x="21612" y="129652"/>
                </a:lnTo>
                <a:lnTo>
                  <a:pt x="13199" y="119463"/>
                </a:lnTo>
                <a:lnTo>
                  <a:pt x="6330" y="91678"/>
                </a:lnTo>
                <a:lnTo>
                  <a:pt x="1698" y="50466"/>
                </a:lnTo>
                <a:lnTo>
                  <a:pt x="0" y="0"/>
                </a:lnTo>
              </a:path>
            </a:pathLst>
          </a:custGeom>
          <a:ln w="38100">
            <a:solidFill>
              <a:srgbClr val="444949"/>
            </a:solidFill>
          </a:ln>
        </p:spPr>
        <p:txBody>
          <a:bodyPr wrap="square" lIns="0" tIns="0" rIns="0" bIns="0" rtlCol="0"/>
          <a:lstStyle/>
          <a:p>
            <a:endParaRPr sz="3456"/>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58367" y="220678"/>
            <a:ext cx="16217798" cy="827919"/>
          </a:xfrm>
          <a:prstGeom prst="rect">
            <a:avLst/>
          </a:prstGeom>
        </p:spPr>
        <p:txBody>
          <a:bodyPr vert="horz" wrap="square" lIns="0" tIns="15240" rIns="0" bIns="0" rtlCol="0" anchor="t">
            <a:spAutoFit/>
          </a:bodyPr>
          <a:lstStyle/>
          <a:p>
            <a:pPr marL="15240">
              <a:spcBef>
                <a:spcPts val="120"/>
              </a:spcBef>
            </a:pPr>
            <a:r>
              <a:rPr dirty="0">
                <a:solidFill>
                  <a:schemeClr val="tx1"/>
                </a:solidFill>
              </a:rPr>
              <a:t>AWS</a:t>
            </a:r>
            <a:r>
              <a:rPr spc="-294" dirty="0">
                <a:solidFill>
                  <a:schemeClr val="tx1"/>
                </a:solidFill>
              </a:rPr>
              <a:t> </a:t>
            </a:r>
            <a:r>
              <a:rPr spc="-72" dirty="0">
                <a:solidFill>
                  <a:schemeClr val="tx1"/>
                </a:solidFill>
              </a:rPr>
              <a:t>CodePipeline</a:t>
            </a:r>
            <a:r>
              <a:rPr spc="-318" dirty="0">
                <a:solidFill>
                  <a:schemeClr val="tx1"/>
                </a:solidFill>
              </a:rPr>
              <a:t> </a:t>
            </a:r>
            <a:r>
              <a:rPr spc="-60" dirty="0">
                <a:solidFill>
                  <a:schemeClr val="tx1"/>
                </a:solidFill>
              </a:rPr>
              <a:t>Artifacts</a:t>
            </a:r>
          </a:p>
        </p:txBody>
      </p:sp>
      <p:sp>
        <p:nvSpPr>
          <p:cNvPr id="5" name="object 5"/>
          <p:cNvSpPr txBox="1"/>
          <p:nvPr/>
        </p:nvSpPr>
        <p:spPr>
          <a:xfrm>
            <a:off x="1100327" y="1598980"/>
            <a:ext cx="11759946" cy="1734577"/>
          </a:xfrm>
          <a:prstGeom prst="rect">
            <a:avLst/>
          </a:prstGeom>
        </p:spPr>
        <p:txBody>
          <a:bodyPr vert="horz" wrap="square" lIns="0" tIns="113538" rIns="0" bIns="0" rtlCol="0">
            <a:spAutoFit/>
          </a:bodyPr>
          <a:lstStyle/>
          <a:p>
            <a:pPr marL="289560" indent="-274320">
              <a:spcBef>
                <a:spcPts val="894"/>
              </a:spcBef>
              <a:buFont typeface="Arial"/>
              <a:buChar char="•"/>
              <a:tabLst>
                <a:tab pos="289560" algn="l"/>
              </a:tabLst>
            </a:pPr>
            <a:r>
              <a:rPr sz="3360" dirty="0">
                <a:latin typeface="Gill Sans MT"/>
                <a:cs typeface="Gill Sans MT"/>
              </a:rPr>
              <a:t>Each</a:t>
            </a:r>
            <a:r>
              <a:rPr sz="3360" spc="-168" dirty="0">
                <a:latin typeface="Gill Sans MT"/>
                <a:cs typeface="Gill Sans MT"/>
              </a:rPr>
              <a:t> </a:t>
            </a:r>
            <a:r>
              <a:rPr sz="3360" spc="-30" dirty="0">
                <a:latin typeface="Gill Sans MT"/>
                <a:cs typeface="Gill Sans MT"/>
              </a:rPr>
              <a:t>pipeline</a:t>
            </a:r>
            <a:r>
              <a:rPr sz="3360" spc="-174" dirty="0">
                <a:latin typeface="Gill Sans MT"/>
                <a:cs typeface="Gill Sans MT"/>
              </a:rPr>
              <a:t> </a:t>
            </a:r>
            <a:r>
              <a:rPr sz="3360" dirty="0">
                <a:latin typeface="Gill Sans MT"/>
                <a:cs typeface="Gill Sans MT"/>
              </a:rPr>
              <a:t>stage</a:t>
            </a:r>
            <a:r>
              <a:rPr sz="3360" spc="-168" dirty="0">
                <a:latin typeface="Gill Sans MT"/>
                <a:cs typeface="Gill Sans MT"/>
              </a:rPr>
              <a:t> </a:t>
            </a:r>
            <a:r>
              <a:rPr sz="3360" dirty="0">
                <a:latin typeface="Gill Sans MT"/>
                <a:cs typeface="Gill Sans MT"/>
              </a:rPr>
              <a:t>can</a:t>
            </a:r>
            <a:r>
              <a:rPr sz="3360" spc="-162" dirty="0">
                <a:latin typeface="Gill Sans MT"/>
                <a:cs typeface="Gill Sans MT"/>
              </a:rPr>
              <a:t> </a:t>
            </a:r>
            <a:r>
              <a:rPr sz="3360" spc="-36" dirty="0">
                <a:latin typeface="Gill Sans MT"/>
                <a:cs typeface="Gill Sans MT"/>
              </a:rPr>
              <a:t>create</a:t>
            </a:r>
            <a:r>
              <a:rPr sz="3360" spc="-168" dirty="0">
                <a:latin typeface="Gill Sans MT"/>
                <a:cs typeface="Gill Sans MT"/>
              </a:rPr>
              <a:t> </a:t>
            </a:r>
            <a:r>
              <a:rPr sz="3360" spc="-12" dirty="0">
                <a:latin typeface="Gill Sans MT"/>
                <a:cs typeface="Gill Sans MT"/>
              </a:rPr>
              <a:t>”artifacts”</a:t>
            </a:r>
            <a:endParaRPr sz="3360">
              <a:latin typeface="Gill Sans MT"/>
              <a:cs typeface="Gill Sans MT"/>
            </a:endParaRPr>
          </a:p>
          <a:p>
            <a:pPr marL="289560" marR="6096" indent="-274320">
              <a:lnSpc>
                <a:spcPts val="3720"/>
              </a:lnSpc>
              <a:spcBef>
                <a:spcPts val="1163"/>
              </a:spcBef>
              <a:buFont typeface="Arial"/>
              <a:buChar char="•"/>
              <a:tabLst>
                <a:tab pos="289560" algn="l"/>
              </a:tabLst>
            </a:pPr>
            <a:r>
              <a:rPr sz="3360" spc="-36" dirty="0">
                <a:latin typeface="Gill Sans MT"/>
                <a:cs typeface="Gill Sans MT"/>
              </a:rPr>
              <a:t>Artifacts</a:t>
            </a:r>
            <a:r>
              <a:rPr sz="3360" spc="-198" dirty="0">
                <a:latin typeface="Gill Sans MT"/>
                <a:cs typeface="Gill Sans MT"/>
              </a:rPr>
              <a:t> </a:t>
            </a:r>
            <a:r>
              <a:rPr sz="3360" dirty="0">
                <a:latin typeface="Gill Sans MT"/>
                <a:cs typeface="Gill Sans MT"/>
              </a:rPr>
              <a:t>are</a:t>
            </a:r>
            <a:r>
              <a:rPr sz="3360" spc="-168" dirty="0">
                <a:latin typeface="Gill Sans MT"/>
                <a:cs typeface="Gill Sans MT"/>
              </a:rPr>
              <a:t> </a:t>
            </a:r>
            <a:r>
              <a:rPr sz="3360" dirty="0">
                <a:latin typeface="Gill Sans MT"/>
                <a:cs typeface="Gill Sans MT"/>
              </a:rPr>
              <a:t>passed</a:t>
            </a:r>
            <a:r>
              <a:rPr sz="3360" spc="-137" dirty="0">
                <a:latin typeface="Gill Sans MT"/>
                <a:cs typeface="Gill Sans MT"/>
              </a:rPr>
              <a:t> </a:t>
            </a:r>
            <a:r>
              <a:rPr sz="3360" spc="-60" dirty="0">
                <a:latin typeface="Gill Sans MT"/>
                <a:cs typeface="Gill Sans MT"/>
              </a:rPr>
              <a:t>stored</a:t>
            </a:r>
            <a:r>
              <a:rPr sz="3360" spc="-132" dirty="0">
                <a:latin typeface="Gill Sans MT"/>
                <a:cs typeface="Gill Sans MT"/>
              </a:rPr>
              <a:t> </a:t>
            </a:r>
            <a:r>
              <a:rPr sz="3360" spc="-84" dirty="0">
                <a:latin typeface="Gill Sans MT"/>
                <a:cs typeface="Gill Sans MT"/>
              </a:rPr>
              <a:t>in</a:t>
            </a:r>
            <a:r>
              <a:rPr sz="3360" spc="-204" dirty="0">
                <a:latin typeface="Gill Sans MT"/>
                <a:cs typeface="Gill Sans MT"/>
              </a:rPr>
              <a:t> </a:t>
            </a:r>
            <a:r>
              <a:rPr sz="3360" dirty="0">
                <a:latin typeface="Gill Sans MT"/>
                <a:cs typeface="Gill Sans MT"/>
              </a:rPr>
              <a:t>Amazon</a:t>
            </a:r>
            <a:r>
              <a:rPr sz="3360" spc="-132" dirty="0">
                <a:latin typeface="Gill Sans MT"/>
                <a:cs typeface="Gill Sans MT"/>
              </a:rPr>
              <a:t> </a:t>
            </a:r>
            <a:r>
              <a:rPr sz="3360" dirty="0">
                <a:latin typeface="Gill Sans MT"/>
                <a:cs typeface="Gill Sans MT"/>
              </a:rPr>
              <a:t>S3</a:t>
            </a:r>
            <a:r>
              <a:rPr sz="3360" spc="-126" dirty="0">
                <a:latin typeface="Gill Sans MT"/>
                <a:cs typeface="Gill Sans MT"/>
              </a:rPr>
              <a:t> </a:t>
            </a:r>
            <a:r>
              <a:rPr sz="3360" dirty="0">
                <a:latin typeface="Gill Sans MT"/>
                <a:cs typeface="Gill Sans MT"/>
              </a:rPr>
              <a:t>and</a:t>
            </a:r>
            <a:r>
              <a:rPr sz="3360" spc="-137" dirty="0">
                <a:latin typeface="Gill Sans MT"/>
                <a:cs typeface="Gill Sans MT"/>
              </a:rPr>
              <a:t> </a:t>
            </a:r>
            <a:r>
              <a:rPr sz="3360" dirty="0">
                <a:latin typeface="Gill Sans MT"/>
                <a:cs typeface="Gill Sans MT"/>
              </a:rPr>
              <a:t>passed</a:t>
            </a:r>
            <a:r>
              <a:rPr sz="3360" spc="-132" dirty="0">
                <a:latin typeface="Gill Sans MT"/>
                <a:cs typeface="Gill Sans MT"/>
              </a:rPr>
              <a:t> </a:t>
            </a:r>
            <a:r>
              <a:rPr sz="3360" dirty="0">
                <a:latin typeface="Gill Sans MT"/>
                <a:cs typeface="Gill Sans MT"/>
              </a:rPr>
              <a:t>on</a:t>
            </a:r>
            <a:r>
              <a:rPr sz="3360" spc="-132" dirty="0">
                <a:latin typeface="Gill Sans MT"/>
                <a:cs typeface="Gill Sans MT"/>
              </a:rPr>
              <a:t> </a:t>
            </a:r>
            <a:r>
              <a:rPr sz="3360" dirty="0">
                <a:latin typeface="Gill Sans MT"/>
                <a:cs typeface="Gill Sans MT"/>
              </a:rPr>
              <a:t>to</a:t>
            </a:r>
            <a:r>
              <a:rPr sz="3360" spc="-132" dirty="0">
                <a:latin typeface="Gill Sans MT"/>
                <a:cs typeface="Gill Sans MT"/>
              </a:rPr>
              <a:t> </a:t>
            </a:r>
            <a:r>
              <a:rPr sz="3360" dirty="0">
                <a:latin typeface="Gill Sans MT"/>
                <a:cs typeface="Gill Sans MT"/>
              </a:rPr>
              <a:t>the</a:t>
            </a:r>
            <a:r>
              <a:rPr sz="3360" spc="-132" dirty="0">
                <a:latin typeface="Gill Sans MT"/>
                <a:cs typeface="Gill Sans MT"/>
              </a:rPr>
              <a:t> </a:t>
            </a:r>
            <a:r>
              <a:rPr sz="3360" spc="-24" dirty="0">
                <a:latin typeface="Gill Sans MT"/>
                <a:cs typeface="Gill Sans MT"/>
              </a:rPr>
              <a:t>next </a:t>
            </a:r>
            <a:r>
              <a:rPr sz="3360" spc="-12" dirty="0">
                <a:latin typeface="Gill Sans MT"/>
                <a:cs typeface="Gill Sans MT"/>
              </a:rPr>
              <a:t>stage</a:t>
            </a:r>
            <a:endParaRPr sz="3360">
              <a:latin typeface="Gill Sans MT"/>
              <a:cs typeface="Gill Sans MT"/>
            </a:endParaRPr>
          </a:p>
        </p:txBody>
      </p:sp>
      <p:sp>
        <p:nvSpPr>
          <p:cNvPr id="6" name="object 6"/>
          <p:cNvSpPr txBox="1"/>
          <p:nvPr/>
        </p:nvSpPr>
        <p:spPr>
          <a:xfrm>
            <a:off x="2733224" y="3742434"/>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latin typeface="Times New Roman"/>
              <a:cs typeface="Times New Roman"/>
            </a:endParaRPr>
          </a:p>
          <a:p>
            <a:pPr marL="259842" marR="251460" indent="432054">
              <a:lnSpc>
                <a:spcPts val="2532"/>
              </a:lnSpc>
              <a:spcBef>
                <a:spcPts val="6"/>
              </a:spcBef>
            </a:pPr>
            <a:r>
              <a:rPr sz="2160" spc="-12" dirty="0">
                <a:latin typeface="Calibri"/>
                <a:cs typeface="Calibri"/>
              </a:rPr>
              <a:t>Source (CodeCommit)</a:t>
            </a:r>
            <a:endParaRPr sz="2160">
              <a:latin typeface="Calibri"/>
              <a:cs typeface="Calibri"/>
            </a:endParaRPr>
          </a:p>
        </p:txBody>
      </p:sp>
      <p:sp>
        <p:nvSpPr>
          <p:cNvPr id="7" name="object 7"/>
          <p:cNvSpPr txBox="1"/>
          <p:nvPr/>
        </p:nvSpPr>
        <p:spPr>
          <a:xfrm>
            <a:off x="6237871"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latin typeface="Times New Roman"/>
              <a:cs typeface="Times New Roman"/>
            </a:endParaRPr>
          </a:p>
          <a:p>
            <a:pPr marL="419862" marR="410718" indent="370332">
              <a:lnSpc>
                <a:spcPts val="2532"/>
              </a:lnSpc>
              <a:spcBef>
                <a:spcPts val="6"/>
              </a:spcBef>
            </a:pPr>
            <a:r>
              <a:rPr sz="2160" spc="-24" dirty="0">
                <a:latin typeface="Calibri"/>
                <a:cs typeface="Calibri"/>
              </a:rPr>
              <a:t>Build </a:t>
            </a:r>
            <a:r>
              <a:rPr sz="2160" spc="-12" dirty="0">
                <a:latin typeface="Calibri"/>
                <a:cs typeface="Calibri"/>
              </a:rPr>
              <a:t>(CodeBuild)</a:t>
            </a:r>
            <a:endParaRPr sz="2160">
              <a:latin typeface="Calibri"/>
              <a:cs typeface="Calibri"/>
            </a:endParaRPr>
          </a:p>
        </p:txBody>
      </p:sp>
      <p:sp>
        <p:nvSpPr>
          <p:cNvPr id="8" name="object 8"/>
          <p:cNvSpPr txBox="1"/>
          <p:nvPr/>
        </p:nvSpPr>
        <p:spPr>
          <a:xfrm>
            <a:off x="9742517" y="3742432"/>
            <a:ext cx="2145030" cy="1008225"/>
          </a:xfrm>
          <a:prstGeom prst="rect">
            <a:avLst/>
          </a:prstGeom>
          <a:solidFill>
            <a:srgbClr val="5091D0"/>
          </a:solidFill>
          <a:ln w="12700">
            <a:solidFill>
              <a:srgbClr val="386998"/>
            </a:solidFill>
          </a:ln>
        </p:spPr>
        <p:txBody>
          <a:bodyPr vert="horz" wrap="square" lIns="0" tIns="6858" rIns="0" bIns="0" rtlCol="0">
            <a:spAutoFit/>
          </a:bodyPr>
          <a:lstStyle/>
          <a:p>
            <a:pPr>
              <a:spcBef>
                <a:spcPts val="54"/>
              </a:spcBef>
            </a:pPr>
            <a:endParaRPr sz="2340">
              <a:latin typeface="Times New Roman"/>
              <a:cs typeface="Times New Roman"/>
            </a:endParaRPr>
          </a:p>
          <a:p>
            <a:pPr marL="310895" marR="302514" indent="370332">
              <a:lnSpc>
                <a:spcPts val="2532"/>
              </a:lnSpc>
              <a:spcBef>
                <a:spcPts val="6"/>
              </a:spcBef>
            </a:pPr>
            <a:r>
              <a:rPr sz="2160" spc="-12" dirty="0">
                <a:latin typeface="Calibri"/>
                <a:cs typeface="Calibri"/>
              </a:rPr>
              <a:t>Deploy (CodeDeploy)</a:t>
            </a:r>
            <a:endParaRPr sz="2160">
              <a:latin typeface="Calibri"/>
              <a:cs typeface="Calibri"/>
            </a:endParaRPr>
          </a:p>
        </p:txBody>
      </p:sp>
      <p:pic>
        <p:nvPicPr>
          <p:cNvPr id="9" name="object 9"/>
          <p:cNvPicPr/>
          <p:nvPr/>
        </p:nvPicPr>
        <p:blipFill>
          <a:blip r:embed="rId2" cstate="print"/>
          <a:stretch>
            <a:fillRect/>
          </a:stretch>
        </p:blipFill>
        <p:spPr>
          <a:xfrm>
            <a:off x="7029211" y="5813432"/>
            <a:ext cx="562002" cy="582817"/>
          </a:xfrm>
          <a:prstGeom prst="rect">
            <a:avLst/>
          </a:prstGeom>
        </p:spPr>
      </p:pic>
      <p:sp>
        <p:nvSpPr>
          <p:cNvPr id="10" name="object 10"/>
          <p:cNvSpPr txBox="1"/>
          <p:nvPr/>
        </p:nvSpPr>
        <p:spPr>
          <a:xfrm>
            <a:off x="2733223" y="5543359"/>
            <a:ext cx="9154668" cy="1369093"/>
          </a:xfrm>
          <a:prstGeom prst="rect">
            <a:avLst/>
          </a:prstGeom>
          <a:ln w="12700">
            <a:solidFill>
              <a:srgbClr val="444949"/>
            </a:solidFill>
          </a:ln>
        </p:spPr>
        <p:txBody>
          <a:bodyPr vert="horz" wrap="square" lIns="0" tIns="0" rIns="0" bIns="0" rtlCol="0">
            <a:spAutoFit/>
          </a:bodyPr>
          <a:lstStyle/>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a:lnSpc>
                <a:spcPct val="100000"/>
              </a:lnSpc>
            </a:pPr>
            <a:endParaRPr sz="1080">
              <a:latin typeface="Times New Roman"/>
              <a:cs typeface="Times New Roman"/>
            </a:endParaRPr>
          </a:p>
          <a:p>
            <a:pPr marL="4230624" marR="4256532" algn="ctr">
              <a:lnSpc>
                <a:spcPts val="1068"/>
              </a:lnSpc>
              <a:spcBef>
                <a:spcPts val="660"/>
              </a:spcBef>
            </a:pPr>
            <a:r>
              <a:rPr sz="960" b="1" dirty="0">
                <a:latin typeface="Arial"/>
                <a:cs typeface="Arial"/>
              </a:rPr>
              <a:t>Amazon</a:t>
            </a:r>
            <a:r>
              <a:rPr sz="960" b="1" spc="-36" dirty="0">
                <a:latin typeface="Arial"/>
                <a:cs typeface="Arial"/>
              </a:rPr>
              <a:t> </a:t>
            </a:r>
            <a:r>
              <a:rPr sz="960" b="1" spc="-30" dirty="0">
                <a:latin typeface="Arial"/>
                <a:cs typeface="Arial"/>
              </a:rPr>
              <a:t>S3</a:t>
            </a:r>
            <a:r>
              <a:rPr sz="960" b="1" spc="-12" dirty="0">
                <a:latin typeface="Arial"/>
                <a:cs typeface="Arial"/>
              </a:rPr>
              <a:t> bucket</a:t>
            </a:r>
            <a:endParaRPr sz="960">
              <a:latin typeface="Arial"/>
              <a:cs typeface="Arial"/>
            </a:endParaRPr>
          </a:p>
        </p:txBody>
      </p:sp>
      <p:grpSp>
        <p:nvGrpSpPr>
          <p:cNvPr id="11" name="object 11"/>
          <p:cNvGrpSpPr/>
          <p:nvPr/>
        </p:nvGrpSpPr>
        <p:grpSpPr>
          <a:xfrm>
            <a:off x="1078023" y="4073971"/>
            <a:ext cx="1283970" cy="694182"/>
            <a:chOff x="898352" y="3394975"/>
            <a:chExt cx="1069975" cy="578485"/>
          </a:xfrm>
        </p:grpSpPr>
        <p:sp>
          <p:nvSpPr>
            <p:cNvPr id="12" name="object 12"/>
            <p:cNvSpPr/>
            <p:nvPr/>
          </p:nvSpPr>
          <p:spPr>
            <a:xfrm>
              <a:off x="904702"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13" name="object 13"/>
            <p:cNvSpPr/>
            <p:nvPr/>
          </p:nvSpPr>
          <p:spPr>
            <a:xfrm>
              <a:off x="904702"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14" name="object 14"/>
          <p:cNvSpPr txBox="1"/>
          <p:nvPr/>
        </p:nvSpPr>
        <p:spPr>
          <a:xfrm>
            <a:off x="1249237" y="4223919"/>
            <a:ext cx="772668"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trigger</a:t>
            </a:r>
            <a:endParaRPr sz="2160">
              <a:latin typeface="Calibri"/>
              <a:cs typeface="Calibri"/>
            </a:endParaRPr>
          </a:p>
        </p:txBody>
      </p:sp>
      <p:sp>
        <p:nvSpPr>
          <p:cNvPr id="15" name="object 15"/>
          <p:cNvSpPr/>
          <p:nvPr/>
        </p:nvSpPr>
        <p:spPr>
          <a:xfrm>
            <a:off x="4877908" y="4416944"/>
            <a:ext cx="225552" cy="1126998"/>
          </a:xfrm>
          <a:custGeom>
            <a:avLst/>
            <a:gdLst/>
            <a:ahLst/>
            <a:cxnLst/>
            <a:rect l="l" t="t" r="r" b="b"/>
            <a:pathLst>
              <a:path w="187960" h="939164">
                <a:moveTo>
                  <a:pt x="146453" y="862481"/>
                </a:moveTo>
                <a:lnTo>
                  <a:pt x="111528" y="862481"/>
                </a:lnTo>
                <a:lnTo>
                  <a:pt x="149628" y="938681"/>
                </a:lnTo>
                <a:lnTo>
                  <a:pt x="181378" y="875181"/>
                </a:lnTo>
                <a:lnTo>
                  <a:pt x="146453" y="875181"/>
                </a:lnTo>
                <a:lnTo>
                  <a:pt x="146453" y="862481"/>
                </a:lnTo>
                <a:close/>
              </a:path>
              <a:path w="187960" h="939164">
                <a:moveTo>
                  <a:pt x="146453" y="3175"/>
                </a:moveTo>
                <a:lnTo>
                  <a:pt x="146453" y="875181"/>
                </a:lnTo>
                <a:lnTo>
                  <a:pt x="152803" y="875181"/>
                </a:lnTo>
                <a:lnTo>
                  <a:pt x="152803" y="6350"/>
                </a:lnTo>
                <a:lnTo>
                  <a:pt x="149628" y="6350"/>
                </a:lnTo>
                <a:lnTo>
                  <a:pt x="146453" y="3175"/>
                </a:lnTo>
                <a:close/>
              </a:path>
              <a:path w="187960" h="939164">
                <a:moveTo>
                  <a:pt x="187728" y="862481"/>
                </a:moveTo>
                <a:lnTo>
                  <a:pt x="152803" y="862481"/>
                </a:lnTo>
                <a:lnTo>
                  <a:pt x="152803" y="875181"/>
                </a:lnTo>
                <a:lnTo>
                  <a:pt x="181378" y="875181"/>
                </a:lnTo>
                <a:lnTo>
                  <a:pt x="187728" y="862481"/>
                </a:lnTo>
                <a:close/>
              </a:path>
              <a:path w="187960" h="939164">
                <a:moveTo>
                  <a:pt x="152803" y="0"/>
                </a:moveTo>
                <a:lnTo>
                  <a:pt x="0" y="0"/>
                </a:lnTo>
                <a:lnTo>
                  <a:pt x="0" y="6350"/>
                </a:lnTo>
                <a:lnTo>
                  <a:pt x="146453" y="6350"/>
                </a:lnTo>
                <a:lnTo>
                  <a:pt x="146453" y="3175"/>
                </a:lnTo>
                <a:lnTo>
                  <a:pt x="152803" y="3175"/>
                </a:lnTo>
                <a:lnTo>
                  <a:pt x="152803" y="0"/>
                </a:lnTo>
                <a:close/>
              </a:path>
              <a:path w="187960" h="939164">
                <a:moveTo>
                  <a:pt x="152803" y="3175"/>
                </a:moveTo>
                <a:lnTo>
                  <a:pt x="146453" y="3175"/>
                </a:lnTo>
                <a:lnTo>
                  <a:pt x="149628" y="6350"/>
                </a:lnTo>
                <a:lnTo>
                  <a:pt x="152803" y="6350"/>
                </a:lnTo>
                <a:lnTo>
                  <a:pt x="152803" y="3175"/>
                </a:lnTo>
                <a:close/>
              </a:path>
            </a:pathLst>
          </a:custGeom>
          <a:solidFill>
            <a:srgbClr val="5091D0"/>
          </a:solidFill>
        </p:spPr>
        <p:txBody>
          <a:bodyPr wrap="square" lIns="0" tIns="0" rIns="0" bIns="0" rtlCol="0"/>
          <a:lstStyle/>
          <a:p>
            <a:endParaRPr sz="3456"/>
          </a:p>
        </p:txBody>
      </p:sp>
      <p:sp>
        <p:nvSpPr>
          <p:cNvPr id="16" name="object 16"/>
          <p:cNvSpPr txBox="1"/>
          <p:nvPr/>
        </p:nvSpPr>
        <p:spPr>
          <a:xfrm>
            <a:off x="5157892" y="4447031"/>
            <a:ext cx="184666" cy="1014222"/>
          </a:xfrm>
          <a:prstGeom prst="rect">
            <a:avLst/>
          </a:prstGeom>
        </p:spPr>
        <p:txBody>
          <a:bodyPr vert="vert" wrap="square" lIns="0" tIns="7620" rIns="0" bIns="0" rtlCol="0">
            <a:spAutoFit/>
          </a:bodyPr>
          <a:lstStyle/>
          <a:p>
            <a:pPr marL="15240">
              <a:spcBef>
                <a:spcPts val="60"/>
              </a:spcBef>
            </a:pPr>
            <a:r>
              <a:rPr sz="1200" dirty="0">
                <a:latin typeface="Calibri"/>
                <a:cs typeface="Calibri"/>
              </a:rPr>
              <a:t>Output</a:t>
            </a:r>
            <a:r>
              <a:rPr sz="1200" spc="-30" dirty="0">
                <a:latin typeface="Calibri"/>
                <a:cs typeface="Calibri"/>
              </a:rPr>
              <a:t> </a:t>
            </a:r>
            <a:r>
              <a:rPr sz="1200" spc="-12" dirty="0">
                <a:latin typeface="Calibri"/>
                <a:cs typeface="Calibri"/>
              </a:rPr>
              <a:t>artifacts</a:t>
            </a:r>
            <a:endParaRPr sz="1200">
              <a:latin typeface="Calibri"/>
              <a:cs typeface="Calibri"/>
            </a:endParaRPr>
          </a:p>
        </p:txBody>
      </p:sp>
      <p:sp>
        <p:nvSpPr>
          <p:cNvPr id="17" name="object 17"/>
          <p:cNvSpPr/>
          <p:nvPr/>
        </p:nvSpPr>
        <p:spPr>
          <a:xfrm>
            <a:off x="8364266" y="4404521"/>
            <a:ext cx="225552" cy="1126998"/>
          </a:xfrm>
          <a:custGeom>
            <a:avLst/>
            <a:gdLst/>
            <a:ahLst/>
            <a:cxnLst/>
            <a:rect l="l" t="t" r="r" b="b"/>
            <a:pathLst>
              <a:path w="187959" h="939164">
                <a:moveTo>
                  <a:pt x="146455" y="862481"/>
                </a:moveTo>
                <a:lnTo>
                  <a:pt x="111530" y="862481"/>
                </a:lnTo>
                <a:lnTo>
                  <a:pt x="149630" y="938681"/>
                </a:lnTo>
                <a:lnTo>
                  <a:pt x="181380" y="875181"/>
                </a:lnTo>
                <a:lnTo>
                  <a:pt x="146455" y="875181"/>
                </a:lnTo>
                <a:lnTo>
                  <a:pt x="146455" y="862481"/>
                </a:lnTo>
                <a:close/>
              </a:path>
              <a:path w="187959" h="939164">
                <a:moveTo>
                  <a:pt x="146455" y="3175"/>
                </a:moveTo>
                <a:lnTo>
                  <a:pt x="146455" y="875181"/>
                </a:lnTo>
                <a:lnTo>
                  <a:pt x="152805" y="875181"/>
                </a:lnTo>
                <a:lnTo>
                  <a:pt x="152805" y="6350"/>
                </a:lnTo>
                <a:lnTo>
                  <a:pt x="149630" y="6350"/>
                </a:lnTo>
                <a:lnTo>
                  <a:pt x="146455" y="3175"/>
                </a:lnTo>
                <a:close/>
              </a:path>
              <a:path w="187959" h="939164">
                <a:moveTo>
                  <a:pt x="187730" y="862481"/>
                </a:moveTo>
                <a:lnTo>
                  <a:pt x="152805" y="862481"/>
                </a:lnTo>
                <a:lnTo>
                  <a:pt x="152805" y="875181"/>
                </a:lnTo>
                <a:lnTo>
                  <a:pt x="181380" y="875181"/>
                </a:lnTo>
                <a:lnTo>
                  <a:pt x="187730" y="862481"/>
                </a:lnTo>
                <a:close/>
              </a:path>
              <a:path w="187959" h="939164">
                <a:moveTo>
                  <a:pt x="152805" y="0"/>
                </a:moveTo>
                <a:lnTo>
                  <a:pt x="0" y="0"/>
                </a:lnTo>
                <a:lnTo>
                  <a:pt x="0" y="6350"/>
                </a:lnTo>
                <a:lnTo>
                  <a:pt x="146455" y="6350"/>
                </a:lnTo>
                <a:lnTo>
                  <a:pt x="146455" y="3175"/>
                </a:lnTo>
                <a:lnTo>
                  <a:pt x="152805" y="3175"/>
                </a:lnTo>
                <a:lnTo>
                  <a:pt x="152805" y="0"/>
                </a:lnTo>
                <a:close/>
              </a:path>
              <a:path w="187959" h="939164">
                <a:moveTo>
                  <a:pt x="152805" y="3175"/>
                </a:moveTo>
                <a:lnTo>
                  <a:pt x="146455" y="3175"/>
                </a:lnTo>
                <a:lnTo>
                  <a:pt x="149630" y="6350"/>
                </a:lnTo>
                <a:lnTo>
                  <a:pt x="152805" y="6350"/>
                </a:lnTo>
                <a:lnTo>
                  <a:pt x="152805" y="3175"/>
                </a:lnTo>
                <a:close/>
              </a:path>
            </a:pathLst>
          </a:custGeom>
          <a:solidFill>
            <a:srgbClr val="5091D0"/>
          </a:solidFill>
        </p:spPr>
        <p:txBody>
          <a:bodyPr wrap="square" lIns="0" tIns="0" rIns="0" bIns="0" rtlCol="0"/>
          <a:lstStyle/>
          <a:p>
            <a:endParaRPr sz="3456"/>
          </a:p>
        </p:txBody>
      </p:sp>
      <p:sp>
        <p:nvSpPr>
          <p:cNvPr id="18" name="object 18"/>
          <p:cNvSpPr txBox="1"/>
          <p:nvPr/>
        </p:nvSpPr>
        <p:spPr>
          <a:xfrm>
            <a:off x="8644252" y="4436059"/>
            <a:ext cx="184666" cy="1014222"/>
          </a:xfrm>
          <a:prstGeom prst="rect">
            <a:avLst/>
          </a:prstGeom>
        </p:spPr>
        <p:txBody>
          <a:bodyPr vert="vert" wrap="square" lIns="0" tIns="7620" rIns="0" bIns="0" rtlCol="0">
            <a:spAutoFit/>
          </a:bodyPr>
          <a:lstStyle/>
          <a:p>
            <a:pPr marL="15240">
              <a:spcBef>
                <a:spcPts val="60"/>
              </a:spcBef>
            </a:pPr>
            <a:r>
              <a:rPr sz="1200" dirty="0">
                <a:latin typeface="Calibri"/>
                <a:cs typeface="Calibri"/>
              </a:rPr>
              <a:t>Output</a:t>
            </a:r>
            <a:r>
              <a:rPr sz="1200" spc="-30" dirty="0">
                <a:latin typeface="Calibri"/>
                <a:cs typeface="Calibri"/>
              </a:rPr>
              <a:t> </a:t>
            </a:r>
            <a:r>
              <a:rPr sz="1200" spc="-12" dirty="0">
                <a:latin typeface="Calibri"/>
                <a:cs typeface="Calibri"/>
              </a:rPr>
              <a:t>artifacts</a:t>
            </a:r>
            <a:endParaRPr sz="1200">
              <a:latin typeface="Calibri"/>
              <a:cs typeface="Calibri"/>
            </a:endParaRPr>
          </a:p>
        </p:txBody>
      </p:sp>
      <p:grpSp>
        <p:nvGrpSpPr>
          <p:cNvPr id="19" name="object 19"/>
          <p:cNvGrpSpPr/>
          <p:nvPr/>
        </p:nvGrpSpPr>
        <p:grpSpPr>
          <a:xfrm>
            <a:off x="12127897" y="4073971"/>
            <a:ext cx="1283970" cy="694182"/>
            <a:chOff x="10106580" y="3394975"/>
            <a:chExt cx="1069975" cy="578485"/>
          </a:xfrm>
        </p:grpSpPr>
        <p:sp>
          <p:nvSpPr>
            <p:cNvPr id="20" name="object 20"/>
            <p:cNvSpPr/>
            <p:nvPr/>
          </p:nvSpPr>
          <p:spPr>
            <a:xfrm>
              <a:off x="10112930" y="3401325"/>
              <a:ext cx="1057275" cy="565785"/>
            </a:xfrm>
            <a:custGeom>
              <a:avLst/>
              <a:gdLst/>
              <a:ahLst/>
              <a:cxnLst/>
              <a:rect l="l" t="t" r="r" b="b"/>
              <a:pathLst>
                <a:path w="1057275" h="565785">
                  <a:moveTo>
                    <a:pt x="774470" y="0"/>
                  </a:moveTo>
                  <a:lnTo>
                    <a:pt x="774470" y="141315"/>
                  </a:lnTo>
                  <a:lnTo>
                    <a:pt x="0" y="141315"/>
                  </a:lnTo>
                  <a:lnTo>
                    <a:pt x="0" y="423948"/>
                  </a:lnTo>
                  <a:lnTo>
                    <a:pt x="774470" y="423948"/>
                  </a:lnTo>
                  <a:lnTo>
                    <a:pt x="774470" y="565264"/>
                  </a:lnTo>
                  <a:lnTo>
                    <a:pt x="1057102" y="282632"/>
                  </a:lnTo>
                  <a:lnTo>
                    <a:pt x="774470" y="0"/>
                  </a:lnTo>
                  <a:close/>
                </a:path>
              </a:pathLst>
            </a:custGeom>
            <a:solidFill>
              <a:srgbClr val="5091D0"/>
            </a:solidFill>
          </p:spPr>
          <p:txBody>
            <a:bodyPr wrap="square" lIns="0" tIns="0" rIns="0" bIns="0" rtlCol="0"/>
            <a:lstStyle/>
            <a:p>
              <a:endParaRPr sz="3456"/>
            </a:p>
          </p:txBody>
        </p:sp>
        <p:sp>
          <p:nvSpPr>
            <p:cNvPr id="21" name="object 21"/>
            <p:cNvSpPr/>
            <p:nvPr/>
          </p:nvSpPr>
          <p:spPr>
            <a:xfrm>
              <a:off x="10112930" y="3401325"/>
              <a:ext cx="1057275" cy="565785"/>
            </a:xfrm>
            <a:custGeom>
              <a:avLst/>
              <a:gdLst/>
              <a:ahLst/>
              <a:cxnLst/>
              <a:rect l="l" t="t" r="r" b="b"/>
              <a:pathLst>
                <a:path w="1057275" h="565785">
                  <a:moveTo>
                    <a:pt x="0" y="141316"/>
                  </a:moveTo>
                  <a:lnTo>
                    <a:pt x="774470" y="141316"/>
                  </a:lnTo>
                  <a:lnTo>
                    <a:pt x="774470" y="0"/>
                  </a:lnTo>
                  <a:lnTo>
                    <a:pt x="1057102" y="282633"/>
                  </a:lnTo>
                  <a:lnTo>
                    <a:pt x="774470" y="565265"/>
                  </a:lnTo>
                  <a:lnTo>
                    <a:pt x="774470" y="423949"/>
                  </a:lnTo>
                  <a:lnTo>
                    <a:pt x="0" y="423949"/>
                  </a:lnTo>
                  <a:lnTo>
                    <a:pt x="0" y="141316"/>
                  </a:lnTo>
                  <a:close/>
                </a:path>
              </a:pathLst>
            </a:custGeom>
            <a:ln w="12700">
              <a:solidFill>
                <a:srgbClr val="386998"/>
              </a:solidFill>
            </a:ln>
          </p:spPr>
          <p:txBody>
            <a:bodyPr wrap="square" lIns="0" tIns="0" rIns="0" bIns="0" rtlCol="0"/>
            <a:lstStyle/>
            <a:p>
              <a:endParaRPr sz="3456"/>
            </a:p>
          </p:txBody>
        </p:sp>
      </p:grpSp>
      <p:sp>
        <p:nvSpPr>
          <p:cNvPr id="22" name="object 22"/>
          <p:cNvSpPr txBox="1"/>
          <p:nvPr/>
        </p:nvSpPr>
        <p:spPr>
          <a:xfrm>
            <a:off x="12291374" y="4223919"/>
            <a:ext cx="787908" cy="347788"/>
          </a:xfrm>
          <a:prstGeom prst="rect">
            <a:avLst/>
          </a:prstGeom>
        </p:spPr>
        <p:txBody>
          <a:bodyPr vert="horz" wrap="square" lIns="0" tIns="15240" rIns="0" bIns="0" rtlCol="0">
            <a:spAutoFit/>
          </a:bodyPr>
          <a:lstStyle/>
          <a:p>
            <a:pPr marL="15240">
              <a:spcBef>
                <a:spcPts val="120"/>
              </a:spcBef>
            </a:pPr>
            <a:r>
              <a:rPr sz="2160" spc="-12" dirty="0">
                <a:latin typeface="Calibri"/>
                <a:cs typeface="Calibri"/>
              </a:rPr>
              <a:t>deploy</a:t>
            </a:r>
            <a:endParaRPr sz="2160">
              <a:latin typeface="Calibri"/>
              <a:cs typeface="Calibri"/>
            </a:endParaRPr>
          </a:p>
        </p:txBody>
      </p:sp>
      <p:sp>
        <p:nvSpPr>
          <p:cNvPr id="23" name="object 23"/>
          <p:cNvSpPr/>
          <p:nvPr/>
        </p:nvSpPr>
        <p:spPr>
          <a:xfrm>
            <a:off x="5947141"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4" name="object 24"/>
          <p:cNvSpPr txBox="1"/>
          <p:nvPr/>
        </p:nvSpPr>
        <p:spPr>
          <a:xfrm>
            <a:off x="5725525" y="4520185"/>
            <a:ext cx="184666" cy="899922"/>
          </a:xfrm>
          <a:prstGeom prst="rect">
            <a:avLst/>
          </a:prstGeom>
        </p:spPr>
        <p:txBody>
          <a:bodyPr vert="vert" wrap="square" lIns="0" tIns="7620" rIns="0" bIns="0" rtlCol="0">
            <a:spAutoFit/>
          </a:bodyPr>
          <a:lstStyle/>
          <a:p>
            <a:pPr marL="15240">
              <a:spcBef>
                <a:spcPts val="60"/>
              </a:spcBef>
            </a:pPr>
            <a:r>
              <a:rPr sz="1200" dirty="0">
                <a:latin typeface="Calibri"/>
                <a:cs typeface="Calibri"/>
              </a:rPr>
              <a:t>Input</a:t>
            </a:r>
            <a:r>
              <a:rPr sz="1200" spc="-36" dirty="0">
                <a:latin typeface="Calibri"/>
                <a:cs typeface="Calibri"/>
              </a:rPr>
              <a:t> </a:t>
            </a:r>
            <a:r>
              <a:rPr sz="1200" spc="-12" dirty="0">
                <a:latin typeface="Calibri"/>
                <a:cs typeface="Calibri"/>
              </a:rPr>
              <a:t>artifacts</a:t>
            </a:r>
            <a:endParaRPr sz="1200">
              <a:latin typeface="Calibri"/>
              <a:cs typeface="Calibri"/>
            </a:endParaRPr>
          </a:p>
        </p:txBody>
      </p:sp>
      <p:sp>
        <p:nvSpPr>
          <p:cNvPr id="25" name="object 25"/>
          <p:cNvSpPr/>
          <p:nvPr/>
        </p:nvSpPr>
        <p:spPr>
          <a:xfrm>
            <a:off x="9442399" y="4375032"/>
            <a:ext cx="291084" cy="1193292"/>
          </a:xfrm>
          <a:custGeom>
            <a:avLst/>
            <a:gdLst/>
            <a:ahLst/>
            <a:cxnLst/>
            <a:rect l="l" t="t" r="r" b="b"/>
            <a:pathLst>
              <a:path w="242570" h="994410">
                <a:moveTo>
                  <a:pt x="166074" y="34925"/>
                </a:moveTo>
                <a:lnTo>
                  <a:pt x="0" y="34925"/>
                </a:lnTo>
                <a:lnTo>
                  <a:pt x="0" y="994062"/>
                </a:lnTo>
                <a:lnTo>
                  <a:pt x="6350" y="994062"/>
                </a:lnTo>
                <a:lnTo>
                  <a:pt x="6350" y="41275"/>
                </a:lnTo>
                <a:lnTo>
                  <a:pt x="3175" y="41275"/>
                </a:lnTo>
                <a:lnTo>
                  <a:pt x="6350" y="38100"/>
                </a:lnTo>
                <a:lnTo>
                  <a:pt x="166074" y="38100"/>
                </a:lnTo>
                <a:lnTo>
                  <a:pt x="166074" y="34925"/>
                </a:lnTo>
                <a:close/>
              </a:path>
              <a:path w="242570" h="994410">
                <a:moveTo>
                  <a:pt x="166074" y="0"/>
                </a:moveTo>
                <a:lnTo>
                  <a:pt x="166074" y="76200"/>
                </a:lnTo>
                <a:lnTo>
                  <a:pt x="235924" y="41275"/>
                </a:lnTo>
                <a:lnTo>
                  <a:pt x="178774" y="41275"/>
                </a:lnTo>
                <a:lnTo>
                  <a:pt x="178774" y="34925"/>
                </a:lnTo>
                <a:lnTo>
                  <a:pt x="235924" y="34925"/>
                </a:lnTo>
                <a:lnTo>
                  <a:pt x="166074" y="0"/>
                </a:lnTo>
                <a:close/>
              </a:path>
              <a:path w="242570" h="994410">
                <a:moveTo>
                  <a:pt x="6350" y="38100"/>
                </a:moveTo>
                <a:lnTo>
                  <a:pt x="3175" y="41275"/>
                </a:lnTo>
                <a:lnTo>
                  <a:pt x="6350" y="41275"/>
                </a:lnTo>
                <a:lnTo>
                  <a:pt x="6350" y="38100"/>
                </a:lnTo>
                <a:close/>
              </a:path>
              <a:path w="242570" h="994410">
                <a:moveTo>
                  <a:pt x="166074" y="38100"/>
                </a:moveTo>
                <a:lnTo>
                  <a:pt x="6350" y="38100"/>
                </a:lnTo>
                <a:lnTo>
                  <a:pt x="6350" y="41275"/>
                </a:lnTo>
                <a:lnTo>
                  <a:pt x="166074" y="41275"/>
                </a:lnTo>
                <a:lnTo>
                  <a:pt x="166074" y="38100"/>
                </a:lnTo>
                <a:close/>
              </a:path>
              <a:path w="242570" h="994410">
                <a:moveTo>
                  <a:pt x="235924" y="34925"/>
                </a:moveTo>
                <a:lnTo>
                  <a:pt x="178774" y="34925"/>
                </a:lnTo>
                <a:lnTo>
                  <a:pt x="178774" y="41275"/>
                </a:lnTo>
                <a:lnTo>
                  <a:pt x="235924" y="41275"/>
                </a:lnTo>
                <a:lnTo>
                  <a:pt x="242274" y="38100"/>
                </a:lnTo>
                <a:lnTo>
                  <a:pt x="235924" y="34925"/>
                </a:lnTo>
                <a:close/>
              </a:path>
            </a:pathLst>
          </a:custGeom>
          <a:solidFill>
            <a:srgbClr val="5091D0"/>
          </a:solidFill>
        </p:spPr>
        <p:txBody>
          <a:bodyPr wrap="square" lIns="0" tIns="0" rIns="0" bIns="0" rtlCol="0"/>
          <a:lstStyle/>
          <a:p>
            <a:endParaRPr sz="3456"/>
          </a:p>
        </p:txBody>
      </p:sp>
      <p:sp>
        <p:nvSpPr>
          <p:cNvPr id="26" name="object 26"/>
          <p:cNvSpPr txBox="1"/>
          <p:nvPr/>
        </p:nvSpPr>
        <p:spPr>
          <a:xfrm>
            <a:off x="9220783" y="4520185"/>
            <a:ext cx="184666" cy="899922"/>
          </a:xfrm>
          <a:prstGeom prst="rect">
            <a:avLst/>
          </a:prstGeom>
        </p:spPr>
        <p:txBody>
          <a:bodyPr vert="vert" wrap="square" lIns="0" tIns="7620" rIns="0" bIns="0" rtlCol="0">
            <a:spAutoFit/>
          </a:bodyPr>
          <a:lstStyle/>
          <a:p>
            <a:pPr marL="15240">
              <a:spcBef>
                <a:spcPts val="60"/>
              </a:spcBef>
            </a:pPr>
            <a:r>
              <a:rPr sz="1200" dirty="0">
                <a:latin typeface="Calibri"/>
                <a:cs typeface="Calibri"/>
              </a:rPr>
              <a:t>Input</a:t>
            </a:r>
            <a:r>
              <a:rPr sz="1200" spc="-36" dirty="0">
                <a:latin typeface="Calibri"/>
                <a:cs typeface="Calibri"/>
              </a:rPr>
              <a:t> </a:t>
            </a:r>
            <a:r>
              <a:rPr sz="1200" spc="-12" dirty="0">
                <a:latin typeface="Calibri"/>
                <a:cs typeface="Calibri"/>
              </a:rPr>
              <a:t>artifacts</a:t>
            </a:r>
            <a:endParaRPr sz="1200">
              <a:latin typeface="Calibri"/>
              <a:cs typeface="Calibri"/>
            </a:endParaRPr>
          </a:p>
        </p:txBody>
      </p:sp>
      <p:sp>
        <p:nvSpPr>
          <p:cNvPr id="27" name="object 27"/>
          <p:cNvSpPr/>
          <p:nvPr/>
        </p:nvSpPr>
        <p:spPr>
          <a:xfrm>
            <a:off x="5058701" y="5553593"/>
            <a:ext cx="892302" cy="272795"/>
          </a:xfrm>
          <a:custGeom>
            <a:avLst/>
            <a:gdLst/>
            <a:ahLst/>
            <a:cxnLst/>
            <a:rect l="l" t="t" r="r" b="b"/>
            <a:pathLst>
              <a:path w="743585"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
        <p:nvSpPr>
          <p:cNvPr id="28" name="object 28"/>
          <p:cNvSpPr/>
          <p:nvPr/>
        </p:nvSpPr>
        <p:spPr>
          <a:xfrm>
            <a:off x="8542981" y="5553593"/>
            <a:ext cx="892302" cy="272795"/>
          </a:xfrm>
          <a:custGeom>
            <a:avLst/>
            <a:gdLst/>
            <a:ahLst/>
            <a:cxnLst/>
            <a:rect l="l" t="t" r="r" b="b"/>
            <a:pathLst>
              <a:path w="743584" h="227329">
                <a:moveTo>
                  <a:pt x="0" y="16918"/>
                </a:moveTo>
                <a:lnTo>
                  <a:pt x="27676" y="87778"/>
                </a:lnTo>
                <a:lnTo>
                  <a:pt x="54160" y="119309"/>
                </a:lnTo>
                <a:lnTo>
                  <a:pt x="87979" y="147665"/>
                </a:lnTo>
                <a:lnTo>
                  <a:pt x="128311" y="172414"/>
                </a:lnTo>
                <a:lnTo>
                  <a:pt x="174337" y="193123"/>
                </a:lnTo>
                <a:lnTo>
                  <a:pt x="225234" y="209359"/>
                </a:lnTo>
                <a:lnTo>
                  <a:pt x="280180" y="220691"/>
                </a:lnTo>
                <a:lnTo>
                  <a:pt x="338355" y="226686"/>
                </a:lnTo>
                <a:lnTo>
                  <a:pt x="398937" y="226912"/>
                </a:lnTo>
                <a:lnTo>
                  <a:pt x="455808" y="221622"/>
                </a:lnTo>
                <a:lnTo>
                  <a:pt x="509398" y="211346"/>
                </a:lnTo>
                <a:lnTo>
                  <a:pt x="559071" y="196504"/>
                </a:lnTo>
                <a:lnTo>
                  <a:pt x="604188" y="177515"/>
                </a:lnTo>
                <a:lnTo>
                  <a:pt x="644113" y="154799"/>
                </a:lnTo>
                <a:lnTo>
                  <a:pt x="678208" y="128775"/>
                </a:lnTo>
                <a:lnTo>
                  <a:pt x="705836" y="99864"/>
                </a:lnTo>
                <a:lnTo>
                  <a:pt x="739140" y="35056"/>
                </a:lnTo>
                <a:lnTo>
                  <a:pt x="743542" y="0"/>
                </a:lnTo>
              </a:path>
            </a:pathLst>
          </a:custGeom>
          <a:ln w="6350">
            <a:solidFill>
              <a:srgbClr val="5091D0"/>
            </a:solidFill>
          </a:ln>
        </p:spPr>
        <p:txBody>
          <a:bodyPr wrap="square" lIns="0" tIns="0" rIns="0" bIns="0" rtlCol="0"/>
          <a:lstStyle/>
          <a:p>
            <a:endParaRPr sz="3456"/>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ชื่อเรื่อง 1">
            <a:extLst>
              <a:ext uri="{FF2B5EF4-FFF2-40B4-BE49-F238E27FC236}">
                <a16:creationId xmlns:a16="http://schemas.microsoft.com/office/drawing/2014/main" id="{D2C26802-92D2-A78B-2CD7-1F7804877097}"/>
              </a:ext>
            </a:extLst>
          </p:cNvPr>
          <p:cNvSpPr>
            <a:spLocks noGrp="1"/>
          </p:cNvSpPr>
          <p:nvPr>
            <p:ph type="title"/>
          </p:nvPr>
        </p:nvSpPr>
        <p:spPr/>
        <p:txBody>
          <a:bodyPr/>
          <a:lstStyle/>
          <a:p>
            <a:r>
              <a:rPr lang="en-US" dirty="0">
                <a:solidFill>
                  <a:schemeClr val="tx1"/>
                </a:solidFill>
              </a:rPr>
              <a:t>ECS Blue / Green Deployment</a:t>
            </a:r>
            <a:endParaRPr lang="th-TH" dirty="0">
              <a:solidFill>
                <a:schemeClr val="tx1"/>
              </a:solidFill>
            </a:endParaRPr>
          </a:p>
        </p:txBody>
      </p:sp>
      <p:pic>
        <p:nvPicPr>
          <p:cNvPr id="2050" name="Picture 2" descr="CloudFormation 一撃で Fargate の Blue/Green Deployment 環境を構築する | DevelopersIO">
            <a:extLst>
              <a:ext uri="{FF2B5EF4-FFF2-40B4-BE49-F238E27FC236}">
                <a16:creationId xmlns:a16="http://schemas.microsoft.com/office/drawing/2014/main" id="{F4911BC3-D4BF-4559-D052-6136B7FD02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118" y="1659872"/>
            <a:ext cx="12089754" cy="5377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354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0776E234-BB48-A981-AEB7-AFE106B191A1}"/>
              </a:ext>
            </a:extLst>
          </p:cNvPr>
          <p:cNvPicPr>
            <a:picLocks noChangeAspect="1"/>
          </p:cNvPicPr>
          <p:nvPr/>
        </p:nvPicPr>
        <p:blipFill>
          <a:blip r:embed="rId2"/>
          <a:stretch>
            <a:fillRect/>
          </a:stretch>
        </p:blipFill>
        <p:spPr>
          <a:xfrm>
            <a:off x="146050" y="449820"/>
            <a:ext cx="14338300" cy="6631460"/>
          </a:xfrm>
          <a:prstGeom prst="rect">
            <a:avLst/>
          </a:prstGeom>
          <a:noFill/>
        </p:spPr>
      </p:pic>
    </p:spTree>
    <p:extLst>
      <p:ext uri="{BB962C8B-B14F-4D97-AF65-F5344CB8AC3E}">
        <p14:creationId xmlns:p14="http://schemas.microsoft.com/office/powerpoint/2010/main" val="1902323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5826167B-35D8-4A22-52FB-1FF925016BD9}"/>
              </a:ext>
            </a:extLst>
          </p:cNvPr>
          <p:cNvPicPr>
            <a:picLocks noChangeAspect="1"/>
          </p:cNvPicPr>
          <p:nvPr/>
        </p:nvPicPr>
        <p:blipFill rotWithShape="1">
          <a:blip r:embed="rId2"/>
          <a:srcRect r="1" b="11769"/>
          <a:stretch/>
        </p:blipFill>
        <p:spPr>
          <a:xfrm>
            <a:off x="146050" y="80963"/>
            <a:ext cx="14338300" cy="7369175"/>
          </a:xfrm>
          <a:prstGeom prst="rect">
            <a:avLst/>
          </a:prstGeom>
          <a:noFill/>
        </p:spPr>
      </p:pic>
    </p:spTree>
    <p:extLst>
      <p:ext uri="{BB962C8B-B14F-4D97-AF65-F5344CB8AC3E}">
        <p14:creationId xmlns:p14="http://schemas.microsoft.com/office/powerpoint/2010/main" val="4291160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D8FC-002F-9E44-977E-5D511C51BA03}"/>
              </a:ext>
            </a:extLst>
          </p:cNvPr>
          <p:cNvSpPr>
            <a:spLocks noGrp="1"/>
          </p:cNvSpPr>
          <p:nvPr>
            <p:ph type="title"/>
          </p:nvPr>
        </p:nvSpPr>
        <p:spPr/>
        <p:txBody>
          <a:bodyPr/>
          <a:lstStyle/>
          <a:p>
            <a:r>
              <a:rPr lang="en-US" dirty="0"/>
              <a:t>Amazon views </a:t>
            </a:r>
            <a:r>
              <a:rPr lang="en-US" dirty="0">
                <a:solidFill>
                  <a:srgbClr val="FFC000"/>
                </a:solidFill>
                <a:latin typeface="+mn-lt"/>
              </a:rPr>
              <a:t>serverless</a:t>
            </a:r>
            <a:r>
              <a:rPr lang="en-US" dirty="0"/>
              <a:t> as the native architecture</a:t>
            </a:r>
            <a:br>
              <a:rPr lang="en-US" dirty="0"/>
            </a:br>
            <a:r>
              <a:rPr lang="en-US" dirty="0"/>
              <a:t>of the cloud</a:t>
            </a:r>
          </a:p>
        </p:txBody>
      </p:sp>
      <p:sp>
        <p:nvSpPr>
          <p:cNvPr id="3" name="TextBox 2">
            <a:extLst>
              <a:ext uri="{FF2B5EF4-FFF2-40B4-BE49-F238E27FC236}">
                <a16:creationId xmlns:a16="http://schemas.microsoft.com/office/drawing/2014/main" id="{16A08D81-8C5F-8549-91C2-CFE217D42D10}"/>
              </a:ext>
            </a:extLst>
          </p:cNvPr>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grpSp>
        <p:nvGrpSpPr>
          <p:cNvPr id="188" name="Group 187">
            <a:extLst>
              <a:ext uri="{FF2B5EF4-FFF2-40B4-BE49-F238E27FC236}">
                <a16:creationId xmlns:a16="http://schemas.microsoft.com/office/drawing/2014/main" id="{8A17D970-0ECA-4E5C-8FBB-8AB43172C63B}"/>
              </a:ext>
            </a:extLst>
          </p:cNvPr>
          <p:cNvGrpSpPr/>
          <p:nvPr/>
        </p:nvGrpSpPr>
        <p:grpSpPr>
          <a:xfrm>
            <a:off x="1349893" y="2598955"/>
            <a:ext cx="2420855" cy="3088681"/>
            <a:chOff x="881072" y="2509001"/>
            <a:chExt cx="2420855" cy="3088681"/>
          </a:xfrm>
        </p:grpSpPr>
        <p:grpSp>
          <p:nvGrpSpPr>
            <p:cNvPr id="20" name="Graphic 344">
              <a:extLst>
                <a:ext uri="{FF2B5EF4-FFF2-40B4-BE49-F238E27FC236}">
                  <a16:creationId xmlns:a16="http://schemas.microsoft.com/office/drawing/2014/main" id="{126C2FDB-5794-4628-9B41-D747C6E788FE}"/>
                </a:ext>
              </a:extLst>
            </p:cNvPr>
            <p:cNvGrpSpPr/>
            <p:nvPr/>
          </p:nvGrpSpPr>
          <p:grpSpPr>
            <a:xfrm>
              <a:off x="922028" y="2509001"/>
              <a:ext cx="1999100" cy="1999100"/>
              <a:chOff x="1788050" y="2374116"/>
              <a:chExt cx="660952" cy="660952"/>
            </a:xfrm>
          </p:grpSpPr>
          <p:sp>
            <p:nvSpPr>
              <p:cNvPr id="21" name="Freeform: Shape 20">
                <a:extLst>
                  <a:ext uri="{FF2B5EF4-FFF2-40B4-BE49-F238E27FC236}">
                    <a16:creationId xmlns:a16="http://schemas.microsoft.com/office/drawing/2014/main" id="{699D7EF5-0FB0-4ABA-9D98-99FFECE37006}"/>
                  </a:ext>
                </a:extLst>
              </p:cNvPr>
              <p:cNvSpPr/>
              <p:nvPr/>
            </p:nvSpPr>
            <p:spPr>
              <a:xfrm>
                <a:off x="1937425" y="2841079"/>
                <a:ext cx="475885" cy="46267"/>
              </a:xfrm>
              <a:custGeom>
                <a:avLst/>
                <a:gdLst>
                  <a:gd name="connsiteX0" fmla="*/ 4957 w 475885"/>
                  <a:gd name="connsiteY0" fmla="*/ 4957 h 46266"/>
                  <a:gd name="connsiteX1" fmla="*/ 4957 w 475885"/>
                  <a:gd name="connsiteY1" fmla="*/ 29743 h 46266"/>
                  <a:gd name="connsiteX2" fmla="*/ 6610 w 475885"/>
                  <a:gd name="connsiteY2" fmla="*/ 31065 h 46266"/>
                  <a:gd name="connsiteX3" fmla="*/ 32387 w 475885"/>
                  <a:gd name="connsiteY3" fmla="*/ 41970 h 46266"/>
                  <a:gd name="connsiteX4" fmla="*/ 448786 w 475885"/>
                  <a:gd name="connsiteY4" fmla="*/ 41970 h 46266"/>
                  <a:gd name="connsiteX5" fmla="*/ 470267 w 475885"/>
                  <a:gd name="connsiteY5" fmla="*/ 32387 h 46266"/>
                  <a:gd name="connsiteX6" fmla="*/ 473242 w 475885"/>
                  <a:gd name="connsiteY6" fmla="*/ 30073 h 46266"/>
                  <a:gd name="connsiteX7" fmla="*/ 472911 w 475885"/>
                  <a:gd name="connsiteY7" fmla="*/ 5288 h 46266"/>
                  <a:gd name="connsiteX8" fmla="*/ 4957 w 475885"/>
                  <a:gd name="connsiteY8" fmla="*/ 4957 h 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885" h="46266">
                    <a:moveTo>
                      <a:pt x="4957" y="4957"/>
                    </a:moveTo>
                    <a:lnTo>
                      <a:pt x="4957" y="29743"/>
                    </a:lnTo>
                    <a:lnTo>
                      <a:pt x="6610" y="31065"/>
                    </a:lnTo>
                    <a:cubicBezTo>
                      <a:pt x="14210" y="36683"/>
                      <a:pt x="23133" y="41970"/>
                      <a:pt x="32387" y="41970"/>
                    </a:cubicBezTo>
                    <a:lnTo>
                      <a:pt x="448786" y="41970"/>
                    </a:lnTo>
                    <a:cubicBezTo>
                      <a:pt x="456718" y="41970"/>
                      <a:pt x="463988" y="37013"/>
                      <a:pt x="470267" y="32387"/>
                    </a:cubicBezTo>
                    <a:lnTo>
                      <a:pt x="473242" y="30073"/>
                    </a:lnTo>
                    <a:lnTo>
                      <a:pt x="472911" y="5288"/>
                    </a:lnTo>
                    <a:lnTo>
                      <a:pt x="4957" y="4957"/>
                    </a:lnTo>
                    <a:close/>
                  </a:path>
                </a:pathLst>
              </a:custGeom>
              <a:noFill/>
              <a:ln w="19050" cap="flat">
                <a:solidFill>
                  <a:schemeClr val="tx1"/>
                </a:solid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1042A7D8-FC1F-491C-9BA5-A6B684D34009}"/>
                  </a:ext>
                </a:extLst>
              </p:cNvPr>
              <p:cNvSpPr/>
              <p:nvPr/>
            </p:nvSpPr>
            <p:spPr>
              <a:xfrm>
                <a:off x="2002859" y="2582316"/>
                <a:ext cx="343695" cy="241247"/>
              </a:xfrm>
              <a:custGeom>
                <a:avLst/>
                <a:gdLst>
                  <a:gd name="connsiteX0" fmla="*/ 95838 w 343695"/>
                  <a:gd name="connsiteY0" fmla="*/ 4957 h 241247"/>
                  <a:gd name="connsiteX1" fmla="*/ 332459 w 343695"/>
                  <a:gd name="connsiteY1" fmla="*/ 4957 h 241247"/>
                  <a:gd name="connsiteX2" fmla="*/ 341712 w 343695"/>
                  <a:gd name="connsiteY2" fmla="*/ 14541 h 241247"/>
                  <a:gd name="connsiteX3" fmla="*/ 341712 w 343695"/>
                  <a:gd name="connsiteY3" fmla="*/ 231003 h 241247"/>
                  <a:gd name="connsiteX4" fmla="*/ 333450 w 343695"/>
                  <a:gd name="connsiteY4" fmla="*/ 239265 h 241247"/>
                  <a:gd name="connsiteX5" fmla="*/ 14210 w 343695"/>
                  <a:gd name="connsiteY5" fmla="*/ 239265 h 241247"/>
                  <a:gd name="connsiteX6" fmla="*/ 4957 w 343695"/>
                  <a:gd name="connsiteY6" fmla="*/ 230011 h 241247"/>
                  <a:gd name="connsiteX7" fmla="*/ 4957 w 343695"/>
                  <a:gd name="connsiteY7" fmla="*/ 98482 h 24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95" h="241247">
                    <a:moveTo>
                      <a:pt x="95838" y="4957"/>
                    </a:moveTo>
                    <a:lnTo>
                      <a:pt x="332459" y="4957"/>
                    </a:lnTo>
                    <a:cubicBezTo>
                      <a:pt x="337746" y="4957"/>
                      <a:pt x="341712" y="9253"/>
                      <a:pt x="341712" y="14541"/>
                    </a:cubicBezTo>
                    <a:lnTo>
                      <a:pt x="341712" y="231003"/>
                    </a:lnTo>
                    <a:cubicBezTo>
                      <a:pt x="341712" y="236290"/>
                      <a:pt x="338738" y="239265"/>
                      <a:pt x="333450" y="239265"/>
                    </a:cubicBezTo>
                    <a:lnTo>
                      <a:pt x="14210" y="239265"/>
                    </a:lnTo>
                    <a:cubicBezTo>
                      <a:pt x="8923" y="239265"/>
                      <a:pt x="4957" y="234968"/>
                      <a:pt x="4957" y="230011"/>
                    </a:cubicBezTo>
                    <a:lnTo>
                      <a:pt x="4957" y="98482"/>
                    </a:lnTo>
                  </a:path>
                </a:pathLst>
              </a:custGeom>
              <a:noFill/>
              <a:ln w="19050" cap="flat">
                <a:solidFill>
                  <a:schemeClr val="tx1"/>
                </a:solid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1B5DECD-BD3E-40CE-A6D5-B157D7EB50D2}"/>
                  </a:ext>
                </a:extLst>
              </p:cNvPr>
              <p:cNvSpPr/>
              <p:nvPr/>
            </p:nvSpPr>
            <p:spPr>
              <a:xfrm>
                <a:off x="1978404" y="2561826"/>
                <a:ext cx="393266" cy="287514"/>
              </a:xfrm>
              <a:custGeom>
                <a:avLst/>
                <a:gdLst>
                  <a:gd name="connsiteX0" fmla="*/ 121285 w 393266"/>
                  <a:gd name="connsiteY0" fmla="*/ 4957 h 287514"/>
                  <a:gd name="connsiteX1" fmla="*/ 381369 w 393266"/>
                  <a:gd name="connsiteY1" fmla="*/ 4957 h 287514"/>
                  <a:gd name="connsiteX2" fmla="*/ 390623 w 393266"/>
                  <a:gd name="connsiteY2" fmla="*/ 14210 h 287514"/>
                  <a:gd name="connsiteX3" fmla="*/ 390623 w 393266"/>
                  <a:gd name="connsiteY3" fmla="*/ 274956 h 287514"/>
                  <a:gd name="connsiteX4" fmla="*/ 381369 w 393266"/>
                  <a:gd name="connsiteY4" fmla="*/ 284209 h 287514"/>
                  <a:gd name="connsiteX5" fmla="*/ 14210 w 393266"/>
                  <a:gd name="connsiteY5" fmla="*/ 284209 h 287514"/>
                  <a:gd name="connsiteX6" fmla="*/ 4957 w 393266"/>
                  <a:gd name="connsiteY6" fmla="*/ 274956 h 287514"/>
                  <a:gd name="connsiteX7" fmla="*/ 4957 w 393266"/>
                  <a:gd name="connsiteY7" fmla="*/ 117649 h 287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66" h="287514">
                    <a:moveTo>
                      <a:pt x="121285" y="4957"/>
                    </a:moveTo>
                    <a:lnTo>
                      <a:pt x="381369" y="4957"/>
                    </a:lnTo>
                    <a:cubicBezTo>
                      <a:pt x="386657" y="4957"/>
                      <a:pt x="390623" y="9253"/>
                      <a:pt x="390623" y="14210"/>
                    </a:cubicBezTo>
                    <a:lnTo>
                      <a:pt x="390623" y="274956"/>
                    </a:lnTo>
                    <a:cubicBezTo>
                      <a:pt x="390623" y="280244"/>
                      <a:pt x="386326" y="284209"/>
                      <a:pt x="381369" y="284209"/>
                    </a:cubicBezTo>
                    <a:lnTo>
                      <a:pt x="14210" y="284209"/>
                    </a:lnTo>
                    <a:cubicBezTo>
                      <a:pt x="8923" y="284209"/>
                      <a:pt x="4957" y="279913"/>
                      <a:pt x="4957" y="274956"/>
                    </a:cubicBezTo>
                    <a:lnTo>
                      <a:pt x="4957" y="117649"/>
                    </a:lnTo>
                  </a:path>
                </a:pathLst>
              </a:custGeom>
              <a:noFill/>
              <a:ln w="19050" cap="flat">
                <a:solidFill>
                  <a:schemeClr val="tx1"/>
                </a:solidFill>
                <a:prstDash val="solid"/>
                <a:round/>
              </a:ln>
            </p:spPr>
            <p:txBody>
              <a:bodyPr rtlCol="0" anchor="ctr"/>
              <a:lstStyle/>
              <a:p>
                <a:endParaRPr lang="en-US"/>
              </a:p>
            </p:txBody>
          </p:sp>
          <p:sp>
            <p:nvSpPr>
              <p:cNvPr id="24" name="Freeform: Shape 23">
                <a:extLst>
                  <a:ext uri="{FF2B5EF4-FFF2-40B4-BE49-F238E27FC236}">
                    <a16:creationId xmlns:a16="http://schemas.microsoft.com/office/drawing/2014/main" id="{799FA6C9-57C1-43E9-B852-406401FF3AD5}"/>
                  </a:ext>
                </a:extLst>
              </p:cNvPr>
              <p:cNvSpPr/>
              <p:nvPr/>
            </p:nvSpPr>
            <p:spPr>
              <a:xfrm>
                <a:off x="2152944" y="2623828"/>
                <a:ext cx="178457" cy="175152"/>
              </a:xfrm>
              <a:custGeom>
                <a:avLst/>
                <a:gdLst>
                  <a:gd name="connsiteX0" fmla="*/ 13170 w 178457"/>
                  <a:gd name="connsiteY0" fmla="*/ 126039 h 175152"/>
                  <a:gd name="connsiteX1" fmla="*/ 41922 w 178457"/>
                  <a:gd name="connsiteY1" fmla="*/ 119429 h 175152"/>
                  <a:gd name="connsiteX2" fmla="*/ 119584 w 178457"/>
                  <a:gd name="connsiteY2" fmla="*/ 41767 h 175152"/>
                  <a:gd name="connsiteX3" fmla="*/ 126193 w 178457"/>
                  <a:gd name="connsiteY3" fmla="*/ 13016 h 175152"/>
                  <a:gd name="connsiteX4" fmla="*/ 157919 w 178457"/>
                  <a:gd name="connsiteY4" fmla="*/ 7728 h 175152"/>
                  <a:gd name="connsiteX5" fmla="*/ 142056 w 178457"/>
                  <a:gd name="connsiteY5" fmla="*/ 23591 h 175152"/>
                  <a:gd name="connsiteX6" fmla="*/ 154944 w 178457"/>
                  <a:gd name="connsiteY6" fmla="*/ 36149 h 175152"/>
                  <a:gd name="connsiteX7" fmla="*/ 170807 w 178457"/>
                  <a:gd name="connsiteY7" fmla="*/ 20286 h 175152"/>
                  <a:gd name="connsiteX8" fmla="*/ 165520 w 178457"/>
                  <a:gd name="connsiteY8" fmla="*/ 52012 h 175152"/>
                  <a:gd name="connsiteX9" fmla="*/ 136768 w 178457"/>
                  <a:gd name="connsiteY9" fmla="*/ 58622 h 175152"/>
                  <a:gd name="connsiteX10" fmla="*/ 59106 w 178457"/>
                  <a:gd name="connsiteY10" fmla="*/ 136284 h 175152"/>
                  <a:gd name="connsiteX11" fmla="*/ 52497 w 178457"/>
                  <a:gd name="connsiteY11" fmla="*/ 165035 h 175152"/>
                  <a:gd name="connsiteX12" fmla="*/ 20771 w 178457"/>
                  <a:gd name="connsiteY12" fmla="*/ 170323 h 175152"/>
                  <a:gd name="connsiteX13" fmla="*/ 36634 w 178457"/>
                  <a:gd name="connsiteY13" fmla="*/ 154460 h 175152"/>
                  <a:gd name="connsiteX14" fmla="*/ 24076 w 178457"/>
                  <a:gd name="connsiteY14" fmla="*/ 141902 h 175152"/>
                  <a:gd name="connsiteX15" fmla="*/ 8213 w 178457"/>
                  <a:gd name="connsiteY15" fmla="*/ 157764 h 175152"/>
                  <a:gd name="connsiteX16" fmla="*/ 13170 w 178457"/>
                  <a:gd name="connsiteY16" fmla="*/ 126039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8457" h="175152">
                    <a:moveTo>
                      <a:pt x="13170" y="126039"/>
                    </a:moveTo>
                    <a:cubicBezTo>
                      <a:pt x="20771" y="118107"/>
                      <a:pt x="32007" y="116124"/>
                      <a:pt x="41922" y="119429"/>
                    </a:cubicBezTo>
                    <a:lnTo>
                      <a:pt x="119584" y="41767"/>
                    </a:lnTo>
                    <a:cubicBezTo>
                      <a:pt x="116279" y="32184"/>
                      <a:pt x="118592" y="20947"/>
                      <a:pt x="126193" y="13016"/>
                    </a:cubicBezTo>
                    <a:cubicBezTo>
                      <a:pt x="134785" y="4424"/>
                      <a:pt x="147674" y="2771"/>
                      <a:pt x="157919" y="7728"/>
                    </a:cubicBezTo>
                    <a:lnTo>
                      <a:pt x="142056" y="23591"/>
                    </a:lnTo>
                    <a:lnTo>
                      <a:pt x="154944" y="36149"/>
                    </a:lnTo>
                    <a:lnTo>
                      <a:pt x="170807" y="20286"/>
                    </a:lnTo>
                    <a:cubicBezTo>
                      <a:pt x="175764" y="30531"/>
                      <a:pt x="174112" y="43420"/>
                      <a:pt x="165520" y="52012"/>
                    </a:cubicBezTo>
                    <a:cubicBezTo>
                      <a:pt x="157919" y="59613"/>
                      <a:pt x="146683" y="61926"/>
                      <a:pt x="136768" y="58622"/>
                    </a:cubicBezTo>
                    <a:lnTo>
                      <a:pt x="59106" y="136284"/>
                    </a:lnTo>
                    <a:cubicBezTo>
                      <a:pt x="62411" y="145867"/>
                      <a:pt x="60098" y="157103"/>
                      <a:pt x="52497" y="165035"/>
                    </a:cubicBezTo>
                    <a:cubicBezTo>
                      <a:pt x="43904" y="173627"/>
                      <a:pt x="31016" y="175280"/>
                      <a:pt x="20771" y="170323"/>
                    </a:cubicBezTo>
                    <a:lnTo>
                      <a:pt x="36634" y="154460"/>
                    </a:lnTo>
                    <a:lnTo>
                      <a:pt x="24076" y="141902"/>
                    </a:lnTo>
                    <a:lnTo>
                      <a:pt x="8213" y="157764"/>
                    </a:lnTo>
                    <a:cubicBezTo>
                      <a:pt x="2595" y="147520"/>
                      <a:pt x="4247" y="134631"/>
                      <a:pt x="13170" y="126039"/>
                    </a:cubicBezTo>
                    <a:close/>
                  </a:path>
                </a:pathLst>
              </a:custGeom>
              <a:noFill/>
              <a:ln w="19050" cap="flat">
                <a:solidFill>
                  <a:schemeClr val="tx1"/>
                </a:solidFill>
                <a:prstDash val="solid"/>
                <a:round/>
              </a:ln>
            </p:spPr>
            <p:txBody>
              <a:bodyPr rtlCol="0" anchor="ctr"/>
              <a:lstStyle/>
              <a:p>
                <a:endParaRPr lang="en-US"/>
              </a:p>
            </p:txBody>
          </p:sp>
          <p:sp>
            <p:nvSpPr>
              <p:cNvPr id="25" name="Freeform: Shape 24">
                <a:extLst>
                  <a:ext uri="{FF2B5EF4-FFF2-40B4-BE49-F238E27FC236}">
                    <a16:creationId xmlns:a16="http://schemas.microsoft.com/office/drawing/2014/main" id="{EBD2EFDF-769E-4686-B72C-6F52AB0044F1}"/>
                  </a:ext>
                </a:extLst>
              </p:cNvPr>
              <p:cNvSpPr/>
              <p:nvPr/>
            </p:nvSpPr>
            <p:spPr>
              <a:xfrm>
                <a:off x="1871330" y="2523491"/>
                <a:ext cx="56181" cy="9914"/>
              </a:xfrm>
              <a:custGeom>
                <a:avLst/>
                <a:gdLst>
                  <a:gd name="connsiteX0" fmla="*/ 4957 w 56180"/>
                  <a:gd name="connsiteY0" fmla="*/ 4957 h 9914"/>
                  <a:gd name="connsiteX1" fmla="*/ 54198 w 56180"/>
                  <a:gd name="connsiteY1" fmla="*/ 4957 h 9914"/>
                </a:gdLst>
                <a:ahLst/>
                <a:cxnLst>
                  <a:cxn ang="0">
                    <a:pos x="connsiteX0" y="connsiteY0"/>
                  </a:cxn>
                  <a:cxn ang="0">
                    <a:pos x="connsiteX1" y="connsiteY1"/>
                  </a:cxn>
                </a:cxnLst>
                <a:rect l="l" t="t" r="r" b="b"/>
                <a:pathLst>
                  <a:path w="56180" h="9914">
                    <a:moveTo>
                      <a:pt x="4957" y="4957"/>
                    </a:moveTo>
                    <a:lnTo>
                      <a:pt x="54198" y="4957"/>
                    </a:lnTo>
                  </a:path>
                </a:pathLst>
              </a:custGeom>
              <a:ln w="19050" cap="flat">
                <a:solidFill>
                  <a:schemeClr val="tx1"/>
                </a:solidFill>
                <a:prstDash val="solid"/>
                <a:round/>
              </a:ln>
            </p:spPr>
            <p:txBody>
              <a:bodyPr rtlCol="0" anchor="ctr"/>
              <a:lstStyle/>
              <a:p>
                <a:endParaRPr lang="en-US"/>
              </a:p>
            </p:txBody>
          </p:sp>
          <p:sp>
            <p:nvSpPr>
              <p:cNvPr id="26" name="Freeform: Shape 25">
                <a:extLst>
                  <a:ext uri="{FF2B5EF4-FFF2-40B4-BE49-F238E27FC236}">
                    <a16:creationId xmlns:a16="http://schemas.microsoft.com/office/drawing/2014/main" id="{E3DC28C9-C6D3-452C-81A8-B62292D6BB03}"/>
                  </a:ext>
                </a:extLst>
              </p:cNvPr>
              <p:cNvSpPr/>
              <p:nvPr/>
            </p:nvSpPr>
            <p:spPr>
              <a:xfrm>
                <a:off x="1838613" y="2539684"/>
                <a:ext cx="49571" cy="9914"/>
              </a:xfrm>
              <a:custGeom>
                <a:avLst/>
                <a:gdLst>
                  <a:gd name="connsiteX0" fmla="*/ 4957 w 49571"/>
                  <a:gd name="connsiteY0" fmla="*/ 4957 h 9914"/>
                  <a:gd name="connsiteX1" fmla="*/ 45936 w 49571"/>
                  <a:gd name="connsiteY1" fmla="*/ 4957 h 9914"/>
                </a:gdLst>
                <a:ahLst/>
                <a:cxnLst>
                  <a:cxn ang="0">
                    <a:pos x="connsiteX0" y="connsiteY0"/>
                  </a:cxn>
                  <a:cxn ang="0">
                    <a:pos x="connsiteX1" y="connsiteY1"/>
                  </a:cxn>
                </a:cxnLst>
                <a:rect l="l" t="t" r="r" b="b"/>
                <a:pathLst>
                  <a:path w="49571" h="9914">
                    <a:moveTo>
                      <a:pt x="4957" y="4957"/>
                    </a:moveTo>
                    <a:lnTo>
                      <a:pt x="45936" y="4957"/>
                    </a:lnTo>
                  </a:path>
                </a:pathLst>
              </a:custGeom>
              <a:ln w="19050" cap="flat">
                <a:solidFill>
                  <a:schemeClr val="tx1"/>
                </a:solidFill>
                <a:prstDash val="solid"/>
                <a:round/>
              </a:ln>
            </p:spPr>
            <p:txBody>
              <a:bodyPr rtlCol="0" anchor="ctr"/>
              <a:lstStyle/>
              <a:p>
                <a:endParaRPr lang="en-US"/>
              </a:p>
            </p:txBody>
          </p:sp>
          <p:sp>
            <p:nvSpPr>
              <p:cNvPr id="27" name="Freeform: Shape 26">
                <a:extLst>
                  <a:ext uri="{FF2B5EF4-FFF2-40B4-BE49-F238E27FC236}">
                    <a16:creationId xmlns:a16="http://schemas.microsoft.com/office/drawing/2014/main" id="{FCBBF704-C4F0-4F1A-A7C2-C0B0320B11FF}"/>
                  </a:ext>
                </a:extLst>
              </p:cNvPr>
              <p:cNvSpPr/>
              <p:nvPr/>
            </p:nvSpPr>
            <p:spPr>
              <a:xfrm>
                <a:off x="1826385" y="2523491"/>
                <a:ext cx="33048" cy="9914"/>
              </a:xfrm>
              <a:custGeom>
                <a:avLst/>
                <a:gdLst>
                  <a:gd name="connsiteX0" fmla="*/ 29412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29412" y="4957"/>
                    </a:moveTo>
                    <a:lnTo>
                      <a:pt x="4957" y="4957"/>
                    </a:lnTo>
                  </a:path>
                </a:pathLst>
              </a:custGeom>
              <a:ln w="19050" cap="flat">
                <a:solidFill>
                  <a:schemeClr val="tx1"/>
                </a:solid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EF458146-AEE2-472D-ADAF-C7A3F6A17D8C}"/>
                  </a:ext>
                </a:extLst>
              </p:cNvPr>
              <p:cNvSpPr/>
              <p:nvPr/>
            </p:nvSpPr>
            <p:spPr>
              <a:xfrm>
                <a:off x="1887854" y="2539684"/>
                <a:ext cx="29743" cy="9914"/>
              </a:xfrm>
              <a:custGeom>
                <a:avLst/>
                <a:gdLst>
                  <a:gd name="connsiteX0" fmla="*/ 25447 w 29742"/>
                  <a:gd name="connsiteY0" fmla="*/ 4957 h 9914"/>
                  <a:gd name="connsiteX1" fmla="*/ 4957 w 29742"/>
                  <a:gd name="connsiteY1" fmla="*/ 4957 h 9914"/>
                </a:gdLst>
                <a:ahLst/>
                <a:cxnLst>
                  <a:cxn ang="0">
                    <a:pos x="connsiteX0" y="connsiteY0"/>
                  </a:cxn>
                  <a:cxn ang="0">
                    <a:pos x="connsiteX1" y="connsiteY1"/>
                  </a:cxn>
                </a:cxnLst>
                <a:rect l="l" t="t" r="r" b="b"/>
                <a:pathLst>
                  <a:path w="29742" h="9914">
                    <a:moveTo>
                      <a:pt x="25447" y="4957"/>
                    </a:moveTo>
                    <a:lnTo>
                      <a:pt x="4957" y="4957"/>
                    </a:lnTo>
                  </a:path>
                </a:pathLst>
              </a:custGeom>
              <a:ln w="19050" cap="flat">
                <a:solidFill>
                  <a:schemeClr val="tx1"/>
                </a:solid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5E38A6DE-51F0-4FA9-AA51-40F285640BF8}"/>
                  </a:ext>
                </a:extLst>
              </p:cNvPr>
              <p:cNvSpPr/>
              <p:nvPr/>
            </p:nvSpPr>
            <p:spPr>
              <a:xfrm>
                <a:off x="1902725" y="2484825"/>
                <a:ext cx="185067" cy="185067"/>
              </a:xfrm>
              <a:custGeom>
                <a:avLst/>
                <a:gdLst>
                  <a:gd name="connsiteX0" fmla="*/ 4957 w 185066"/>
                  <a:gd name="connsiteY0" fmla="*/ 92864 h 185066"/>
                  <a:gd name="connsiteX1" fmla="*/ 92864 w 185066"/>
                  <a:gd name="connsiteY1" fmla="*/ 180770 h 185066"/>
                  <a:gd name="connsiteX2" fmla="*/ 180770 w 185066"/>
                  <a:gd name="connsiteY2" fmla="*/ 92864 h 185066"/>
                  <a:gd name="connsiteX3" fmla="*/ 148714 w 185066"/>
                  <a:gd name="connsiteY3" fmla="*/ 25116 h 185066"/>
                  <a:gd name="connsiteX4" fmla="*/ 92864 w 185066"/>
                  <a:gd name="connsiteY4" fmla="*/ 4957 h 185066"/>
                  <a:gd name="connsiteX5" fmla="*/ 28421 w 185066"/>
                  <a:gd name="connsiteY5" fmla="*/ 33048 h 18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066" h="185066">
                    <a:moveTo>
                      <a:pt x="4957" y="92864"/>
                    </a:moveTo>
                    <a:cubicBezTo>
                      <a:pt x="4957" y="141444"/>
                      <a:pt x="44284" y="180770"/>
                      <a:pt x="92864" y="180770"/>
                    </a:cubicBezTo>
                    <a:cubicBezTo>
                      <a:pt x="141444" y="180770"/>
                      <a:pt x="180770" y="141444"/>
                      <a:pt x="180770" y="92864"/>
                    </a:cubicBezTo>
                    <a:cubicBezTo>
                      <a:pt x="180770" y="65434"/>
                      <a:pt x="168212" y="41310"/>
                      <a:pt x="148714" y="25116"/>
                    </a:cubicBezTo>
                    <a:cubicBezTo>
                      <a:pt x="133512" y="12228"/>
                      <a:pt x="114014" y="4957"/>
                      <a:pt x="92864" y="4957"/>
                    </a:cubicBezTo>
                    <a:cubicBezTo>
                      <a:pt x="67417" y="4957"/>
                      <a:pt x="44284" y="15863"/>
                      <a:pt x="28421" y="33048"/>
                    </a:cubicBezTo>
                  </a:path>
                </a:pathLst>
              </a:custGeom>
              <a:noFill/>
              <a:ln w="19050" cap="flat">
                <a:solidFill>
                  <a:schemeClr val="tx1"/>
                </a:solidFill>
                <a:prstDash val="solid"/>
                <a:round/>
              </a:ln>
            </p:spPr>
            <p:txBody>
              <a:bodyPr rtlCol="0" anchor="ctr"/>
              <a:lstStyle/>
              <a:p>
                <a:endParaRPr lang="en-US"/>
              </a:p>
            </p:txBody>
          </p:sp>
          <p:sp>
            <p:nvSpPr>
              <p:cNvPr id="30" name="Freeform: Shape 29">
                <a:extLst>
                  <a:ext uri="{FF2B5EF4-FFF2-40B4-BE49-F238E27FC236}">
                    <a16:creationId xmlns:a16="http://schemas.microsoft.com/office/drawing/2014/main" id="{7C7A7073-B62D-4755-ABEB-E30344340571}"/>
                  </a:ext>
                </a:extLst>
              </p:cNvPr>
              <p:cNvSpPr/>
              <p:nvPr/>
            </p:nvSpPr>
            <p:spPr>
              <a:xfrm>
                <a:off x="1923876" y="2505976"/>
                <a:ext cx="142105" cy="142105"/>
              </a:xfrm>
              <a:custGeom>
                <a:avLst/>
                <a:gdLst>
                  <a:gd name="connsiteX0" fmla="*/ 138469 w 142104"/>
                  <a:gd name="connsiteY0" fmla="*/ 71713 h 142104"/>
                  <a:gd name="connsiteX1" fmla="*/ 71713 w 142104"/>
                  <a:gd name="connsiteY1" fmla="*/ 138469 h 142104"/>
                  <a:gd name="connsiteX2" fmla="*/ 4957 w 142104"/>
                  <a:gd name="connsiteY2" fmla="*/ 71713 h 142104"/>
                  <a:gd name="connsiteX3" fmla="*/ 71713 w 142104"/>
                  <a:gd name="connsiteY3" fmla="*/ 4957 h 142104"/>
                </a:gdLst>
                <a:ahLst/>
                <a:cxnLst>
                  <a:cxn ang="0">
                    <a:pos x="connsiteX0" y="connsiteY0"/>
                  </a:cxn>
                  <a:cxn ang="0">
                    <a:pos x="connsiteX1" y="connsiteY1"/>
                  </a:cxn>
                  <a:cxn ang="0">
                    <a:pos x="connsiteX2" y="connsiteY2"/>
                  </a:cxn>
                  <a:cxn ang="0">
                    <a:pos x="connsiteX3" y="connsiteY3"/>
                  </a:cxn>
                </a:cxnLst>
                <a:rect l="l" t="t" r="r" b="b"/>
                <a:pathLst>
                  <a:path w="142104" h="142104">
                    <a:moveTo>
                      <a:pt x="138469" y="71713"/>
                    </a:moveTo>
                    <a:cubicBezTo>
                      <a:pt x="138469" y="108396"/>
                      <a:pt x="108396" y="138469"/>
                      <a:pt x="71713" y="138469"/>
                    </a:cubicBezTo>
                    <a:cubicBezTo>
                      <a:pt x="35030" y="138469"/>
                      <a:pt x="4957" y="108396"/>
                      <a:pt x="4957" y="71713"/>
                    </a:cubicBezTo>
                    <a:cubicBezTo>
                      <a:pt x="4957" y="35030"/>
                      <a:pt x="35030" y="4957"/>
                      <a:pt x="71713" y="4957"/>
                    </a:cubicBezTo>
                  </a:path>
                </a:pathLst>
              </a:custGeom>
              <a:noFill/>
              <a:ln w="19050" cap="flat">
                <a:solidFill>
                  <a:schemeClr val="tx1"/>
                </a:solidFill>
                <a:prstDash val="solid"/>
                <a:round/>
              </a:ln>
            </p:spPr>
            <p:txBody>
              <a:bodyPr rtlCol="0" anchor="ctr"/>
              <a:lstStyle/>
              <a:p>
                <a:endParaRPr lang="en-US"/>
              </a:p>
            </p:txBody>
          </p:sp>
          <p:sp>
            <p:nvSpPr>
              <p:cNvPr id="31" name="Freeform: Shape 30">
                <a:extLst>
                  <a:ext uri="{FF2B5EF4-FFF2-40B4-BE49-F238E27FC236}">
                    <a16:creationId xmlns:a16="http://schemas.microsoft.com/office/drawing/2014/main" id="{97A1DFB5-D4B9-4F2E-AD6B-4A98F7F9635E}"/>
                  </a:ext>
                </a:extLst>
              </p:cNvPr>
              <p:cNvSpPr/>
              <p:nvPr/>
            </p:nvSpPr>
            <p:spPr>
              <a:xfrm>
                <a:off x="1871330" y="2556208"/>
                <a:ext cx="33048" cy="9914"/>
              </a:xfrm>
              <a:custGeom>
                <a:avLst/>
                <a:gdLst>
                  <a:gd name="connsiteX0" fmla="*/ 4957 w 33047"/>
                  <a:gd name="connsiteY0" fmla="*/ 4957 h 9914"/>
                  <a:gd name="connsiteX1" fmla="*/ 29743 w 33047"/>
                  <a:gd name="connsiteY1" fmla="*/ 4957 h 9914"/>
                </a:gdLst>
                <a:ahLst/>
                <a:cxnLst>
                  <a:cxn ang="0">
                    <a:pos x="connsiteX0" y="connsiteY0"/>
                  </a:cxn>
                  <a:cxn ang="0">
                    <a:pos x="connsiteX1" y="connsiteY1"/>
                  </a:cxn>
                </a:cxnLst>
                <a:rect l="l" t="t" r="r" b="b"/>
                <a:pathLst>
                  <a:path w="33047" h="9914">
                    <a:moveTo>
                      <a:pt x="4957" y="4957"/>
                    </a:moveTo>
                    <a:lnTo>
                      <a:pt x="29743" y="4957"/>
                    </a:lnTo>
                  </a:path>
                </a:pathLst>
              </a:custGeom>
              <a:ln w="19050" cap="flat">
                <a:solidFill>
                  <a:schemeClr val="tx1"/>
                </a:solidFill>
                <a:prstDash val="solid"/>
                <a:round/>
              </a:ln>
            </p:spPr>
            <p:txBody>
              <a:bodyPr rtlCol="0" anchor="ctr"/>
              <a:lstStyle/>
              <a:p>
                <a:endParaRPr lang="en-US"/>
              </a:p>
            </p:txBody>
          </p:sp>
          <p:sp>
            <p:nvSpPr>
              <p:cNvPr id="32" name="Freeform: Shape 31">
                <a:extLst>
                  <a:ext uri="{FF2B5EF4-FFF2-40B4-BE49-F238E27FC236}">
                    <a16:creationId xmlns:a16="http://schemas.microsoft.com/office/drawing/2014/main" id="{A20B32F9-93CD-4CB6-BD07-DDA275B3B77C}"/>
                  </a:ext>
                </a:extLst>
              </p:cNvPr>
              <p:cNvSpPr/>
              <p:nvPr/>
            </p:nvSpPr>
            <p:spPr>
              <a:xfrm>
                <a:off x="1959567" y="2533405"/>
                <a:ext cx="42962" cy="76009"/>
              </a:xfrm>
              <a:custGeom>
                <a:avLst/>
                <a:gdLst>
                  <a:gd name="connsiteX0" fmla="*/ 4957 w 42961"/>
                  <a:gd name="connsiteY0" fmla="*/ 73035 h 76009"/>
                  <a:gd name="connsiteX1" fmla="*/ 39988 w 42961"/>
                  <a:gd name="connsiteY1" fmla="*/ 44614 h 76009"/>
                  <a:gd name="connsiteX2" fmla="*/ 39988 w 42961"/>
                  <a:gd name="connsiteY2" fmla="*/ 4957 h 76009"/>
                </a:gdLst>
                <a:ahLst/>
                <a:cxnLst>
                  <a:cxn ang="0">
                    <a:pos x="connsiteX0" y="connsiteY0"/>
                  </a:cxn>
                  <a:cxn ang="0">
                    <a:pos x="connsiteX1" y="connsiteY1"/>
                  </a:cxn>
                  <a:cxn ang="0">
                    <a:pos x="connsiteX2" y="connsiteY2"/>
                  </a:cxn>
                </a:cxnLst>
                <a:rect l="l" t="t" r="r" b="b"/>
                <a:pathLst>
                  <a:path w="42961" h="76009">
                    <a:moveTo>
                      <a:pt x="4957" y="73035"/>
                    </a:moveTo>
                    <a:lnTo>
                      <a:pt x="39988" y="44614"/>
                    </a:lnTo>
                    <a:lnTo>
                      <a:pt x="39988" y="4957"/>
                    </a:lnTo>
                  </a:path>
                </a:pathLst>
              </a:custGeom>
              <a:noFill/>
              <a:ln w="19050" cap="flat">
                <a:solidFill>
                  <a:schemeClr val="tx1"/>
                </a:solidFill>
                <a:prstDash val="solid"/>
                <a:round/>
              </a:ln>
            </p:spPr>
            <p:txBody>
              <a:bodyPr rtlCol="0" anchor="ctr"/>
              <a:lstStyle/>
              <a:p>
                <a:endParaRPr lang="en-US"/>
              </a:p>
            </p:txBody>
          </p:sp>
          <p:sp>
            <p:nvSpPr>
              <p:cNvPr id="33" name="Freeform: Shape 32">
                <a:extLst>
                  <a:ext uri="{FF2B5EF4-FFF2-40B4-BE49-F238E27FC236}">
                    <a16:creationId xmlns:a16="http://schemas.microsoft.com/office/drawing/2014/main" id="{6C5C333B-1C17-4BF8-A09E-F02404018B08}"/>
                  </a:ext>
                </a:extLst>
              </p:cNvPr>
              <p:cNvSpPr/>
              <p:nvPr/>
            </p:nvSpPr>
            <p:spPr>
              <a:xfrm>
                <a:off x="2060362" y="2696661"/>
                <a:ext cx="152019" cy="9914"/>
              </a:xfrm>
              <a:custGeom>
                <a:avLst/>
                <a:gdLst>
                  <a:gd name="connsiteX0" fmla="*/ 148714 w 152018"/>
                  <a:gd name="connsiteY0" fmla="*/ 4957 h 9914"/>
                  <a:gd name="connsiteX1" fmla="*/ 4957 w 152018"/>
                  <a:gd name="connsiteY1" fmla="*/ 4957 h 9914"/>
                </a:gdLst>
                <a:ahLst/>
                <a:cxnLst>
                  <a:cxn ang="0">
                    <a:pos x="connsiteX0" y="connsiteY0"/>
                  </a:cxn>
                  <a:cxn ang="0">
                    <a:pos x="connsiteX1" y="connsiteY1"/>
                  </a:cxn>
                </a:cxnLst>
                <a:rect l="l" t="t" r="r" b="b"/>
                <a:pathLst>
                  <a:path w="152018" h="9914">
                    <a:moveTo>
                      <a:pt x="148714" y="4957"/>
                    </a:moveTo>
                    <a:lnTo>
                      <a:pt x="4957" y="4957"/>
                    </a:lnTo>
                  </a:path>
                </a:pathLst>
              </a:custGeom>
              <a:ln w="19050" cap="flat">
                <a:solidFill>
                  <a:schemeClr val="tx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426818D1-13AF-4648-A80E-DDC7BAF0D6A7}"/>
                  </a:ext>
                </a:extLst>
              </p:cNvPr>
              <p:cNvSpPr/>
              <p:nvPr/>
            </p:nvSpPr>
            <p:spPr>
              <a:xfrm>
                <a:off x="2035907" y="2692364"/>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8DAA37C-3472-4F1E-A1D6-570BAD636A60}"/>
                  </a:ext>
                </a:extLst>
              </p:cNvPr>
              <p:cNvSpPr/>
              <p:nvPr/>
            </p:nvSpPr>
            <p:spPr>
              <a:xfrm>
                <a:off x="2060362" y="2725412"/>
                <a:ext cx="99143" cy="9914"/>
              </a:xfrm>
              <a:custGeom>
                <a:avLst/>
                <a:gdLst>
                  <a:gd name="connsiteX0" fmla="*/ 95508 w 99142"/>
                  <a:gd name="connsiteY0" fmla="*/ 4957 h 9914"/>
                  <a:gd name="connsiteX1" fmla="*/ 4957 w 99142"/>
                  <a:gd name="connsiteY1" fmla="*/ 4957 h 9914"/>
                </a:gdLst>
                <a:ahLst/>
                <a:cxnLst>
                  <a:cxn ang="0">
                    <a:pos x="connsiteX0" y="connsiteY0"/>
                  </a:cxn>
                  <a:cxn ang="0">
                    <a:pos x="connsiteX1" y="connsiteY1"/>
                  </a:cxn>
                </a:cxnLst>
                <a:rect l="l" t="t" r="r" b="b"/>
                <a:pathLst>
                  <a:path w="99142" h="9914">
                    <a:moveTo>
                      <a:pt x="95508" y="4957"/>
                    </a:moveTo>
                    <a:lnTo>
                      <a:pt x="4957" y="4957"/>
                    </a:lnTo>
                  </a:path>
                </a:pathLst>
              </a:custGeom>
              <a:ln w="19050" cap="flat">
                <a:solidFill>
                  <a:schemeClr val="tx1"/>
                </a:solid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76AFD7E-F196-465A-A454-F0EF37624EA9}"/>
                  </a:ext>
                </a:extLst>
              </p:cNvPr>
              <p:cNvSpPr/>
              <p:nvPr/>
            </p:nvSpPr>
            <p:spPr>
              <a:xfrm>
                <a:off x="2035907" y="2721116"/>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D150169-71C8-4468-A8D7-DBEAD0971203}"/>
                  </a:ext>
                </a:extLst>
              </p:cNvPr>
              <p:cNvSpPr/>
              <p:nvPr/>
            </p:nvSpPr>
            <p:spPr>
              <a:xfrm>
                <a:off x="2072590" y="2639158"/>
                <a:ext cx="181762" cy="9914"/>
              </a:xfrm>
              <a:custGeom>
                <a:avLst/>
                <a:gdLst>
                  <a:gd name="connsiteX0" fmla="*/ 177796 w 181761"/>
                  <a:gd name="connsiteY0" fmla="*/ 4957 h 9914"/>
                  <a:gd name="connsiteX1" fmla="*/ 4957 w 181761"/>
                  <a:gd name="connsiteY1" fmla="*/ 4957 h 9914"/>
                </a:gdLst>
                <a:ahLst/>
                <a:cxnLst>
                  <a:cxn ang="0">
                    <a:pos x="connsiteX0" y="connsiteY0"/>
                  </a:cxn>
                  <a:cxn ang="0">
                    <a:pos x="connsiteX1" y="connsiteY1"/>
                  </a:cxn>
                </a:cxnLst>
                <a:rect l="l" t="t" r="r" b="b"/>
                <a:pathLst>
                  <a:path w="181761" h="9914">
                    <a:moveTo>
                      <a:pt x="177796" y="4957"/>
                    </a:moveTo>
                    <a:lnTo>
                      <a:pt x="4957" y="4957"/>
                    </a:lnTo>
                  </a:path>
                </a:pathLst>
              </a:custGeom>
              <a:ln w="19050" cap="flat">
                <a:solidFill>
                  <a:schemeClr val="tx1"/>
                </a:solid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E743D27-52A1-4544-B501-C053CEDEBD4F}"/>
                  </a:ext>
                </a:extLst>
              </p:cNvPr>
              <p:cNvSpPr/>
              <p:nvPr/>
            </p:nvSpPr>
            <p:spPr>
              <a:xfrm>
                <a:off x="2060362" y="2667909"/>
                <a:ext cx="161933" cy="9914"/>
              </a:xfrm>
              <a:custGeom>
                <a:avLst/>
                <a:gdLst>
                  <a:gd name="connsiteX0" fmla="*/ 156976 w 161933"/>
                  <a:gd name="connsiteY0" fmla="*/ 4957 h 9914"/>
                  <a:gd name="connsiteX1" fmla="*/ 4957 w 161933"/>
                  <a:gd name="connsiteY1" fmla="*/ 4957 h 9914"/>
                </a:gdLst>
                <a:ahLst/>
                <a:cxnLst>
                  <a:cxn ang="0">
                    <a:pos x="connsiteX0" y="connsiteY0"/>
                  </a:cxn>
                  <a:cxn ang="0">
                    <a:pos x="connsiteX1" y="connsiteY1"/>
                  </a:cxn>
                </a:cxnLst>
                <a:rect l="l" t="t" r="r" b="b"/>
                <a:pathLst>
                  <a:path w="161933" h="9914">
                    <a:moveTo>
                      <a:pt x="156976" y="4957"/>
                    </a:moveTo>
                    <a:lnTo>
                      <a:pt x="4957" y="4957"/>
                    </a:lnTo>
                  </a:path>
                </a:pathLst>
              </a:custGeom>
              <a:ln w="19050"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FC9B6DC-B680-41D9-91D4-1458FD18FB99}"/>
                  </a:ext>
                </a:extLst>
              </p:cNvPr>
              <p:cNvSpPr/>
              <p:nvPr/>
            </p:nvSpPr>
            <p:spPr>
              <a:xfrm>
                <a:off x="2035907" y="2663613"/>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8544388-25A1-4926-A05C-8CA69D704EE9}"/>
                  </a:ext>
                </a:extLst>
              </p:cNvPr>
              <p:cNvSpPr/>
              <p:nvPr/>
            </p:nvSpPr>
            <p:spPr>
              <a:xfrm>
                <a:off x="2060362" y="2754163"/>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658A5B69-1334-4E69-B3D5-719E02033A81}"/>
                  </a:ext>
                </a:extLst>
              </p:cNvPr>
              <p:cNvSpPr/>
              <p:nvPr/>
            </p:nvSpPr>
            <p:spPr>
              <a:xfrm>
                <a:off x="2035907" y="2749867"/>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46012C-484B-4F8A-A666-855355EA3EEC}"/>
                  </a:ext>
                </a:extLst>
              </p:cNvPr>
              <p:cNvSpPr/>
              <p:nvPr/>
            </p:nvSpPr>
            <p:spPr>
              <a:xfrm>
                <a:off x="2060362" y="2782915"/>
                <a:ext cx="82619" cy="9914"/>
              </a:xfrm>
              <a:custGeom>
                <a:avLst/>
                <a:gdLst>
                  <a:gd name="connsiteX0" fmla="*/ 78984 w 82619"/>
                  <a:gd name="connsiteY0" fmla="*/ 4957 h 9914"/>
                  <a:gd name="connsiteX1" fmla="*/ 4957 w 82619"/>
                  <a:gd name="connsiteY1" fmla="*/ 4957 h 9914"/>
                </a:gdLst>
                <a:ahLst/>
                <a:cxnLst>
                  <a:cxn ang="0">
                    <a:pos x="connsiteX0" y="connsiteY0"/>
                  </a:cxn>
                  <a:cxn ang="0">
                    <a:pos x="connsiteX1" y="connsiteY1"/>
                  </a:cxn>
                </a:cxnLst>
                <a:rect l="l" t="t" r="r" b="b"/>
                <a:pathLst>
                  <a:path w="82619" h="9914">
                    <a:moveTo>
                      <a:pt x="78984" y="4957"/>
                    </a:moveTo>
                    <a:lnTo>
                      <a:pt x="4957" y="4957"/>
                    </a:lnTo>
                  </a:path>
                </a:pathLst>
              </a:custGeom>
              <a:ln w="19050"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2E27FEA-5AFF-483A-A5DD-7278FCA5EE74}"/>
                  </a:ext>
                </a:extLst>
              </p:cNvPr>
              <p:cNvSpPr/>
              <p:nvPr/>
            </p:nvSpPr>
            <p:spPr>
              <a:xfrm>
                <a:off x="2035907" y="2778619"/>
                <a:ext cx="16524" cy="16524"/>
              </a:xfrm>
              <a:custGeom>
                <a:avLst/>
                <a:gdLst>
                  <a:gd name="connsiteX0" fmla="*/ 4957 w 16523"/>
                  <a:gd name="connsiteY0" fmla="*/ 4957 h 16523"/>
                  <a:gd name="connsiteX1" fmla="*/ 13219 w 16523"/>
                  <a:gd name="connsiteY1" fmla="*/ 4957 h 16523"/>
                  <a:gd name="connsiteX2" fmla="*/ 13219 w 16523"/>
                  <a:gd name="connsiteY2" fmla="*/ 13219 h 16523"/>
                  <a:gd name="connsiteX3" fmla="*/ 4957 w 16523"/>
                  <a:gd name="connsiteY3" fmla="*/ 13219 h 16523"/>
                </a:gdLst>
                <a:ahLst/>
                <a:cxnLst>
                  <a:cxn ang="0">
                    <a:pos x="connsiteX0" y="connsiteY0"/>
                  </a:cxn>
                  <a:cxn ang="0">
                    <a:pos x="connsiteX1" y="connsiteY1"/>
                  </a:cxn>
                  <a:cxn ang="0">
                    <a:pos x="connsiteX2" y="connsiteY2"/>
                  </a:cxn>
                  <a:cxn ang="0">
                    <a:pos x="connsiteX3" y="connsiteY3"/>
                  </a:cxn>
                </a:cxnLst>
                <a:rect l="l" t="t" r="r" b="b"/>
                <a:pathLst>
                  <a:path w="16523" h="16523">
                    <a:moveTo>
                      <a:pt x="4957" y="4957"/>
                    </a:moveTo>
                    <a:lnTo>
                      <a:pt x="13219" y="4957"/>
                    </a:lnTo>
                    <a:lnTo>
                      <a:pt x="13219" y="13219"/>
                    </a:lnTo>
                    <a:lnTo>
                      <a:pt x="4957" y="13219"/>
                    </a:lnTo>
                    <a:close/>
                  </a:path>
                </a:pathLst>
              </a:custGeom>
              <a:solidFill>
                <a:srgbClr val="9DA5A9"/>
              </a:solidFill>
              <a:ln w="19050" cap="flat">
                <a:solidFill>
                  <a:schemeClr val="tx1"/>
                </a:solidFill>
                <a:prstDash val="solid"/>
                <a:miter/>
              </a:ln>
            </p:spPr>
            <p:txBody>
              <a:bodyPr rtlCol="0" anchor="ctr"/>
              <a:lstStyle/>
              <a:p>
                <a:endParaRPr lang="en-US"/>
              </a:p>
            </p:txBody>
          </p:sp>
        </p:grpSp>
        <p:cxnSp>
          <p:nvCxnSpPr>
            <p:cNvPr id="44" name="Straight Connector 43">
              <a:extLst>
                <a:ext uri="{FF2B5EF4-FFF2-40B4-BE49-F238E27FC236}">
                  <a16:creationId xmlns:a16="http://schemas.microsoft.com/office/drawing/2014/main" id="{DA26C3B3-4203-437E-8C2F-15E2795C911F}"/>
                </a:ext>
              </a:extLst>
            </p:cNvPr>
            <p:cNvCxnSpPr>
              <a:cxnSpLocks/>
            </p:cNvCxnSpPr>
            <p:nvPr/>
          </p:nvCxnSpPr>
          <p:spPr>
            <a:xfrm flipH="1">
              <a:off x="165745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FD204BC5-1AA7-43F0-B250-A2C9B4695980}"/>
                </a:ext>
              </a:extLst>
            </p:cNvPr>
            <p:cNvSpPr/>
            <p:nvPr/>
          </p:nvSpPr>
          <p:spPr>
            <a:xfrm>
              <a:off x="881072" y="4840552"/>
              <a:ext cx="2420855"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No provisioning,</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no management</a:t>
              </a:r>
            </a:p>
          </p:txBody>
        </p:sp>
      </p:grpSp>
      <p:grpSp>
        <p:nvGrpSpPr>
          <p:cNvPr id="187" name="Group 186">
            <a:extLst>
              <a:ext uri="{FF2B5EF4-FFF2-40B4-BE49-F238E27FC236}">
                <a16:creationId xmlns:a16="http://schemas.microsoft.com/office/drawing/2014/main" id="{187A47B0-632E-467D-9C18-5ECA02A7A7EF}"/>
              </a:ext>
            </a:extLst>
          </p:cNvPr>
          <p:cNvGrpSpPr/>
          <p:nvPr/>
        </p:nvGrpSpPr>
        <p:grpSpPr>
          <a:xfrm>
            <a:off x="4779279" y="2590833"/>
            <a:ext cx="2007221" cy="3096803"/>
            <a:chOff x="3953298" y="2500879"/>
            <a:chExt cx="2007221" cy="3096803"/>
          </a:xfrm>
        </p:grpSpPr>
        <p:cxnSp>
          <p:nvCxnSpPr>
            <p:cNvPr id="72" name="Straight Connector 71">
              <a:extLst>
                <a:ext uri="{FF2B5EF4-FFF2-40B4-BE49-F238E27FC236}">
                  <a16:creationId xmlns:a16="http://schemas.microsoft.com/office/drawing/2014/main" id="{20257F6B-ED6A-4BCF-A708-5327657B165B}"/>
                </a:ext>
              </a:extLst>
            </p:cNvPr>
            <p:cNvCxnSpPr>
              <a:cxnSpLocks/>
            </p:cNvCxnSpPr>
            <p:nvPr/>
          </p:nvCxnSpPr>
          <p:spPr>
            <a:xfrm flipH="1">
              <a:off x="4522862"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1DC347E-47D9-405E-B91D-3E33A5055FF2}"/>
                </a:ext>
              </a:extLst>
            </p:cNvPr>
            <p:cNvSpPr/>
            <p:nvPr/>
          </p:nvSpPr>
          <p:spPr>
            <a:xfrm>
              <a:off x="4167269" y="4840552"/>
              <a:ext cx="1579278"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Automatic</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scaling</a:t>
              </a:r>
            </a:p>
          </p:txBody>
        </p:sp>
        <p:grpSp>
          <p:nvGrpSpPr>
            <p:cNvPr id="127" name="Graphic 392">
              <a:extLst>
                <a:ext uri="{FF2B5EF4-FFF2-40B4-BE49-F238E27FC236}">
                  <a16:creationId xmlns:a16="http://schemas.microsoft.com/office/drawing/2014/main" id="{75FA68F7-5130-487C-8C26-9C63910224DC}"/>
                </a:ext>
              </a:extLst>
            </p:cNvPr>
            <p:cNvGrpSpPr/>
            <p:nvPr/>
          </p:nvGrpSpPr>
          <p:grpSpPr>
            <a:xfrm>
              <a:off x="3953298" y="2500879"/>
              <a:ext cx="2007221" cy="2007221"/>
              <a:chOff x="7576599" y="895184"/>
              <a:chExt cx="660952" cy="660952"/>
            </a:xfrm>
          </p:grpSpPr>
          <p:sp>
            <p:nvSpPr>
              <p:cNvPr id="128" name="Freeform: Shape 127">
                <a:extLst>
                  <a:ext uri="{FF2B5EF4-FFF2-40B4-BE49-F238E27FC236}">
                    <a16:creationId xmlns:a16="http://schemas.microsoft.com/office/drawing/2014/main" id="{9E238866-8124-4E9D-A6E2-F793D3AC07D1}"/>
                  </a:ext>
                </a:extLst>
              </p:cNvPr>
              <p:cNvSpPr/>
              <p:nvPr/>
            </p:nvSpPr>
            <p:spPr>
              <a:xfrm>
                <a:off x="7900135" y="1032332"/>
                <a:ext cx="231333" cy="175152"/>
              </a:xfrm>
              <a:custGeom>
                <a:avLst/>
                <a:gdLst>
                  <a:gd name="connsiteX0" fmla="*/ 4957 w 231333"/>
                  <a:gd name="connsiteY0" fmla="*/ 130538 h 175152"/>
                  <a:gd name="connsiteX1" fmla="*/ 4957 w 231333"/>
                  <a:gd name="connsiteY1" fmla="*/ 15532 h 175152"/>
                  <a:gd name="connsiteX2" fmla="*/ 15532 w 231333"/>
                  <a:gd name="connsiteY2" fmla="*/ 4957 h 175152"/>
                  <a:gd name="connsiteX3" fmla="*/ 217453 w 231333"/>
                  <a:gd name="connsiteY3" fmla="*/ 4957 h 175152"/>
                  <a:gd name="connsiteX4" fmla="*/ 228028 w 231333"/>
                  <a:gd name="connsiteY4" fmla="*/ 15532 h 175152"/>
                  <a:gd name="connsiteX5" fmla="*/ 228028 w 231333"/>
                  <a:gd name="connsiteY5" fmla="*/ 171848 h 175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1333" h="175152">
                    <a:moveTo>
                      <a:pt x="4957" y="130538"/>
                    </a:moveTo>
                    <a:lnTo>
                      <a:pt x="4957" y="15532"/>
                    </a:lnTo>
                    <a:cubicBezTo>
                      <a:pt x="4957" y="9584"/>
                      <a:pt x="9584" y="4957"/>
                      <a:pt x="15532" y="4957"/>
                    </a:cubicBezTo>
                    <a:lnTo>
                      <a:pt x="217453" y="4957"/>
                    </a:lnTo>
                    <a:cubicBezTo>
                      <a:pt x="223402" y="4957"/>
                      <a:pt x="228028" y="9584"/>
                      <a:pt x="228028" y="15532"/>
                    </a:cubicBezTo>
                    <a:lnTo>
                      <a:pt x="228028" y="171848"/>
                    </a:lnTo>
                  </a:path>
                </a:pathLst>
              </a:custGeom>
              <a:noFill/>
              <a:ln w="19050" cap="flat">
                <a:solidFill>
                  <a:schemeClr val="tx1"/>
                </a:solid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003F8E43-C62F-4E9C-994B-5FFC7BF89E3A}"/>
                  </a:ext>
                </a:extLst>
              </p:cNvPr>
              <p:cNvSpPr/>
              <p:nvPr/>
            </p:nvSpPr>
            <p:spPr>
              <a:xfrm>
                <a:off x="7969865" y="1338683"/>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0" name="Freeform: Shape 129">
                <a:extLst>
                  <a:ext uri="{FF2B5EF4-FFF2-40B4-BE49-F238E27FC236}">
                    <a16:creationId xmlns:a16="http://schemas.microsoft.com/office/drawing/2014/main" id="{EF54A116-2BD5-4CA7-9A9F-844CF2C72E72}"/>
                  </a:ext>
                </a:extLst>
              </p:cNvPr>
              <p:cNvSpPr/>
              <p:nvPr/>
            </p:nvSpPr>
            <p:spPr>
              <a:xfrm>
                <a:off x="7918311" y="1050508"/>
                <a:ext cx="194981" cy="155324"/>
              </a:xfrm>
              <a:custGeom>
                <a:avLst/>
                <a:gdLst>
                  <a:gd name="connsiteX0" fmla="*/ 4957 w 194980"/>
                  <a:gd name="connsiteY0" fmla="*/ 112362 h 155323"/>
                  <a:gd name="connsiteX1" fmla="*/ 4957 w 194980"/>
                  <a:gd name="connsiteY1" fmla="*/ 12889 h 155323"/>
                  <a:gd name="connsiteX2" fmla="*/ 12889 w 194980"/>
                  <a:gd name="connsiteY2" fmla="*/ 4957 h 155323"/>
                  <a:gd name="connsiteX3" fmla="*/ 184075 w 194980"/>
                  <a:gd name="connsiteY3" fmla="*/ 4957 h 155323"/>
                  <a:gd name="connsiteX4" fmla="*/ 192007 w 194980"/>
                  <a:gd name="connsiteY4" fmla="*/ 12889 h 155323"/>
                  <a:gd name="connsiteX5" fmla="*/ 192007 w 194980"/>
                  <a:gd name="connsiteY5" fmla="*/ 153341 h 155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980" h="155323">
                    <a:moveTo>
                      <a:pt x="4957" y="112362"/>
                    </a:moveTo>
                    <a:lnTo>
                      <a:pt x="4957" y="12889"/>
                    </a:lnTo>
                    <a:cubicBezTo>
                      <a:pt x="4957" y="8592"/>
                      <a:pt x="8592" y="4957"/>
                      <a:pt x="12889" y="4957"/>
                    </a:cubicBezTo>
                    <a:lnTo>
                      <a:pt x="184075" y="4957"/>
                    </a:lnTo>
                    <a:cubicBezTo>
                      <a:pt x="188371" y="4957"/>
                      <a:pt x="192007" y="8592"/>
                      <a:pt x="192007" y="12889"/>
                    </a:cubicBezTo>
                    <a:lnTo>
                      <a:pt x="192007" y="153341"/>
                    </a:lnTo>
                  </a:path>
                </a:pathLst>
              </a:custGeom>
              <a:noFill/>
              <a:ln w="19050" cap="flat">
                <a:solidFill>
                  <a:schemeClr val="tx1"/>
                </a:solidFill>
                <a:prstDash val="solid"/>
                <a:round/>
              </a:ln>
            </p:spPr>
            <p:txBody>
              <a:bodyPr rtlCol="0" anchor="ctr"/>
              <a:lstStyle/>
              <a:p>
                <a:endParaRPr lang="en-US"/>
              </a:p>
            </p:txBody>
          </p:sp>
          <p:sp>
            <p:nvSpPr>
              <p:cNvPr id="131" name="Freeform: Shape 130">
                <a:extLst>
                  <a:ext uri="{FF2B5EF4-FFF2-40B4-BE49-F238E27FC236}">
                    <a16:creationId xmlns:a16="http://schemas.microsoft.com/office/drawing/2014/main" id="{8B14C2C2-322F-40EE-BFF1-0421DCC81F75}"/>
                  </a:ext>
                </a:extLst>
              </p:cNvPr>
              <p:cNvSpPr/>
              <p:nvPr/>
            </p:nvSpPr>
            <p:spPr>
              <a:xfrm>
                <a:off x="7969865" y="1286137"/>
                <a:ext cx="89229" cy="9914"/>
              </a:xfrm>
              <a:custGeom>
                <a:avLst/>
                <a:gdLst>
                  <a:gd name="connsiteX0" fmla="*/ 86254 w 89228"/>
                  <a:gd name="connsiteY0" fmla="*/ 4957 h 9914"/>
                  <a:gd name="connsiteX1" fmla="*/ 4957 w 89228"/>
                  <a:gd name="connsiteY1" fmla="*/ 4957 h 9914"/>
                </a:gdLst>
                <a:ahLst/>
                <a:cxnLst>
                  <a:cxn ang="0">
                    <a:pos x="connsiteX0" y="connsiteY0"/>
                  </a:cxn>
                  <a:cxn ang="0">
                    <a:pos x="connsiteX1" y="connsiteY1"/>
                  </a:cxn>
                </a:cxnLst>
                <a:rect l="l" t="t" r="r" b="b"/>
                <a:pathLst>
                  <a:path w="89228" h="9914">
                    <a:moveTo>
                      <a:pt x="86254" y="4957"/>
                    </a:moveTo>
                    <a:lnTo>
                      <a:pt x="4957" y="4957"/>
                    </a:lnTo>
                  </a:path>
                </a:pathLst>
              </a:custGeom>
              <a:ln w="19050" cap="flat">
                <a:solidFill>
                  <a:schemeClr val="tx1"/>
                </a:solidFill>
                <a:prstDash val="solid"/>
                <a:round/>
              </a:ln>
            </p:spPr>
            <p:txBody>
              <a:bodyPr rtlCol="0" anchor="ctr"/>
              <a:lstStyle/>
              <a:p>
                <a:endParaRPr lang="en-US"/>
              </a:p>
            </p:txBody>
          </p:sp>
          <p:sp>
            <p:nvSpPr>
              <p:cNvPr id="132" name="Freeform: Shape 131">
                <a:extLst>
                  <a:ext uri="{FF2B5EF4-FFF2-40B4-BE49-F238E27FC236}">
                    <a16:creationId xmlns:a16="http://schemas.microsoft.com/office/drawing/2014/main" id="{8B933188-CD38-4FBE-A1A6-490789AED37E}"/>
                  </a:ext>
                </a:extLst>
              </p:cNvPr>
              <p:cNvSpPr/>
              <p:nvPr/>
            </p:nvSpPr>
            <p:spPr>
              <a:xfrm>
                <a:off x="8000600" y="1298365"/>
                <a:ext cx="33048" cy="33048"/>
              </a:xfrm>
              <a:custGeom>
                <a:avLst/>
                <a:gdLst>
                  <a:gd name="connsiteX0" fmla="*/ 29412 w 33047"/>
                  <a:gd name="connsiteY0" fmla="*/ 17185 h 33047"/>
                  <a:gd name="connsiteX1" fmla="*/ 17185 w 33047"/>
                  <a:gd name="connsiteY1" fmla="*/ 29412 h 33047"/>
                  <a:gd name="connsiteX2" fmla="*/ 4957 w 33047"/>
                  <a:gd name="connsiteY2" fmla="*/ 17185 h 33047"/>
                  <a:gd name="connsiteX3" fmla="*/ 17185 w 33047"/>
                  <a:gd name="connsiteY3" fmla="*/ 4957 h 33047"/>
                  <a:gd name="connsiteX4" fmla="*/ 29412 w 33047"/>
                  <a:gd name="connsiteY4" fmla="*/ 17185 h 33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47" h="33047">
                    <a:moveTo>
                      <a:pt x="29412" y="17185"/>
                    </a:moveTo>
                    <a:cubicBezTo>
                      <a:pt x="29412" y="23938"/>
                      <a:pt x="23938" y="29412"/>
                      <a:pt x="17185" y="29412"/>
                    </a:cubicBezTo>
                    <a:cubicBezTo>
                      <a:pt x="10432" y="29412"/>
                      <a:pt x="4957" y="23938"/>
                      <a:pt x="4957" y="17185"/>
                    </a:cubicBezTo>
                    <a:cubicBezTo>
                      <a:pt x="4957" y="10432"/>
                      <a:pt x="10432" y="4957"/>
                      <a:pt x="17185" y="4957"/>
                    </a:cubicBezTo>
                    <a:cubicBezTo>
                      <a:pt x="23938" y="4957"/>
                      <a:pt x="29412" y="10432"/>
                      <a:pt x="29412" y="17185"/>
                    </a:cubicBezTo>
                    <a:close/>
                  </a:path>
                </a:pathLst>
              </a:custGeom>
              <a:noFill/>
              <a:ln w="19050" cap="flat">
                <a:solidFill>
                  <a:schemeClr val="tx1"/>
                </a:solidFill>
                <a:prstDash val="solid"/>
                <a:round/>
              </a:ln>
            </p:spPr>
            <p:txBody>
              <a:bodyPr rtlCol="0" anchor="ctr"/>
              <a:lstStyle/>
              <a:p>
                <a:endParaRPr lang="en-US"/>
              </a:p>
            </p:txBody>
          </p:sp>
          <p:sp>
            <p:nvSpPr>
              <p:cNvPr id="133" name="Freeform: Shape 132">
                <a:extLst>
                  <a:ext uri="{FF2B5EF4-FFF2-40B4-BE49-F238E27FC236}">
                    <a16:creationId xmlns:a16="http://schemas.microsoft.com/office/drawing/2014/main" id="{17D5FB64-B9C5-4B80-B1C5-DA2A674CD13E}"/>
                  </a:ext>
                </a:extLst>
              </p:cNvPr>
              <p:cNvSpPr/>
              <p:nvPr/>
            </p:nvSpPr>
            <p:spPr>
              <a:xfrm>
                <a:off x="7623857" y="1399490"/>
                <a:ext cx="370133" cy="33048"/>
              </a:xfrm>
              <a:custGeom>
                <a:avLst/>
                <a:gdLst>
                  <a:gd name="connsiteX0" fmla="*/ 4957 w 370133"/>
                  <a:gd name="connsiteY0" fmla="*/ 5288 h 33047"/>
                  <a:gd name="connsiteX1" fmla="*/ 4957 w 370133"/>
                  <a:gd name="connsiteY1" fmla="*/ 23133 h 33047"/>
                  <a:gd name="connsiteX2" fmla="*/ 6279 w 370133"/>
                  <a:gd name="connsiteY2" fmla="*/ 24125 h 33047"/>
                  <a:gd name="connsiteX3" fmla="*/ 26438 w 370133"/>
                  <a:gd name="connsiteY3" fmla="*/ 30734 h 33047"/>
                  <a:gd name="connsiteX4" fmla="*/ 347000 w 370133"/>
                  <a:gd name="connsiteY4" fmla="*/ 30734 h 33047"/>
                  <a:gd name="connsiteX5" fmla="*/ 363524 w 370133"/>
                  <a:gd name="connsiteY5" fmla="*/ 24786 h 33047"/>
                  <a:gd name="connsiteX6" fmla="*/ 365837 w 370133"/>
                  <a:gd name="connsiteY6" fmla="*/ 22803 h 33047"/>
                  <a:gd name="connsiteX7" fmla="*/ 365837 w 370133"/>
                  <a:gd name="connsiteY7" fmla="*/ 4957 h 33047"/>
                  <a:gd name="connsiteX8" fmla="*/ 4957 w 370133"/>
                  <a:gd name="connsiteY8" fmla="*/ 5288 h 33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3" h="33047">
                    <a:moveTo>
                      <a:pt x="4957" y="5288"/>
                    </a:moveTo>
                    <a:lnTo>
                      <a:pt x="4957" y="23133"/>
                    </a:lnTo>
                    <a:lnTo>
                      <a:pt x="6279" y="24125"/>
                    </a:lnTo>
                    <a:cubicBezTo>
                      <a:pt x="12228" y="28421"/>
                      <a:pt x="19168" y="30734"/>
                      <a:pt x="26438" y="30734"/>
                    </a:cubicBezTo>
                    <a:lnTo>
                      <a:pt x="347000" y="30734"/>
                    </a:lnTo>
                    <a:cubicBezTo>
                      <a:pt x="352948" y="30734"/>
                      <a:pt x="358897" y="28751"/>
                      <a:pt x="363524" y="24786"/>
                    </a:cubicBezTo>
                    <a:lnTo>
                      <a:pt x="365837" y="22803"/>
                    </a:lnTo>
                    <a:lnTo>
                      <a:pt x="365837" y="4957"/>
                    </a:lnTo>
                    <a:lnTo>
                      <a:pt x="4957" y="5288"/>
                    </a:lnTo>
                    <a:close/>
                  </a:path>
                </a:pathLst>
              </a:custGeom>
              <a:noFill/>
              <a:ln w="19050" cap="flat">
                <a:solidFill>
                  <a:schemeClr val="tx1"/>
                </a:solidFill>
                <a:prstDash val="solid"/>
                <a:round/>
              </a:ln>
            </p:spPr>
            <p:txBody>
              <a:bodyPr rtlCol="0" anchor="ctr"/>
              <a:lstStyle/>
              <a:p>
                <a:endParaRPr lang="en-US"/>
              </a:p>
            </p:txBody>
          </p:sp>
          <p:sp>
            <p:nvSpPr>
              <p:cNvPr id="134" name="Freeform: Shape 133">
                <a:extLst>
                  <a:ext uri="{FF2B5EF4-FFF2-40B4-BE49-F238E27FC236}">
                    <a16:creationId xmlns:a16="http://schemas.microsoft.com/office/drawing/2014/main" id="{8092F29D-CFC1-48DE-9705-0C30CB7240F0}"/>
                  </a:ext>
                </a:extLst>
              </p:cNvPr>
              <p:cNvSpPr/>
              <p:nvPr/>
            </p:nvSpPr>
            <p:spPr>
              <a:xfrm>
                <a:off x="7674089" y="1197239"/>
                <a:ext cx="270990" cy="188371"/>
              </a:xfrm>
              <a:custGeom>
                <a:avLst/>
                <a:gdLst>
                  <a:gd name="connsiteX0" fmla="*/ 268016 w 270990"/>
                  <a:gd name="connsiteY0" fmla="*/ 178127 h 188371"/>
                  <a:gd name="connsiteX1" fmla="*/ 260746 w 270990"/>
                  <a:gd name="connsiteY1" fmla="*/ 185397 h 188371"/>
                  <a:gd name="connsiteX2" fmla="*/ 12228 w 270990"/>
                  <a:gd name="connsiteY2" fmla="*/ 185397 h 188371"/>
                  <a:gd name="connsiteX3" fmla="*/ 4957 w 270990"/>
                  <a:gd name="connsiteY3" fmla="*/ 178127 h 188371"/>
                  <a:gd name="connsiteX4" fmla="*/ 4957 w 270990"/>
                  <a:gd name="connsiteY4" fmla="*/ 12228 h 188371"/>
                  <a:gd name="connsiteX5" fmla="*/ 12228 w 270990"/>
                  <a:gd name="connsiteY5" fmla="*/ 4957 h 188371"/>
                  <a:gd name="connsiteX6" fmla="*/ 259424 w 270990"/>
                  <a:gd name="connsiteY6" fmla="*/ 4957 h 188371"/>
                  <a:gd name="connsiteX7" fmla="*/ 266694 w 270990"/>
                  <a:gd name="connsiteY7" fmla="*/ 12228 h 188371"/>
                  <a:gd name="connsiteX8" fmla="*/ 268016 w 270990"/>
                  <a:gd name="connsiteY8" fmla="*/ 178127 h 18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0990" h="188371">
                    <a:moveTo>
                      <a:pt x="268016" y="178127"/>
                    </a:moveTo>
                    <a:cubicBezTo>
                      <a:pt x="268016" y="182092"/>
                      <a:pt x="264711" y="185397"/>
                      <a:pt x="260746" y="185397"/>
                    </a:cubicBezTo>
                    <a:lnTo>
                      <a:pt x="12228" y="185397"/>
                    </a:lnTo>
                    <a:cubicBezTo>
                      <a:pt x="8262" y="185397"/>
                      <a:pt x="4957" y="182092"/>
                      <a:pt x="4957" y="178127"/>
                    </a:cubicBezTo>
                    <a:lnTo>
                      <a:pt x="4957" y="12228"/>
                    </a:lnTo>
                    <a:cubicBezTo>
                      <a:pt x="4957" y="8262"/>
                      <a:pt x="8262" y="4957"/>
                      <a:pt x="12228" y="4957"/>
                    </a:cubicBezTo>
                    <a:lnTo>
                      <a:pt x="259424" y="4957"/>
                    </a:lnTo>
                    <a:cubicBezTo>
                      <a:pt x="263389" y="4957"/>
                      <a:pt x="266694" y="8262"/>
                      <a:pt x="266694" y="12228"/>
                    </a:cubicBezTo>
                    <a:lnTo>
                      <a:pt x="268016" y="178127"/>
                    </a:lnTo>
                    <a:close/>
                  </a:path>
                </a:pathLst>
              </a:custGeom>
              <a:noFill/>
              <a:ln w="19050" cap="flat">
                <a:solidFill>
                  <a:schemeClr val="tx1"/>
                </a:solidFill>
                <a:prstDash val="solid"/>
                <a:round/>
              </a:ln>
            </p:spPr>
            <p:txBody>
              <a:bodyPr rtlCol="0" anchor="ctr"/>
              <a:lstStyle/>
              <a:p>
                <a:endParaRPr lang="en-US"/>
              </a:p>
            </p:txBody>
          </p:sp>
          <p:sp>
            <p:nvSpPr>
              <p:cNvPr id="135" name="Freeform: Shape 134">
                <a:extLst>
                  <a:ext uri="{FF2B5EF4-FFF2-40B4-BE49-F238E27FC236}">
                    <a16:creationId xmlns:a16="http://schemas.microsoft.com/office/drawing/2014/main" id="{E850CA16-DD3D-4676-80FF-BDD42C87E40A}"/>
                  </a:ext>
                </a:extLst>
              </p:cNvPr>
              <p:cNvSpPr/>
              <p:nvPr/>
            </p:nvSpPr>
            <p:spPr>
              <a:xfrm>
                <a:off x="7655252" y="1180054"/>
                <a:ext cx="307343" cy="228028"/>
              </a:xfrm>
              <a:custGeom>
                <a:avLst/>
                <a:gdLst>
                  <a:gd name="connsiteX0" fmla="*/ 303707 w 307342"/>
                  <a:gd name="connsiteY0" fmla="*/ 216462 h 228028"/>
                  <a:gd name="connsiteX1" fmla="*/ 296437 w 307342"/>
                  <a:gd name="connsiteY1" fmla="*/ 223732 h 228028"/>
                  <a:gd name="connsiteX2" fmla="*/ 12228 w 307342"/>
                  <a:gd name="connsiteY2" fmla="*/ 223732 h 228028"/>
                  <a:gd name="connsiteX3" fmla="*/ 4957 w 307342"/>
                  <a:gd name="connsiteY3" fmla="*/ 216462 h 228028"/>
                  <a:gd name="connsiteX4" fmla="*/ 4957 w 307342"/>
                  <a:gd name="connsiteY4" fmla="*/ 12228 h 228028"/>
                  <a:gd name="connsiteX5" fmla="*/ 12228 w 307342"/>
                  <a:gd name="connsiteY5" fmla="*/ 4957 h 228028"/>
                  <a:gd name="connsiteX6" fmla="*/ 296437 w 307342"/>
                  <a:gd name="connsiteY6" fmla="*/ 4957 h 228028"/>
                  <a:gd name="connsiteX7" fmla="*/ 303707 w 307342"/>
                  <a:gd name="connsiteY7" fmla="*/ 12228 h 228028"/>
                  <a:gd name="connsiteX8" fmla="*/ 303707 w 307342"/>
                  <a:gd name="connsiteY8" fmla="*/ 216462 h 22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342" h="228028">
                    <a:moveTo>
                      <a:pt x="303707" y="216462"/>
                    </a:moveTo>
                    <a:cubicBezTo>
                      <a:pt x="303707" y="220427"/>
                      <a:pt x="300403" y="223732"/>
                      <a:pt x="296437" y="223732"/>
                    </a:cubicBezTo>
                    <a:lnTo>
                      <a:pt x="12228" y="223732"/>
                    </a:lnTo>
                    <a:cubicBezTo>
                      <a:pt x="8262" y="223732"/>
                      <a:pt x="4957" y="220427"/>
                      <a:pt x="4957" y="216462"/>
                    </a:cubicBezTo>
                    <a:lnTo>
                      <a:pt x="4957" y="12228"/>
                    </a:lnTo>
                    <a:cubicBezTo>
                      <a:pt x="4957" y="8262"/>
                      <a:pt x="8262" y="4957"/>
                      <a:pt x="12228" y="4957"/>
                    </a:cubicBezTo>
                    <a:lnTo>
                      <a:pt x="296437" y="4957"/>
                    </a:lnTo>
                    <a:cubicBezTo>
                      <a:pt x="300403" y="4957"/>
                      <a:pt x="303707" y="8262"/>
                      <a:pt x="303707" y="12228"/>
                    </a:cubicBezTo>
                    <a:lnTo>
                      <a:pt x="303707" y="216462"/>
                    </a:lnTo>
                    <a:close/>
                  </a:path>
                </a:pathLst>
              </a:custGeom>
              <a:noFill/>
              <a:ln w="19050" cap="flat">
                <a:solidFill>
                  <a:schemeClr val="tx1"/>
                </a:solidFill>
                <a:prstDash val="solid"/>
                <a:round/>
              </a:ln>
            </p:spPr>
            <p:txBody>
              <a:bodyPr rtlCol="0" anchor="ctr"/>
              <a:lstStyle/>
              <a:p>
                <a:endParaRPr lang="en-US"/>
              </a:p>
            </p:txBody>
          </p:sp>
          <p:sp>
            <p:nvSpPr>
              <p:cNvPr id="136" name="Freeform: Shape 135">
                <a:extLst>
                  <a:ext uri="{FF2B5EF4-FFF2-40B4-BE49-F238E27FC236}">
                    <a16:creationId xmlns:a16="http://schemas.microsoft.com/office/drawing/2014/main" id="{2420FE3F-0FAF-43F2-94FF-6255BAD1086E}"/>
                  </a:ext>
                </a:extLst>
              </p:cNvPr>
              <p:cNvSpPr/>
              <p:nvPr/>
            </p:nvSpPr>
            <p:spPr>
              <a:xfrm>
                <a:off x="8067025" y="1249454"/>
                <a:ext cx="112362" cy="158628"/>
              </a:xfrm>
              <a:custGeom>
                <a:avLst/>
                <a:gdLst>
                  <a:gd name="connsiteX0" fmla="*/ 4957 w 112361"/>
                  <a:gd name="connsiteY0" fmla="*/ 4957 h 158628"/>
                  <a:gd name="connsiteX1" fmla="*/ 108066 w 112361"/>
                  <a:gd name="connsiteY1" fmla="*/ 4957 h 158628"/>
                  <a:gd name="connsiteX2" fmla="*/ 108066 w 112361"/>
                  <a:gd name="connsiteY2" fmla="*/ 154002 h 158628"/>
                  <a:gd name="connsiteX3" fmla="*/ 4957 w 112361"/>
                  <a:gd name="connsiteY3" fmla="*/ 154002 h 158628"/>
                </a:gdLst>
                <a:ahLst/>
                <a:cxnLst>
                  <a:cxn ang="0">
                    <a:pos x="connsiteX0" y="connsiteY0"/>
                  </a:cxn>
                  <a:cxn ang="0">
                    <a:pos x="connsiteX1" y="connsiteY1"/>
                  </a:cxn>
                  <a:cxn ang="0">
                    <a:pos x="connsiteX2" y="connsiteY2"/>
                  </a:cxn>
                  <a:cxn ang="0">
                    <a:pos x="connsiteX3" y="connsiteY3"/>
                  </a:cxn>
                </a:cxnLst>
                <a:rect l="l" t="t" r="r" b="b"/>
                <a:pathLst>
                  <a:path w="112361" h="158628">
                    <a:moveTo>
                      <a:pt x="4957" y="4957"/>
                    </a:moveTo>
                    <a:lnTo>
                      <a:pt x="108066" y="4957"/>
                    </a:lnTo>
                    <a:lnTo>
                      <a:pt x="108066" y="154002"/>
                    </a:lnTo>
                    <a:lnTo>
                      <a:pt x="4957" y="154002"/>
                    </a:lnTo>
                    <a:close/>
                  </a:path>
                </a:pathLst>
              </a:custGeom>
              <a:noFill/>
              <a:ln w="19050" cap="flat">
                <a:solidFill>
                  <a:schemeClr val="tx1"/>
                </a:solidFill>
                <a:prstDash val="solid"/>
                <a:round/>
              </a:ln>
            </p:spPr>
            <p:txBody>
              <a:bodyPr rtlCol="0" anchor="ctr"/>
              <a:lstStyle/>
              <a:p>
                <a:endParaRPr lang="en-US"/>
              </a:p>
            </p:txBody>
          </p:sp>
          <p:sp>
            <p:nvSpPr>
              <p:cNvPr id="137" name="Freeform: Shape 136">
                <a:extLst>
                  <a:ext uri="{FF2B5EF4-FFF2-40B4-BE49-F238E27FC236}">
                    <a16:creationId xmlns:a16="http://schemas.microsoft.com/office/drawing/2014/main" id="{C162D375-697C-4934-824D-9B80A268F366}"/>
                  </a:ext>
                </a:extLst>
              </p:cNvPr>
              <p:cNvSpPr/>
              <p:nvPr/>
            </p:nvSpPr>
            <p:spPr>
              <a:xfrm>
                <a:off x="8114614" y="1234252"/>
                <a:ext cx="33048" cy="9914"/>
              </a:xfrm>
              <a:custGeom>
                <a:avLst/>
                <a:gdLst>
                  <a:gd name="connsiteX0" fmla="*/ 30404 w 33047"/>
                  <a:gd name="connsiteY0" fmla="*/ 4957 h 9914"/>
                  <a:gd name="connsiteX1" fmla="*/ 4957 w 33047"/>
                  <a:gd name="connsiteY1" fmla="*/ 4957 h 9914"/>
                </a:gdLst>
                <a:ahLst/>
                <a:cxnLst>
                  <a:cxn ang="0">
                    <a:pos x="connsiteX0" y="connsiteY0"/>
                  </a:cxn>
                  <a:cxn ang="0">
                    <a:pos x="connsiteX1" y="connsiteY1"/>
                  </a:cxn>
                </a:cxnLst>
                <a:rect l="l" t="t" r="r" b="b"/>
                <a:pathLst>
                  <a:path w="33047" h="9914">
                    <a:moveTo>
                      <a:pt x="30404" y="4957"/>
                    </a:moveTo>
                    <a:lnTo>
                      <a:pt x="4957" y="4957"/>
                    </a:lnTo>
                  </a:path>
                </a:pathLst>
              </a:custGeom>
              <a:ln w="19050" cap="flat">
                <a:solidFill>
                  <a:schemeClr val="tx1"/>
                </a:solidFill>
                <a:prstDash val="solid"/>
                <a:round/>
              </a:ln>
            </p:spPr>
            <p:txBody>
              <a:bodyPr rtlCol="0" anchor="ctr"/>
              <a:lstStyle/>
              <a:p>
                <a:endParaRPr lang="en-US"/>
              </a:p>
            </p:txBody>
          </p:sp>
          <p:sp>
            <p:nvSpPr>
              <p:cNvPr id="138" name="Freeform: Shape 137">
                <a:extLst>
                  <a:ext uri="{FF2B5EF4-FFF2-40B4-BE49-F238E27FC236}">
                    <a16:creationId xmlns:a16="http://schemas.microsoft.com/office/drawing/2014/main" id="{F40B0A89-63C5-4978-94D8-BDA32C818692}"/>
                  </a:ext>
                </a:extLst>
              </p:cNvPr>
              <p:cNvSpPr/>
              <p:nvPr/>
            </p:nvSpPr>
            <p:spPr>
              <a:xfrm>
                <a:off x="8100403" y="1230287"/>
                <a:ext cx="16524" cy="16524"/>
              </a:xfrm>
              <a:custGeom>
                <a:avLst/>
                <a:gdLst>
                  <a:gd name="connsiteX0" fmla="*/ 12889 w 16523"/>
                  <a:gd name="connsiteY0" fmla="*/ 8923 h 16523"/>
                  <a:gd name="connsiteX1" fmla="*/ 8923 w 16523"/>
                  <a:gd name="connsiteY1" fmla="*/ 12889 h 16523"/>
                  <a:gd name="connsiteX2" fmla="*/ 4957 w 16523"/>
                  <a:gd name="connsiteY2" fmla="*/ 8923 h 16523"/>
                  <a:gd name="connsiteX3" fmla="*/ 8923 w 16523"/>
                  <a:gd name="connsiteY3" fmla="*/ 4957 h 16523"/>
                  <a:gd name="connsiteX4" fmla="*/ 12889 w 16523"/>
                  <a:gd name="connsiteY4" fmla="*/ 8923 h 16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23" h="16523">
                    <a:moveTo>
                      <a:pt x="12889" y="8923"/>
                    </a:moveTo>
                    <a:cubicBezTo>
                      <a:pt x="12889" y="11113"/>
                      <a:pt x="11113" y="12889"/>
                      <a:pt x="8923" y="12889"/>
                    </a:cubicBezTo>
                    <a:cubicBezTo>
                      <a:pt x="6733" y="12889"/>
                      <a:pt x="4957" y="11113"/>
                      <a:pt x="4957" y="8923"/>
                    </a:cubicBezTo>
                    <a:cubicBezTo>
                      <a:pt x="4957" y="6733"/>
                      <a:pt x="6733" y="4957"/>
                      <a:pt x="8923" y="4957"/>
                    </a:cubicBezTo>
                    <a:cubicBezTo>
                      <a:pt x="11113" y="4957"/>
                      <a:pt x="12889" y="6733"/>
                      <a:pt x="12889" y="8923"/>
                    </a:cubicBezTo>
                    <a:close/>
                  </a:path>
                </a:pathLst>
              </a:custGeom>
              <a:solidFill>
                <a:srgbClr val="879196"/>
              </a:solidFill>
              <a:ln w="19050" cap="flat">
                <a:solidFill>
                  <a:schemeClr val="tx1"/>
                </a:solid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8AD43872-2737-49D2-AD1C-E328F0ADCC92}"/>
                  </a:ext>
                </a:extLst>
              </p:cNvPr>
              <p:cNvSpPr/>
              <p:nvPr/>
            </p:nvSpPr>
            <p:spPr>
              <a:xfrm>
                <a:off x="8067025" y="1218720"/>
                <a:ext cx="112362" cy="211505"/>
              </a:xfrm>
              <a:custGeom>
                <a:avLst/>
                <a:gdLst>
                  <a:gd name="connsiteX0" fmla="*/ 108066 w 112361"/>
                  <a:gd name="connsiteY0" fmla="*/ 195311 h 211504"/>
                  <a:gd name="connsiteX1" fmla="*/ 90550 w 112361"/>
                  <a:gd name="connsiteY1" fmla="*/ 208861 h 211504"/>
                  <a:gd name="connsiteX2" fmla="*/ 22472 w 112361"/>
                  <a:gd name="connsiteY2" fmla="*/ 208861 h 211504"/>
                  <a:gd name="connsiteX3" fmla="*/ 4957 w 112361"/>
                  <a:gd name="connsiteY3" fmla="*/ 195311 h 211504"/>
                  <a:gd name="connsiteX4" fmla="*/ 4957 w 112361"/>
                  <a:gd name="connsiteY4" fmla="*/ 22472 h 211504"/>
                  <a:gd name="connsiteX5" fmla="*/ 22472 w 112361"/>
                  <a:gd name="connsiteY5" fmla="*/ 4957 h 211504"/>
                  <a:gd name="connsiteX6" fmla="*/ 90550 w 112361"/>
                  <a:gd name="connsiteY6" fmla="*/ 4957 h 211504"/>
                  <a:gd name="connsiteX7" fmla="*/ 108066 w 112361"/>
                  <a:gd name="connsiteY7" fmla="*/ 22472 h 211504"/>
                  <a:gd name="connsiteX8" fmla="*/ 108066 w 112361"/>
                  <a:gd name="connsiteY8" fmla="*/ 195311 h 211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61" h="211504">
                    <a:moveTo>
                      <a:pt x="108066" y="195311"/>
                    </a:moveTo>
                    <a:cubicBezTo>
                      <a:pt x="108066" y="204895"/>
                      <a:pt x="100134" y="208861"/>
                      <a:pt x="90550" y="208861"/>
                    </a:cubicBezTo>
                    <a:lnTo>
                      <a:pt x="22472" y="208861"/>
                    </a:lnTo>
                    <a:cubicBezTo>
                      <a:pt x="12889" y="208861"/>
                      <a:pt x="4957" y="204895"/>
                      <a:pt x="4957" y="195311"/>
                    </a:cubicBezTo>
                    <a:lnTo>
                      <a:pt x="4957" y="22472"/>
                    </a:lnTo>
                    <a:cubicBezTo>
                      <a:pt x="4957" y="12889"/>
                      <a:pt x="12889" y="4957"/>
                      <a:pt x="22472" y="4957"/>
                    </a:cubicBezTo>
                    <a:lnTo>
                      <a:pt x="90550" y="4957"/>
                    </a:lnTo>
                    <a:cubicBezTo>
                      <a:pt x="100134" y="4957"/>
                      <a:pt x="108066" y="12889"/>
                      <a:pt x="108066" y="22472"/>
                    </a:cubicBezTo>
                    <a:lnTo>
                      <a:pt x="108066" y="195311"/>
                    </a:lnTo>
                    <a:close/>
                  </a:path>
                </a:pathLst>
              </a:custGeom>
              <a:noFill/>
              <a:ln w="19050" cap="flat">
                <a:solidFill>
                  <a:schemeClr val="tx1"/>
                </a:solidFill>
                <a:prstDash val="solid"/>
                <a:round/>
              </a:ln>
            </p:spPr>
            <p:txBody>
              <a:bodyPr rtlCol="0" anchor="ctr"/>
              <a:lstStyle/>
              <a:p>
                <a:endParaRPr lang="en-US"/>
              </a:p>
            </p:txBody>
          </p:sp>
          <p:sp>
            <p:nvSpPr>
              <p:cNvPr id="140" name="Freeform: Shape 139">
                <a:extLst>
                  <a:ext uri="{FF2B5EF4-FFF2-40B4-BE49-F238E27FC236}">
                    <a16:creationId xmlns:a16="http://schemas.microsoft.com/office/drawing/2014/main" id="{E93533AB-334A-4A6A-96CF-246AD8DF7AED}"/>
                  </a:ext>
                </a:extLst>
              </p:cNvPr>
              <p:cNvSpPr/>
              <p:nvPr/>
            </p:nvSpPr>
            <p:spPr>
              <a:xfrm>
                <a:off x="7674750" y="1243175"/>
                <a:ext cx="270990" cy="125581"/>
              </a:xfrm>
              <a:custGeom>
                <a:avLst/>
                <a:gdLst>
                  <a:gd name="connsiteX0" fmla="*/ 4957 w 270990"/>
                  <a:gd name="connsiteY0" fmla="*/ 93194 h 125580"/>
                  <a:gd name="connsiteX1" fmla="*/ 31065 w 270990"/>
                  <a:gd name="connsiteY1" fmla="*/ 93194 h 125580"/>
                  <a:gd name="connsiteX2" fmla="*/ 44284 w 270990"/>
                  <a:gd name="connsiteY2" fmla="*/ 79975 h 125580"/>
                  <a:gd name="connsiteX3" fmla="*/ 44284 w 270990"/>
                  <a:gd name="connsiteY3" fmla="*/ 57503 h 125580"/>
                  <a:gd name="connsiteX4" fmla="*/ 57503 w 270990"/>
                  <a:gd name="connsiteY4" fmla="*/ 44284 h 125580"/>
                  <a:gd name="connsiteX5" fmla="*/ 60477 w 270990"/>
                  <a:gd name="connsiteY5" fmla="*/ 44284 h 125580"/>
                  <a:gd name="connsiteX6" fmla="*/ 73696 w 270990"/>
                  <a:gd name="connsiteY6" fmla="*/ 57503 h 125580"/>
                  <a:gd name="connsiteX7" fmla="*/ 73696 w 270990"/>
                  <a:gd name="connsiteY7" fmla="*/ 79975 h 125580"/>
                  <a:gd name="connsiteX8" fmla="*/ 85924 w 270990"/>
                  <a:gd name="connsiteY8" fmla="*/ 93194 h 125580"/>
                  <a:gd name="connsiteX9" fmla="*/ 98151 w 270990"/>
                  <a:gd name="connsiteY9" fmla="*/ 79975 h 125580"/>
                  <a:gd name="connsiteX10" fmla="*/ 98151 w 270990"/>
                  <a:gd name="connsiteY10" fmla="*/ 33048 h 125580"/>
                  <a:gd name="connsiteX11" fmla="*/ 111370 w 270990"/>
                  <a:gd name="connsiteY11" fmla="*/ 19829 h 125580"/>
                  <a:gd name="connsiteX12" fmla="*/ 114345 w 270990"/>
                  <a:gd name="connsiteY12" fmla="*/ 19829 h 125580"/>
                  <a:gd name="connsiteX13" fmla="*/ 127564 w 270990"/>
                  <a:gd name="connsiteY13" fmla="*/ 33048 h 125580"/>
                  <a:gd name="connsiteX14" fmla="*/ 127564 w 270990"/>
                  <a:gd name="connsiteY14" fmla="*/ 109388 h 125580"/>
                  <a:gd name="connsiteX15" fmla="*/ 139791 w 270990"/>
                  <a:gd name="connsiteY15" fmla="*/ 122607 h 125580"/>
                  <a:gd name="connsiteX16" fmla="*/ 152019 w 270990"/>
                  <a:gd name="connsiteY16" fmla="*/ 109388 h 125580"/>
                  <a:gd name="connsiteX17" fmla="*/ 152019 w 270990"/>
                  <a:gd name="connsiteY17" fmla="*/ 18176 h 125580"/>
                  <a:gd name="connsiteX18" fmla="*/ 165238 w 270990"/>
                  <a:gd name="connsiteY18" fmla="*/ 4957 h 125580"/>
                  <a:gd name="connsiteX19" fmla="*/ 168212 w 270990"/>
                  <a:gd name="connsiteY19" fmla="*/ 4957 h 125580"/>
                  <a:gd name="connsiteX20" fmla="*/ 181431 w 270990"/>
                  <a:gd name="connsiteY20" fmla="*/ 18176 h 125580"/>
                  <a:gd name="connsiteX21" fmla="*/ 181431 w 270990"/>
                  <a:gd name="connsiteY21" fmla="*/ 45606 h 125580"/>
                  <a:gd name="connsiteX22" fmla="*/ 193659 w 270990"/>
                  <a:gd name="connsiteY22" fmla="*/ 58825 h 125580"/>
                  <a:gd name="connsiteX23" fmla="*/ 205887 w 270990"/>
                  <a:gd name="connsiteY23" fmla="*/ 45606 h 125580"/>
                  <a:gd name="connsiteX24" fmla="*/ 205887 w 270990"/>
                  <a:gd name="connsiteY24" fmla="*/ 18176 h 125580"/>
                  <a:gd name="connsiteX25" fmla="*/ 219106 w 270990"/>
                  <a:gd name="connsiteY25" fmla="*/ 4957 h 125580"/>
                  <a:gd name="connsiteX26" fmla="*/ 222080 w 270990"/>
                  <a:gd name="connsiteY26" fmla="*/ 4957 h 125580"/>
                  <a:gd name="connsiteX27" fmla="*/ 235299 w 270990"/>
                  <a:gd name="connsiteY27" fmla="*/ 18176 h 125580"/>
                  <a:gd name="connsiteX28" fmla="*/ 235299 w 270990"/>
                  <a:gd name="connsiteY28" fmla="*/ 70061 h 125580"/>
                  <a:gd name="connsiteX29" fmla="*/ 248518 w 270990"/>
                  <a:gd name="connsiteY29" fmla="*/ 83280 h 125580"/>
                  <a:gd name="connsiteX30" fmla="*/ 268677 w 270990"/>
                  <a:gd name="connsiteY30" fmla="*/ 83280 h 12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0990" h="125580">
                    <a:moveTo>
                      <a:pt x="4957" y="93194"/>
                    </a:moveTo>
                    <a:lnTo>
                      <a:pt x="31065" y="93194"/>
                    </a:lnTo>
                    <a:cubicBezTo>
                      <a:pt x="38335" y="93194"/>
                      <a:pt x="44284" y="87246"/>
                      <a:pt x="44284" y="79975"/>
                    </a:cubicBezTo>
                    <a:lnTo>
                      <a:pt x="44284" y="57503"/>
                    </a:lnTo>
                    <a:cubicBezTo>
                      <a:pt x="44284" y="50232"/>
                      <a:pt x="50232" y="44284"/>
                      <a:pt x="57503" y="44284"/>
                    </a:cubicBezTo>
                    <a:lnTo>
                      <a:pt x="60477" y="44284"/>
                    </a:lnTo>
                    <a:cubicBezTo>
                      <a:pt x="67748" y="44284"/>
                      <a:pt x="73696" y="50232"/>
                      <a:pt x="73696" y="57503"/>
                    </a:cubicBezTo>
                    <a:lnTo>
                      <a:pt x="73696" y="79975"/>
                    </a:lnTo>
                    <a:cubicBezTo>
                      <a:pt x="73696" y="87246"/>
                      <a:pt x="79314" y="93194"/>
                      <a:pt x="85924" y="93194"/>
                    </a:cubicBezTo>
                    <a:cubicBezTo>
                      <a:pt x="92533" y="93194"/>
                      <a:pt x="98151" y="87246"/>
                      <a:pt x="98151" y="79975"/>
                    </a:cubicBezTo>
                    <a:lnTo>
                      <a:pt x="98151" y="33048"/>
                    </a:lnTo>
                    <a:cubicBezTo>
                      <a:pt x="98151" y="25777"/>
                      <a:pt x="104100" y="19829"/>
                      <a:pt x="111370" y="19829"/>
                    </a:cubicBezTo>
                    <a:lnTo>
                      <a:pt x="114345" y="19829"/>
                    </a:lnTo>
                    <a:cubicBezTo>
                      <a:pt x="121615" y="19829"/>
                      <a:pt x="127564" y="25777"/>
                      <a:pt x="127564" y="33048"/>
                    </a:cubicBezTo>
                    <a:lnTo>
                      <a:pt x="127564" y="109388"/>
                    </a:lnTo>
                    <a:cubicBezTo>
                      <a:pt x="127564" y="116658"/>
                      <a:pt x="133182" y="122607"/>
                      <a:pt x="139791" y="122607"/>
                    </a:cubicBezTo>
                    <a:cubicBezTo>
                      <a:pt x="146401" y="122607"/>
                      <a:pt x="152019" y="116658"/>
                      <a:pt x="152019" y="109388"/>
                    </a:cubicBezTo>
                    <a:lnTo>
                      <a:pt x="152019" y="18176"/>
                    </a:lnTo>
                    <a:cubicBezTo>
                      <a:pt x="152019" y="10906"/>
                      <a:pt x="157968" y="4957"/>
                      <a:pt x="165238" y="4957"/>
                    </a:cubicBezTo>
                    <a:lnTo>
                      <a:pt x="168212" y="4957"/>
                    </a:lnTo>
                    <a:cubicBezTo>
                      <a:pt x="175483" y="4957"/>
                      <a:pt x="181431" y="10906"/>
                      <a:pt x="181431" y="18176"/>
                    </a:cubicBezTo>
                    <a:lnTo>
                      <a:pt x="181431" y="45606"/>
                    </a:lnTo>
                    <a:cubicBezTo>
                      <a:pt x="181431" y="52876"/>
                      <a:pt x="187049" y="58825"/>
                      <a:pt x="193659" y="58825"/>
                    </a:cubicBezTo>
                    <a:cubicBezTo>
                      <a:pt x="200268" y="58825"/>
                      <a:pt x="205887" y="52876"/>
                      <a:pt x="205887" y="45606"/>
                    </a:cubicBezTo>
                    <a:lnTo>
                      <a:pt x="205887" y="18176"/>
                    </a:lnTo>
                    <a:cubicBezTo>
                      <a:pt x="205887" y="10906"/>
                      <a:pt x="211835" y="4957"/>
                      <a:pt x="219106" y="4957"/>
                    </a:cubicBezTo>
                    <a:lnTo>
                      <a:pt x="222080" y="4957"/>
                    </a:lnTo>
                    <a:cubicBezTo>
                      <a:pt x="229350" y="4957"/>
                      <a:pt x="235299" y="10906"/>
                      <a:pt x="235299" y="18176"/>
                    </a:cubicBezTo>
                    <a:lnTo>
                      <a:pt x="235299" y="70061"/>
                    </a:lnTo>
                    <a:cubicBezTo>
                      <a:pt x="235299" y="77331"/>
                      <a:pt x="241247" y="83280"/>
                      <a:pt x="248518" y="83280"/>
                    </a:cubicBezTo>
                    <a:lnTo>
                      <a:pt x="268677" y="83280"/>
                    </a:lnTo>
                  </a:path>
                </a:pathLst>
              </a:custGeom>
              <a:noFill/>
              <a:ln w="19050" cap="flat">
                <a:solidFill>
                  <a:schemeClr val="tx1"/>
                </a:solid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FFE8E59F-1774-4D0C-A526-7CE97EDA8448}"/>
                  </a:ext>
                </a:extLst>
              </p:cNvPr>
              <p:cNvSpPr/>
              <p:nvPr/>
            </p:nvSpPr>
            <p:spPr>
              <a:xfrm>
                <a:off x="7922277" y="1093470"/>
                <a:ext cx="188371" cy="89229"/>
              </a:xfrm>
              <a:custGeom>
                <a:avLst/>
                <a:gdLst>
                  <a:gd name="connsiteX0" fmla="*/ 4957 w 188371"/>
                  <a:gd name="connsiteY0" fmla="*/ 65104 h 89228"/>
                  <a:gd name="connsiteX1" fmla="*/ 18507 w 188371"/>
                  <a:gd name="connsiteY1" fmla="*/ 65104 h 89228"/>
                  <a:gd name="connsiteX2" fmla="*/ 31726 w 188371"/>
                  <a:gd name="connsiteY2" fmla="*/ 51885 h 89228"/>
                  <a:gd name="connsiteX3" fmla="*/ 31726 w 188371"/>
                  <a:gd name="connsiteY3" fmla="*/ 44945 h 89228"/>
                  <a:gd name="connsiteX4" fmla="*/ 41640 w 188371"/>
                  <a:gd name="connsiteY4" fmla="*/ 31726 h 89228"/>
                  <a:gd name="connsiteX5" fmla="*/ 51554 w 188371"/>
                  <a:gd name="connsiteY5" fmla="*/ 44945 h 89228"/>
                  <a:gd name="connsiteX6" fmla="*/ 51554 w 188371"/>
                  <a:gd name="connsiteY6" fmla="*/ 51885 h 89228"/>
                  <a:gd name="connsiteX7" fmla="*/ 59816 w 188371"/>
                  <a:gd name="connsiteY7" fmla="*/ 65104 h 89228"/>
                  <a:gd name="connsiteX8" fmla="*/ 68078 w 188371"/>
                  <a:gd name="connsiteY8" fmla="*/ 51885 h 89228"/>
                  <a:gd name="connsiteX9" fmla="*/ 68078 w 188371"/>
                  <a:gd name="connsiteY9" fmla="*/ 28090 h 89228"/>
                  <a:gd name="connsiteX10" fmla="*/ 77992 w 188371"/>
                  <a:gd name="connsiteY10" fmla="*/ 14871 h 89228"/>
                  <a:gd name="connsiteX11" fmla="*/ 87907 w 188371"/>
                  <a:gd name="connsiteY11" fmla="*/ 28090 h 89228"/>
                  <a:gd name="connsiteX12" fmla="*/ 87907 w 188371"/>
                  <a:gd name="connsiteY12" fmla="*/ 72044 h 89228"/>
                  <a:gd name="connsiteX13" fmla="*/ 96169 w 188371"/>
                  <a:gd name="connsiteY13" fmla="*/ 85263 h 89228"/>
                  <a:gd name="connsiteX14" fmla="*/ 104430 w 188371"/>
                  <a:gd name="connsiteY14" fmla="*/ 72044 h 89228"/>
                  <a:gd name="connsiteX15" fmla="*/ 104430 w 188371"/>
                  <a:gd name="connsiteY15" fmla="*/ 18176 h 89228"/>
                  <a:gd name="connsiteX16" fmla="*/ 114345 w 188371"/>
                  <a:gd name="connsiteY16" fmla="*/ 4957 h 89228"/>
                  <a:gd name="connsiteX17" fmla="*/ 124259 w 188371"/>
                  <a:gd name="connsiteY17" fmla="*/ 18176 h 89228"/>
                  <a:gd name="connsiteX18" fmla="*/ 124259 w 188371"/>
                  <a:gd name="connsiteY18" fmla="*/ 28421 h 89228"/>
                  <a:gd name="connsiteX19" fmla="*/ 132521 w 188371"/>
                  <a:gd name="connsiteY19" fmla="*/ 41640 h 89228"/>
                  <a:gd name="connsiteX20" fmla="*/ 140783 w 188371"/>
                  <a:gd name="connsiteY20" fmla="*/ 28421 h 89228"/>
                  <a:gd name="connsiteX21" fmla="*/ 140783 w 188371"/>
                  <a:gd name="connsiteY21" fmla="*/ 18176 h 89228"/>
                  <a:gd name="connsiteX22" fmla="*/ 150697 w 188371"/>
                  <a:gd name="connsiteY22" fmla="*/ 4957 h 89228"/>
                  <a:gd name="connsiteX23" fmla="*/ 160611 w 188371"/>
                  <a:gd name="connsiteY23" fmla="*/ 18176 h 89228"/>
                  <a:gd name="connsiteX24" fmla="*/ 160611 w 188371"/>
                  <a:gd name="connsiteY24" fmla="*/ 45275 h 89228"/>
                  <a:gd name="connsiteX25" fmla="*/ 172178 w 188371"/>
                  <a:gd name="connsiteY25" fmla="*/ 58494 h 89228"/>
                  <a:gd name="connsiteX26" fmla="*/ 183745 w 188371"/>
                  <a:gd name="connsiteY26" fmla="*/ 58494 h 8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8371" h="89228">
                    <a:moveTo>
                      <a:pt x="4957" y="65104"/>
                    </a:moveTo>
                    <a:lnTo>
                      <a:pt x="18507" y="65104"/>
                    </a:lnTo>
                    <a:cubicBezTo>
                      <a:pt x="25777" y="65104"/>
                      <a:pt x="31726" y="59155"/>
                      <a:pt x="31726" y="51885"/>
                    </a:cubicBezTo>
                    <a:lnTo>
                      <a:pt x="31726" y="44945"/>
                    </a:lnTo>
                    <a:cubicBezTo>
                      <a:pt x="31726" y="37674"/>
                      <a:pt x="36352" y="31726"/>
                      <a:pt x="41640" y="31726"/>
                    </a:cubicBezTo>
                    <a:cubicBezTo>
                      <a:pt x="46928" y="31726"/>
                      <a:pt x="51554" y="37674"/>
                      <a:pt x="51554" y="44945"/>
                    </a:cubicBezTo>
                    <a:lnTo>
                      <a:pt x="51554" y="51885"/>
                    </a:lnTo>
                    <a:cubicBezTo>
                      <a:pt x="51554" y="59155"/>
                      <a:pt x="55190" y="65104"/>
                      <a:pt x="59816" y="65104"/>
                    </a:cubicBezTo>
                    <a:cubicBezTo>
                      <a:pt x="64443" y="65104"/>
                      <a:pt x="68078" y="59155"/>
                      <a:pt x="68078" y="51885"/>
                    </a:cubicBezTo>
                    <a:lnTo>
                      <a:pt x="68078" y="28090"/>
                    </a:lnTo>
                    <a:cubicBezTo>
                      <a:pt x="68078" y="20820"/>
                      <a:pt x="72705" y="14871"/>
                      <a:pt x="77992" y="14871"/>
                    </a:cubicBezTo>
                    <a:cubicBezTo>
                      <a:pt x="83280" y="14871"/>
                      <a:pt x="87907" y="20820"/>
                      <a:pt x="87907" y="28090"/>
                    </a:cubicBezTo>
                    <a:lnTo>
                      <a:pt x="87907" y="72044"/>
                    </a:lnTo>
                    <a:cubicBezTo>
                      <a:pt x="87907" y="79314"/>
                      <a:pt x="91542" y="85263"/>
                      <a:pt x="96169" y="85263"/>
                    </a:cubicBezTo>
                    <a:cubicBezTo>
                      <a:pt x="100795" y="85263"/>
                      <a:pt x="104430" y="79314"/>
                      <a:pt x="104430" y="72044"/>
                    </a:cubicBezTo>
                    <a:lnTo>
                      <a:pt x="104430" y="18176"/>
                    </a:lnTo>
                    <a:cubicBezTo>
                      <a:pt x="104430" y="10906"/>
                      <a:pt x="109057" y="4957"/>
                      <a:pt x="114345" y="4957"/>
                    </a:cubicBezTo>
                    <a:cubicBezTo>
                      <a:pt x="119632" y="4957"/>
                      <a:pt x="124259" y="10906"/>
                      <a:pt x="124259" y="18176"/>
                    </a:cubicBezTo>
                    <a:lnTo>
                      <a:pt x="124259" y="28421"/>
                    </a:lnTo>
                    <a:cubicBezTo>
                      <a:pt x="124259" y="35691"/>
                      <a:pt x="127894" y="41640"/>
                      <a:pt x="132521" y="41640"/>
                    </a:cubicBezTo>
                    <a:cubicBezTo>
                      <a:pt x="137148" y="41640"/>
                      <a:pt x="140783" y="35691"/>
                      <a:pt x="140783" y="28421"/>
                    </a:cubicBezTo>
                    <a:lnTo>
                      <a:pt x="140783" y="18176"/>
                    </a:lnTo>
                    <a:cubicBezTo>
                      <a:pt x="140783" y="10906"/>
                      <a:pt x="145409" y="4957"/>
                      <a:pt x="150697" y="4957"/>
                    </a:cubicBezTo>
                    <a:cubicBezTo>
                      <a:pt x="155985" y="4957"/>
                      <a:pt x="160611" y="10906"/>
                      <a:pt x="160611" y="18176"/>
                    </a:cubicBezTo>
                    <a:lnTo>
                      <a:pt x="160611" y="45275"/>
                    </a:lnTo>
                    <a:cubicBezTo>
                      <a:pt x="160611" y="52546"/>
                      <a:pt x="165899" y="58494"/>
                      <a:pt x="172178" y="58494"/>
                    </a:cubicBezTo>
                    <a:cubicBezTo>
                      <a:pt x="178457" y="58494"/>
                      <a:pt x="183745" y="58494"/>
                      <a:pt x="183745" y="58494"/>
                    </a:cubicBezTo>
                  </a:path>
                </a:pathLst>
              </a:custGeom>
              <a:noFill/>
              <a:ln w="19050" cap="flat">
                <a:solidFill>
                  <a:schemeClr val="tx1"/>
                </a:solid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14D9E0B-1AFC-4E9B-AC5B-044BF51131EA}"/>
                  </a:ext>
                </a:extLst>
              </p:cNvPr>
              <p:cNvSpPr/>
              <p:nvPr/>
            </p:nvSpPr>
            <p:spPr>
              <a:xfrm>
                <a:off x="8067025" y="1300348"/>
                <a:ext cx="115667" cy="52876"/>
              </a:xfrm>
              <a:custGeom>
                <a:avLst/>
                <a:gdLst>
                  <a:gd name="connsiteX0" fmla="*/ 4957 w 115666"/>
                  <a:gd name="connsiteY0" fmla="*/ 38666 h 52876"/>
                  <a:gd name="connsiteX1" fmla="*/ 12889 w 115666"/>
                  <a:gd name="connsiteY1" fmla="*/ 38666 h 52876"/>
                  <a:gd name="connsiteX2" fmla="*/ 20820 w 115666"/>
                  <a:gd name="connsiteY2" fmla="*/ 29412 h 52876"/>
                  <a:gd name="connsiteX3" fmla="*/ 26769 w 115666"/>
                  <a:gd name="connsiteY3" fmla="*/ 20159 h 52876"/>
                  <a:gd name="connsiteX4" fmla="*/ 32717 w 115666"/>
                  <a:gd name="connsiteY4" fmla="*/ 29412 h 52876"/>
                  <a:gd name="connsiteX5" fmla="*/ 37674 w 115666"/>
                  <a:gd name="connsiteY5" fmla="*/ 38666 h 52876"/>
                  <a:gd name="connsiteX6" fmla="*/ 42631 w 115666"/>
                  <a:gd name="connsiteY6" fmla="*/ 25447 h 52876"/>
                  <a:gd name="connsiteX7" fmla="*/ 42631 w 115666"/>
                  <a:gd name="connsiteY7" fmla="*/ 23794 h 52876"/>
                  <a:gd name="connsiteX8" fmla="*/ 48580 w 115666"/>
                  <a:gd name="connsiteY8" fmla="*/ 10575 h 52876"/>
                  <a:gd name="connsiteX9" fmla="*/ 54529 w 115666"/>
                  <a:gd name="connsiteY9" fmla="*/ 23794 h 52876"/>
                  <a:gd name="connsiteX10" fmla="*/ 54529 w 115666"/>
                  <a:gd name="connsiteY10" fmla="*/ 36683 h 52876"/>
                  <a:gd name="connsiteX11" fmla="*/ 59486 w 115666"/>
                  <a:gd name="connsiteY11" fmla="*/ 49902 h 52876"/>
                  <a:gd name="connsiteX12" fmla="*/ 64443 w 115666"/>
                  <a:gd name="connsiteY12" fmla="*/ 36683 h 52876"/>
                  <a:gd name="connsiteX13" fmla="*/ 64443 w 115666"/>
                  <a:gd name="connsiteY13" fmla="*/ 18176 h 52876"/>
                  <a:gd name="connsiteX14" fmla="*/ 70391 w 115666"/>
                  <a:gd name="connsiteY14" fmla="*/ 4957 h 52876"/>
                  <a:gd name="connsiteX15" fmla="*/ 76340 w 115666"/>
                  <a:gd name="connsiteY15" fmla="*/ 15202 h 52876"/>
                  <a:gd name="connsiteX16" fmla="*/ 81297 w 115666"/>
                  <a:gd name="connsiteY16" fmla="*/ 25447 h 52876"/>
                  <a:gd name="connsiteX17" fmla="*/ 86254 w 115666"/>
                  <a:gd name="connsiteY17" fmla="*/ 15202 h 52876"/>
                  <a:gd name="connsiteX18" fmla="*/ 92203 w 115666"/>
                  <a:gd name="connsiteY18" fmla="*/ 4957 h 52876"/>
                  <a:gd name="connsiteX19" fmla="*/ 98151 w 115666"/>
                  <a:gd name="connsiteY19" fmla="*/ 18176 h 52876"/>
                  <a:gd name="connsiteX20" fmla="*/ 98151 w 115666"/>
                  <a:gd name="connsiteY20" fmla="*/ 21481 h 52876"/>
                  <a:gd name="connsiteX21" fmla="*/ 104761 w 115666"/>
                  <a:gd name="connsiteY21" fmla="*/ 34700 h 52876"/>
                  <a:gd name="connsiteX22" fmla="*/ 111370 w 115666"/>
                  <a:gd name="connsiteY22" fmla="*/ 34700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666" h="52876">
                    <a:moveTo>
                      <a:pt x="4957" y="38666"/>
                    </a:moveTo>
                    <a:cubicBezTo>
                      <a:pt x="4957" y="38666"/>
                      <a:pt x="8592" y="38666"/>
                      <a:pt x="12889" y="38666"/>
                    </a:cubicBezTo>
                    <a:cubicBezTo>
                      <a:pt x="17185" y="38666"/>
                      <a:pt x="20820" y="34370"/>
                      <a:pt x="20820" y="29412"/>
                    </a:cubicBezTo>
                    <a:cubicBezTo>
                      <a:pt x="20820" y="24455"/>
                      <a:pt x="23464" y="20159"/>
                      <a:pt x="26769" y="20159"/>
                    </a:cubicBezTo>
                    <a:cubicBezTo>
                      <a:pt x="30073" y="20159"/>
                      <a:pt x="32717" y="24455"/>
                      <a:pt x="32717" y="29412"/>
                    </a:cubicBezTo>
                    <a:cubicBezTo>
                      <a:pt x="32717" y="34370"/>
                      <a:pt x="35030" y="38666"/>
                      <a:pt x="37674" y="38666"/>
                    </a:cubicBezTo>
                    <a:cubicBezTo>
                      <a:pt x="40318" y="38666"/>
                      <a:pt x="42631" y="32717"/>
                      <a:pt x="42631" y="25447"/>
                    </a:cubicBezTo>
                    <a:lnTo>
                      <a:pt x="42631" y="23794"/>
                    </a:lnTo>
                    <a:cubicBezTo>
                      <a:pt x="42631" y="16524"/>
                      <a:pt x="45275" y="10575"/>
                      <a:pt x="48580" y="10575"/>
                    </a:cubicBezTo>
                    <a:cubicBezTo>
                      <a:pt x="51885" y="10575"/>
                      <a:pt x="54529" y="16524"/>
                      <a:pt x="54529" y="23794"/>
                    </a:cubicBezTo>
                    <a:lnTo>
                      <a:pt x="54529" y="36683"/>
                    </a:lnTo>
                    <a:cubicBezTo>
                      <a:pt x="54529" y="43953"/>
                      <a:pt x="56842" y="49902"/>
                      <a:pt x="59486" y="49902"/>
                    </a:cubicBezTo>
                    <a:cubicBezTo>
                      <a:pt x="62130" y="49902"/>
                      <a:pt x="64443" y="43953"/>
                      <a:pt x="64443" y="36683"/>
                    </a:cubicBezTo>
                    <a:lnTo>
                      <a:pt x="64443" y="18176"/>
                    </a:lnTo>
                    <a:cubicBezTo>
                      <a:pt x="64443" y="10906"/>
                      <a:pt x="67087" y="4957"/>
                      <a:pt x="70391" y="4957"/>
                    </a:cubicBezTo>
                    <a:cubicBezTo>
                      <a:pt x="73696" y="4957"/>
                      <a:pt x="76340" y="9584"/>
                      <a:pt x="76340" y="15202"/>
                    </a:cubicBezTo>
                    <a:cubicBezTo>
                      <a:pt x="76340" y="20820"/>
                      <a:pt x="78653" y="25447"/>
                      <a:pt x="81297" y="25447"/>
                    </a:cubicBezTo>
                    <a:cubicBezTo>
                      <a:pt x="83941" y="25447"/>
                      <a:pt x="86254" y="20820"/>
                      <a:pt x="86254" y="15202"/>
                    </a:cubicBezTo>
                    <a:cubicBezTo>
                      <a:pt x="86254" y="9584"/>
                      <a:pt x="88898" y="4957"/>
                      <a:pt x="92203" y="4957"/>
                    </a:cubicBezTo>
                    <a:cubicBezTo>
                      <a:pt x="95508" y="4957"/>
                      <a:pt x="98151" y="10906"/>
                      <a:pt x="98151" y="18176"/>
                    </a:cubicBezTo>
                    <a:lnTo>
                      <a:pt x="98151" y="21481"/>
                    </a:lnTo>
                    <a:cubicBezTo>
                      <a:pt x="98151" y="28751"/>
                      <a:pt x="101126" y="34700"/>
                      <a:pt x="104761" y="34700"/>
                    </a:cubicBezTo>
                    <a:cubicBezTo>
                      <a:pt x="108396" y="34700"/>
                      <a:pt x="111370" y="34700"/>
                      <a:pt x="111370" y="34700"/>
                    </a:cubicBezTo>
                  </a:path>
                </a:pathLst>
              </a:custGeom>
              <a:noFill/>
              <a:ln w="19050" cap="flat">
                <a:solidFill>
                  <a:schemeClr val="tx1"/>
                </a:solidFill>
                <a:prstDash val="solid"/>
                <a:miter/>
              </a:ln>
            </p:spPr>
            <p:txBody>
              <a:bodyPr rtlCol="0" anchor="ctr"/>
              <a:lstStyle/>
              <a:p>
                <a:endParaRPr lang="en-US"/>
              </a:p>
            </p:txBody>
          </p:sp>
        </p:grpSp>
      </p:grpSp>
      <p:grpSp>
        <p:nvGrpSpPr>
          <p:cNvPr id="186" name="Group 185">
            <a:extLst>
              <a:ext uri="{FF2B5EF4-FFF2-40B4-BE49-F238E27FC236}">
                <a16:creationId xmlns:a16="http://schemas.microsoft.com/office/drawing/2014/main" id="{D7E18521-4B22-4A7B-B2DB-9F9BB3113966}"/>
              </a:ext>
            </a:extLst>
          </p:cNvPr>
          <p:cNvGrpSpPr/>
          <p:nvPr/>
        </p:nvGrpSpPr>
        <p:grpSpPr>
          <a:xfrm>
            <a:off x="7795031" y="2541964"/>
            <a:ext cx="2056090" cy="3145672"/>
            <a:chOff x="7098494" y="2452010"/>
            <a:chExt cx="2056090" cy="3145672"/>
          </a:xfrm>
        </p:grpSpPr>
        <p:cxnSp>
          <p:nvCxnSpPr>
            <p:cNvPr id="98" name="Straight Connector 97">
              <a:extLst>
                <a:ext uri="{FF2B5EF4-FFF2-40B4-BE49-F238E27FC236}">
                  <a16:creationId xmlns:a16="http://schemas.microsoft.com/office/drawing/2014/main" id="{1ADCF4D4-B93A-469B-9DA7-DDB7CB8F59A5}"/>
                </a:ext>
              </a:extLst>
            </p:cNvPr>
            <p:cNvCxnSpPr>
              <a:cxnSpLocks/>
            </p:cNvCxnSpPr>
            <p:nvPr/>
          </p:nvCxnSpPr>
          <p:spPr>
            <a:xfrm flipH="1">
              <a:off x="769249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BEF8524F-2F62-47D0-9951-592EC063EC49}"/>
                </a:ext>
              </a:extLst>
            </p:cNvPr>
            <p:cNvSpPr/>
            <p:nvPr/>
          </p:nvSpPr>
          <p:spPr>
            <a:xfrm>
              <a:off x="7556511" y="4840552"/>
              <a:ext cx="1140056"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Pay for</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value</a:t>
              </a:r>
            </a:p>
          </p:txBody>
        </p:sp>
        <p:grpSp>
          <p:nvGrpSpPr>
            <p:cNvPr id="143" name="Graphic 286">
              <a:extLst>
                <a:ext uri="{FF2B5EF4-FFF2-40B4-BE49-F238E27FC236}">
                  <a16:creationId xmlns:a16="http://schemas.microsoft.com/office/drawing/2014/main" id="{75F60B0C-9410-401E-822D-FDC2AD648815}"/>
                </a:ext>
              </a:extLst>
            </p:cNvPr>
            <p:cNvGrpSpPr/>
            <p:nvPr/>
          </p:nvGrpSpPr>
          <p:grpSpPr>
            <a:xfrm>
              <a:off x="7098494" y="2452010"/>
              <a:ext cx="2056090" cy="2056090"/>
              <a:chOff x="11067221" y="3113582"/>
              <a:chExt cx="660952" cy="660952"/>
            </a:xfrm>
          </p:grpSpPr>
          <p:sp>
            <p:nvSpPr>
              <p:cNvPr id="144" name="Freeform: Shape 143">
                <a:extLst>
                  <a:ext uri="{FF2B5EF4-FFF2-40B4-BE49-F238E27FC236}">
                    <a16:creationId xmlns:a16="http://schemas.microsoft.com/office/drawing/2014/main" id="{9D9083CB-B511-4C8F-945E-1B5B40A3B345}"/>
                  </a:ext>
                </a:extLst>
              </p:cNvPr>
              <p:cNvSpPr/>
              <p:nvPr/>
            </p:nvSpPr>
            <p:spPr>
              <a:xfrm>
                <a:off x="11412238" y="3229910"/>
                <a:ext cx="171848" cy="72705"/>
              </a:xfrm>
              <a:custGeom>
                <a:avLst/>
                <a:gdLst>
                  <a:gd name="connsiteX0" fmla="*/ 169204 w 171847"/>
                  <a:gd name="connsiteY0" fmla="*/ 66756 h 72704"/>
                  <a:gd name="connsiteX1" fmla="*/ 139791 w 171847"/>
                  <a:gd name="connsiteY1" fmla="*/ 4957 h 72704"/>
                  <a:gd name="connsiteX2" fmla="*/ 4957 w 171847"/>
                  <a:gd name="connsiteY2" fmla="*/ 69069 h 72704"/>
                </a:gdLst>
                <a:ahLst/>
                <a:cxnLst>
                  <a:cxn ang="0">
                    <a:pos x="connsiteX0" y="connsiteY0"/>
                  </a:cxn>
                  <a:cxn ang="0">
                    <a:pos x="connsiteX1" y="connsiteY1"/>
                  </a:cxn>
                  <a:cxn ang="0">
                    <a:pos x="connsiteX2" y="connsiteY2"/>
                  </a:cxn>
                </a:cxnLst>
                <a:rect l="l" t="t" r="r" b="b"/>
                <a:pathLst>
                  <a:path w="171847" h="72704">
                    <a:moveTo>
                      <a:pt x="169204" y="66756"/>
                    </a:moveTo>
                    <a:lnTo>
                      <a:pt x="139791" y="4957"/>
                    </a:lnTo>
                    <a:lnTo>
                      <a:pt x="4957" y="69069"/>
                    </a:lnTo>
                  </a:path>
                </a:pathLst>
              </a:custGeom>
              <a:noFill/>
              <a:ln w="19050" cap="flat">
                <a:solidFill>
                  <a:schemeClr val="tx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59DF5C1F-8023-48BC-B263-FDB5E5040E86}"/>
                  </a:ext>
                </a:extLst>
              </p:cNvPr>
              <p:cNvSpPr/>
              <p:nvPr/>
            </p:nvSpPr>
            <p:spPr>
              <a:xfrm>
                <a:off x="11634648" y="3413985"/>
                <a:ext cx="23133" cy="46267"/>
              </a:xfrm>
              <a:custGeom>
                <a:avLst/>
                <a:gdLst>
                  <a:gd name="connsiteX0" fmla="*/ 4957 w 23133"/>
                  <a:gd name="connsiteY0" fmla="*/ 42631 h 46266"/>
                  <a:gd name="connsiteX1" fmla="*/ 19498 w 23133"/>
                  <a:gd name="connsiteY1" fmla="*/ 35691 h 46266"/>
                  <a:gd name="connsiteX2" fmla="*/ 4957 w 23133"/>
                  <a:gd name="connsiteY2" fmla="*/ 4957 h 46266"/>
                </a:gdLst>
                <a:ahLst/>
                <a:cxnLst>
                  <a:cxn ang="0">
                    <a:pos x="connsiteX0" y="connsiteY0"/>
                  </a:cxn>
                  <a:cxn ang="0">
                    <a:pos x="connsiteX1" y="connsiteY1"/>
                  </a:cxn>
                  <a:cxn ang="0">
                    <a:pos x="connsiteX2" y="connsiteY2"/>
                  </a:cxn>
                </a:cxnLst>
                <a:rect l="l" t="t" r="r" b="b"/>
                <a:pathLst>
                  <a:path w="23133" h="46266">
                    <a:moveTo>
                      <a:pt x="4957" y="42631"/>
                    </a:moveTo>
                    <a:lnTo>
                      <a:pt x="19498" y="35691"/>
                    </a:lnTo>
                    <a:lnTo>
                      <a:pt x="4957" y="4957"/>
                    </a:lnTo>
                  </a:path>
                </a:pathLst>
              </a:custGeom>
              <a:noFill/>
              <a:ln w="19050" cap="flat">
                <a:solidFill>
                  <a:schemeClr val="tx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0D5B0399-8445-409D-8C6C-ABC744FA4904}"/>
                  </a:ext>
                </a:extLst>
              </p:cNvPr>
              <p:cNvSpPr/>
              <p:nvPr/>
            </p:nvSpPr>
            <p:spPr>
              <a:xfrm>
                <a:off x="11207012" y="3573935"/>
                <a:ext cx="175152" cy="76009"/>
              </a:xfrm>
              <a:custGeom>
                <a:avLst/>
                <a:gdLst>
                  <a:gd name="connsiteX0" fmla="*/ 4957 w 175152"/>
                  <a:gd name="connsiteY0" fmla="*/ 4957 h 76009"/>
                  <a:gd name="connsiteX1" fmla="*/ 36352 w 175152"/>
                  <a:gd name="connsiteY1" fmla="*/ 71052 h 76009"/>
                  <a:gd name="connsiteX2" fmla="*/ 172839 w 175152"/>
                  <a:gd name="connsiteY2" fmla="*/ 6279 h 76009"/>
                </a:gdLst>
                <a:ahLst/>
                <a:cxnLst>
                  <a:cxn ang="0">
                    <a:pos x="connsiteX0" y="connsiteY0"/>
                  </a:cxn>
                  <a:cxn ang="0">
                    <a:pos x="connsiteX1" y="connsiteY1"/>
                  </a:cxn>
                  <a:cxn ang="0">
                    <a:pos x="connsiteX2" y="connsiteY2"/>
                  </a:cxn>
                </a:cxnLst>
                <a:rect l="l" t="t" r="r" b="b"/>
                <a:pathLst>
                  <a:path w="175152" h="76009">
                    <a:moveTo>
                      <a:pt x="4957" y="4957"/>
                    </a:moveTo>
                    <a:lnTo>
                      <a:pt x="36352" y="71052"/>
                    </a:lnTo>
                    <a:lnTo>
                      <a:pt x="172839" y="6279"/>
                    </a:lnTo>
                  </a:path>
                </a:pathLst>
              </a:custGeom>
              <a:noFill/>
              <a:ln w="19050" cap="flat">
                <a:solidFill>
                  <a:schemeClr val="tx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90BAC551-2A6B-465C-B91C-A0C9253F2DAC}"/>
                  </a:ext>
                </a:extLst>
              </p:cNvPr>
              <p:cNvSpPr/>
              <p:nvPr/>
            </p:nvSpPr>
            <p:spPr>
              <a:xfrm>
                <a:off x="11136290" y="3417950"/>
                <a:ext cx="23133" cy="42962"/>
              </a:xfrm>
              <a:custGeom>
                <a:avLst/>
                <a:gdLst>
                  <a:gd name="connsiteX0" fmla="*/ 20159 w 23133"/>
                  <a:gd name="connsiteY0" fmla="*/ 4957 h 42961"/>
                  <a:gd name="connsiteX1" fmla="*/ 4957 w 23133"/>
                  <a:gd name="connsiteY1" fmla="*/ 12228 h 42961"/>
                  <a:gd name="connsiteX2" fmla="*/ 17515 w 23133"/>
                  <a:gd name="connsiteY2" fmla="*/ 38666 h 42961"/>
                </a:gdLst>
                <a:ahLst/>
                <a:cxnLst>
                  <a:cxn ang="0">
                    <a:pos x="connsiteX0" y="connsiteY0"/>
                  </a:cxn>
                  <a:cxn ang="0">
                    <a:pos x="connsiteX1" y="connsiteY1"/>
                  </a:cxn>
                  <a:cxn ang="0">
                    <a:pos x="connsiteX2" y="connsiteY2"/>
                  </a:cxn>
                </a:cxnLst>
                <a:rect l="l" t="t" r="r" b="b"/>
                <a:pathLst>
                  <a:path w="23133" h="42961">
                    <a:moveTo>
                      <a:pt x="20159" y="4957"/>
                    </a:moveTo>
                    <a:lnTo>
                      <a:pt x="4957" y="12228"/>
                    </a:lnTo>
                    <a:lnTo>
                      <a:pt x="17515" y="38666"/>
                    </a:lnTo>
                  </a:path>
                </a:pathLst>
              </a:custGeom>
              <a:noFill/>
              <a:ln w="19050" cap="flat">
                <a:solidFill>
                  <a:schemeClr val="tx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6FFE3B76-BE8F-42C4-903B-DCE4CC270C36}"/>
                  </a:ext>
                </a:extLst>
              </p:cNvPr>
              <p:cNvSpPr/>
              <p:nvPr/>
            </p:nvSpPr>
            <p:spPr>
              <a:xfrm>
                <a:off x="11165372" y="3315833"/>
                <a:ext cx="462666" cy="244552"/>
              </a:xfrm>
              <a:custGeom>
                <a:avLst/>
                <a:gdLst>
                  <a:gd name="connsiteX0" fmla="*/ 4957 w 462666"/>
                  <a:gd name="connsiteY0" fmla="*/ 4957 h 244552"/>
                  <a:gd name="connsiteX1" fmla="*/ 459692 w 462666"/>
                  <a:gd name="connsiteY1" fmla="*/ 4957 h 244552"/>
                  <a:gd name="connsiteX2" fmla="*/ 459692 w 462666"/>
                  <a:gd name="connsiteY2" fmla="*/ 242900 h 244552"/>
                  <a:gd name="connsiteX3" fmla="*/ 4957 w 462666"/>
                  <a:gd name="connsiteY3" fmla="*/ 242900 h 244552"/>
                </a:gdLst>
                <a:ahLst/>
                <a:cxnLst>
                  <a:cxn ang="0">
                    <a:pos x="connsiteX0" y="connsiteY0"/>
                  </a:cxn>
                  <a:cxn ang="0">
                    <a:pos x="connsiteX1" y="connsiteY1"/>
                  </a:cxn>
                  <a:cxn ang="0">
                    <a:pos x="connsiteX2" y="connsiteY2"/>
                  </a:cxn>
                  <a:cxn ang="0">
                    <a:pos x="connsiteX3" y="connsiteY3"/>
                  </a:cxn>
                </a:cxnLst>
                <a:rect l="l" t="t" r="r" b="b"/>
                <a:pathLst>
                  <a:path w="462666" h="244552">
                    <a:moveTo>
                      <a:pt x="4957" y="4957"/>
                    </a:moveTo>
                    <a:lnTo>
                      <a:pt x="459692" y="4957"/>
                    </a:lnTo>
                    <a:lnTo>
                      <a:pt x="459692" y="242900"/>
                    </a:lnTo>
                    <a:lnTo>
                      <a:pt x="4957" y="242900"/>
                    </a:lnTo>
                    <a:close/>
                  </a:path>
                </a:pathLst>
              </a:custGeom>
              <a:noFill/>
              <a:ln w="19050" cap="flat">
                <a:solidFill>
                  <a:schemeClr val="tx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D6565174-8653-4C01-ADBD-44FC0C776878}"/>
                  </a:ext>
                </a:extLst>
              </p:cNvPr>
              <p:cNvSpPr/>
              <p:nvPr/>
            </p:nvSpPr>
            <p:spPr>
              <a:xfrm>
                <a:off x="11452886" y="3529651"/>
                <a:ext cx="42962" cy="9914"/>
              </a:xfrm>
              <a:custGeom>
                <a:avLst/>
                <a:gdLst>
                  <a:gd name="connsiteX0" fmla="*/ 4957 w 42961"/>
                  <a:gd name="connsiteY0" fmla="*/ 4957 h 9914"/>
                  <a:gd name="connsiteX1" fmla="*/ 38335 w 42961"/>
                  <a:gd name="connsiteY1" fmla="*/ 4957 h 9914"/>
                </a:gdLst>
                <a:ahLst/>
                <a:cxnLst>
                  <a:cxn ang="0">
                    <a:pos x="connsiteX0" y="connsiteY0"/>
                  </a:cxn>
                  <a:cxn ang="0">
                    <a:pos x="connsiteX1" y="connsiteY1"/>
                  </a:cxn>
                </a:cxnLst>
                <a:rect l="l" t="t" r="r" b="b"/>
                <a:pathLst>
                  <a:path w="42961" h="9914">
                    <a:moveTo>
                      <a:pt x="4957" y="4957"/>
                    </a:moveTo>
                    <a:lnTo>
                      <a:pt x="38335" y="4957"/>
                    </a:lnTo>
                  </a:path>
                </a:pathLst>
              </a:custGeom>
              <a:ln w="19050" cap="flat">
                <a:solidFill>
                  <a:schemeClr val="tx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2B41289D-01E8-4AB7-B655-9EFABF0B7D58}"/>
                  </a:ext>
                </a:extLst>
              </p:cNvPr>
              <p:cNvSpPr/>
              <p:nvPr/>
            </p:nvSpPr>
            <p:spPr>
              <a:xfrm>
                <a:off x="11188506" y="3340289"/>
                <a:ext cx="257771" cy="198286"/>
              </a:xfrm>
              <a:custGeom>
                <a:avLst/>
                <a:gdLst>
                  <a:gd name="connsiteX0" fmla="*/ 93525 w 257771"/>
                  <a:gd name="connsiteY0" fmla="*/ 4957 h 198285"/>
                  <a:gd name="connsiteX1" fmla="*/ 50232 w 257771"/>
                  <a:gd name="connsiteY1" fmla="*/ 4957 h 198285"/>
                  <a:gd name="connsiteX2" fmla="*/ 57833 w 257771"/>
                  <a:gd name="connsiteY2" fmla="*/ 25777 h 198285"/>
                  <a:gd name="connsiteX3" fmla="*/ 25777 w 257771"/>
                  <a:gd name="connsiteY3" fmla="*/ 57833 h 198285"/>
                  <a:gd name="connsiteX4" fmla="*/ 4957 w 257771"/>
                  <a:gd name="connsiteY4" fmla="*/ 50232 h 198285"/>
                  <a:gd name="connsiteX5" fmla="*/ 4957 w 257771"/>
                  <a:gd name="connsiteY5" fmla="*/ 152680 h 198285"/>
                  <a:gd name="connsiteX6" fmla="*/ 25777 w 257771"/>
                  <a:gd name="connsiteY6" fmla="*/ 145079 h 198285"/>
                  <a:gd name="connsiteX7" fmla="*/ 57833 w 257771"/>
                  <a:gd name="connsiteY7" fmla="*/ 177135 h 198285"/>
                  <a:gd name="connsiteX8" fmla="*/ 52876 w 257771"/>
                  <a:gd name="connsiteY8" fmla="*/ 194320 h 198285"/>
                  <a:gd name="connsiteX9" fmla="*/ 254467 w 257771"/>
                  <a:gd name="connsiteY9" fmla="*/ 194320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7771" h="198285">
                    <a:moveTo>
                      <a:pt x="93525" y="4957"/>
                    </a:moveTo>
                    <a:lnTo>
                      <a:pt x="50232" y="4957"/>
                    </a:lnTo>
                    <a:cubicBezTo>
                      <a:pt x="54859" y="10575"/>
                      <a:pt x="57833" y="17846"/>
                      <a:pt x="57833" y="25777"/>
                    </a:cubicBezTo>
                    <a:cubicBezTo>
                      <a:pt x="57833" y="43623"/>
                      <a:pt x="43292" y="57833"/>
                      <a:pt x="25777" y="57833"/>
                    </a:cubicBezTo>
                    <a:cubicBezTo>
                      <a:pt x="17846" y="57833"/>
                      <a:pt x="10575" y="54859"/>
                      <a:pt x="4957" y="50232"/>
                    </a:cubicBezTo>
                    <a:lnTo>
                      <a:pt x="4957" y="152680"/>
                    </a:lnTo>
                    <a:cubicBezTo>
                      <a:pt x="10575" y="148053"/>
                      <a:pt x="17846" y="145079"/>
                      <a:pt x="25777" y="145079"/>
                    </a:cubicBezTo>
                    <a:cubicBezTo>
                      <a:pt x="43623" y="145079"/>
                      <a:pt x="57833" y="159620"/>
                      <a:pt x="57833" y="177135"/>
                    </a:cubicBezTo>
                    <a:cubicBezTo>
                      <a:pt x="57833" y="183414"/>
                      <a:pt x="55850" y="189363"/>
                      <a:pt x="52876" y="194320"/>
                    </a:cubicBezTo>
                    <a:lnTo>
                      <a:pt x="254467" y="194320"/>
                    </a:lnTo>
                  </a:path>
                </a:pathLst>
              </a:custGeom>
              <a:noFill/>
              <a:ln w="19050" cap="flat">
                <a:solidFill>
                  <a:schemeClr val="tx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4C4E1C25-E13B-486D-9B58-85CABADB62B5}"/>
                  </a:ext>
                </a:extLst>
              </p:cNvPr>
              <p:cNvSpPr/>
              <p:nvPr/>
            </p:nvSpPr>
            <p:spPr>
              <a:xfrm>
                <a:off x="11293928" y="3340289"/>
                <a:ext cx="49571" cy="9914"/>
              </a:xfrm>
              <a:custGeom>
                <a:avLst/>
                <a:gdLst>
                  <a:gd name="connsiteX0" fmla="*/ 44945 w 49571"/>
                  <a:gd name="connsiteY0" fmla="*/ 4957 h 9914"/>
                  <a:gd name="connsiteX1" fmla="*/ 4957 w 49571"/>
                  <a:gd name="connsiteY1" fmla="*/ 4957 h 9914"/>
                </a:gdLst>
                <a:ahLst/>
                <a:cxnLst>
                  <a:cxn ang="0">
                    <a:pos x="connsiteX0" y="connsiteY0"/>
                  </a:cxn>
                  <a:cxn ang="0">
                    <a:pos x="connsiteX1" y="connsiteY1"/>
                  </a:cxn>
                </a:cxnLst>
                <a:rect l="l" t="t" r="r" b="b"/>
                <a:pathLst>
                  <a:path w="49571" h="9914">
                    <a:moveTo>
                      <a:pt x="44945" y="4957"/>
                    </a:moveTo>
                    <a:lnTo>
                      <a:pt x="4957" y="4957"/>
                    </a:lnTo>
                  </a:path>
                </a:pathLst>
              </a:custGeom>
              <a:ln w="19050" cap="flat">
                <a:solidFill>
                  <a:schemeClr val="tx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A51803A5-BEE6-4200-A96D-0D17F6DB568C}"/>
                  </a:ext>
                </a:extLst>
              </p:cNvPr>
              <p:cNvSpPr/>
              <p:nvPr/>
            </p:nvSpPr>
            <p:spPr>
              <a:xfrm>
                <a:off x="11349778" y="3340289"/>
                <a:ext cx="254467" cy="198286"/>
              </a:xfrm>
              <a:custGeom>
                <a:avLst/>
                <a:gdLst>
                  <a:gd name="connsiteX0" fmla="*/ 157968 w 254466"/>
                  <a:gd name="connsiteY0" fmla="*/ 194320 h 198285"/>
                  <a:gd name="connsiteX1" fmla="*/ 204234 w 254466"/>
                  <a:gd name="connsiteY1" fmla="*/ 194320 h 198285"/>
                  <a:gd name="connsiteX2" fmla="*/ 199277 w 254466"/>
                  <a:gd name="connsiteY2" fmla="*/ 177135 h 198285"/>
                  <a:gd name="connsiteX3" fmla="*/ 231333 w 254466"/>
                  <a:gd name="connsiteY3" fmla="*/ 145079 h 198285"/>
                  <a:gd name="connsiteX4" fmla="*/ 252153 w 254466"/>
                  <a:gd name="connsiteY4" fmla="*/ 152680 h 198285"/>
                  <a:gd name="connsiteX5" fmla="*/ 252153 w 254466"/>
                  <a:gd name="connsiteY5" fmla="*/ 50232 h 198285"/>
                  <a:gd name="connsiteX6" fmla="*/ 231333 w 254466"/>
                  <a:gd name="connsiteY6" fmla="*/ 57833 h 198285"/>
                  <a:gd name="connsiteX7" fmla="*/ 199277 w 254466"/>
                  <a:gd name="connsiteY7" fmla="*/ 25777 h 198285"/>
                  <a:gd name="connsiteX8" fmla="*/ 206878 w 254466"/>
                  <a:gd name="connsiteY8" fmla="*/ 4957 h 198285"/>
                  <a:gd name="connsiteX9" fmla="*/ 4957 w 254466"/>
                  <a:gd name="connsiteY9" fmla="*/ 4957 h 19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466" h="198285">
                    <a:moveTo>
                      <a:pt x="157968" y="194320"/>
                    </a:moveTo>
                    <a:lnTo>
                      <a:pt x="204234" y="194320"/>
                    </a:lnTo>
                    <a:cubicBezTo>
                      <a:pt x="201260" y="189363"/>
                      <a:pt x="199277" y="183414"/>
                      <a:pt x="199277" y="177135"/>
                    </a:cubicBezTo>
                    <a:cubicBezTo>
                      <a:pt x="199277" y="159289"/>
                      <a:pt x="213818" y="145079"/>
                      <a:pt x="231333" y="145079"/>
                    </a:cubicBezTo>
                    <a:cubicBezTo>
                      <a:pt x="239265" y="145079"/>
                      <a:pt x="246535" y="148053"/>
                      <a:pt x="252153" y="152680"/>
                    </a:cubicBezTo>
                    <a:lnTo>
                      <a:pt x="252153" y="50232"/>
                    </a:lnTo>
                    <a:cubicBezTo>
                      <a:pt x="246535" y="54859"/>
                      <a:pt x="239265" y="57833"/>
                      <a:pt x="231333" y="57833"/>
                    </a:cubicBezTo>
                    <a:cubicBezTo>
                      <a:pt x="213488" y="57833"/>
                      <a:pt x="199277" y="43292"/>
                      <a:pt x="199277" y="25777"/>
                    </a:cubicBezTo>
                    <a:cubicBezTo>
                      <a:pt x="199277" y="17846"/>
                      <a:pt x="202251" y="10575"/>
                      <a:pt x="206878" y="4957"/>
                    </a:cubicBezTo>
                    <a:lnTo>
                      <a:pt x="4957" y="4957"/>
                    </a:lnTo>
                  </a:path>
                </a:pathLst>
              </a:custGeom>
              <a:noFill/>
              <a:ln w="19050" cap="flat">
                <a:solidFill>
                  <a:schemeClr val="tx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AFF499BC-F299-4E97-BD47-C3D18645F35D}"/>
                  </a:ext>
                </a:extLst>
              </p:cNvPr>
              <p:cNvSpPr/>
              <p:nvPr/>
            </p:nvSpPr>
            <p:spPr>
              <a:xfrm>
                <a:off x="11335898" y="3387877"/>
                <a:ext cx="118971" cy="122276"/>
              </a:xfrm>
              <a:custGeom>
                <a:avLst/>
                <a:gdLst>
                  <a:gd name="connsiteX0" fmla="*/ 115336 w 118971"/>
                  <a:gd name="connsiteY0" fmla="*/ 95838 h 122276"/>
                  <a:gd name="connsiteX1" fmla="*/ 67417 w 118971"/>
                  <a:gd name="connsiteY1" fmla="*/ 120293 h 122276"/>
                  <a:gd name="connsiteX2" fmla="*/ 4957 w 118971"/>
                  <a:gd name="connsiteY2" fmla="*/ 52215 h 122276"/>
                  <a:gd name="connsiteX3" fmla="*/ 22472 w 118971"/>
                  <a:gd name="connsiteY3" fmla="*/ 4957 h 122276"/>
                </a:gdLst>
                <a:ahLst/>
                <a:cxnLst>
                  <a:cxn ang="0">
                    <a:pos x="connsiteX0" y="connsiteY0"/>
                  </a:cxn>
                  <a:cxn ang="0">
                    <a:pos x="connsiteX1" y="connsiteY1"/>
                  </a:cxn>
                  <a:cxn ang="0">
                    <a:pos x="connsiteX2" y="connsiteY2"/>
                  </a:cxn>
                  <a:cxn ang="0">
                    <a:pos x="connsiteX3" y="connsiteY3"/>
                  </a:cxn>
                </a:cxnLst>
                <a:rect l="l" t="t" r="r" b="b"/>
                <a:pathLst>
                  <a:path w="118971" h="122276">
                    <a:moveTo>
                      <a:pt x="115336" y="95838"/>
                    </a:moveTo>
                    <a:cubicBezTo>
                      <a:pt x="103769" y="110709"/>
                      <a:pt x="86585" y="120293"/>
                      <a:pt x="67417" y="120293"/>
                    </a:cubicBezTo>
                    <a:cubicBezTo>
                      <a:pt x="33048" y="120293"/>
                      <a:pt x="4957" y="89889"/>
                      <a:pt x="4957" y="52215"/>
                    </a:cubicBezTo>
                    <a:cubicBezTo>
                      <a:pt x="4957" y="33709"/>
                      <a:pt x="11567" y="17185"/>
                      <a:pt x="22472" y="4957"/>
                    </a:cubicBezTo>
                  </a:path>
                </a:pathLst>
              </a:custGeom>
              <a:noFill/>
              <a:ln w="19050" cap="flat">
                <a:solidFill>
                  <a:schemeClr val="tx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40D8F808-4342-4C76-9179-86D069304E42}"/>
                  </a:ext>
                </a:extLst>
              </p:cNvPr>
              <p:cNvSpPr/>
              <p:nvPr/>
            </p:nvSpPr>
            <p:spPr>
              <a:xfrm>
                <a:off x="11369937" y="3366727"/>
                <a:ext cx="99143" cy="95838"/>
              </a:xfrm>
              <a:custGeom>
                <a:avLst/>
                <a:gdLst>
                  <a:gd name="connsiteX0" fmla="*/ 4957 w 99142"/>
                  <a:gd name="connsiteY0" fmla="*/ 12558 h 95838"/>
                  <a:gd name="connsiteX1" fmla="*/ 33378 w 99142"/>
                  <a:gd name="connsiteY1" fmla="*/ 4957 h 95838"/>
                  <a:gd name="connsiteX2" fmla="*/ 95838 w 99142"/>
                  <a:gd name="connsiteY2" fmla="*/ 73035 h 95838"/>
                  <a:gd name="connsiteX3" fmla="*/ 92864 w 99142"/>
                  <a:gd name="connsiteY3" fmla="*/ 93525 h 95838"/>
                </a:gdLst>
                <a:ahLst/>
                <a:cxnLst>
                  <a:cxn ang="0">
                    <a:pos x="connsiteX0" y="connsiteY0"/>
                  </a:cxn>
                  <a:cxn ang="0">
                    <a:pos x="connsiteX1" y="connsiteY1"/>
                  </a:cxn>
                  <a:cxn ang="0">
                    <a:pos x="connsiteX2" y="connsiteY2"/>
                  </a:cxn>
                  <a:cxn ang="0">
                    <a:pos x="connsiteX3" y="connsiteY3"/>
                  </a:cxn>
                </a:cxnLst>
                <a:rect l="l" t="t" r="r" b="b"/>
                <a:pathLst>
                  <a:path w="99142" h="95838">
                    <a:moveTo>
                      <a:pt x="4957" y="12558"/>
                    </a:moveTo>
                    <a:cubicBezTo>
                      <a:pt x="13550" y="7931"/>
                      <a:pt x="23133" y="4957"/>
                      <a:pt x="33378" y="4957"/>
                    </a:cubicBezTo>
                    <a:cubicBezTo>
                      <a:pt x="67748" y="4957"/>
                      <a:pt x="95838" y="35361"/>
                      <a:pt x="95838" y="73035"/>
                    </a:cubicBezTo>
                    <a:cubicBezTo>
                      <a:pt x="95838" y="80306"/>
                      <a:pt x="94847" y="87246"/>
                      <a:pt x="92864" y="93525"/>
                    </a:cubicBezTo>
                  </a:path>
                </a:pathLst>
              </a:custGeom>
              <a:noFill/>
              <a:ln w="19050" cap="flat">
                <a:solidFill>
                  <a:schemeClr val="tx1"/>
                </a:solidFill>
                <a:prstDash val="solid"/>
                <a:round/>
              </a:ln>
            </p:spPr>
            <p:txBody>
              <a:bodyPr rtlCol="0" anchor="ctr"/>
              <a:lstStyle/>
              <a:p>
                <a:endParaRPr lang="en-US"/>
              </a:p>
            </p:txBody>
          </p:sp>
        </p:grpSp>
      </p:grpSp>
      <p:grpSp>
        <p:nvGrpSpPr>
          <p:cNvPr id="185" name="Group 184">
            <a:extLst>
              <a:ext uri="{FF2B5EF4-FFF2-40B4-BE49-F238E27FC236}">
                <a16:creationId xmlns:a16="http://schemas.microsoft.com/office/drawing/2014/main" id="{DC77F5E7-57FC-4678-A812-8840E622BB46}"/>
              </a:ext>
            </a:extLst>
          </p:cNvPr>
          <p:cNvGrpSpPr/>
          <p:nvPr/>
        </p:nvGrpSpPr>
        <p:grpSpPr>
          <a:xfrm>
            <a:off x="10919765" y="2670950"/>
            <a:ext cx="2300630" cy="3016686"/>
            <a:chOff x="10450944" y="2580996"/>
            <a:chExt cx="2300630" cy="3016686"/>
          </a:xfrm>
        </p:grpSpPr>
        <p:cxnSp>
          <p:nvCxnSpPr>
            <p:cNvPr id="124" name="Straight Connector 123">
              <a:extLst>
                <a:ext uri="{FF2B5EF4-FFF2-40B4-BE49-F238E27FC236}">
                  <a16:creationId xmlns:a16="http://schemas.microsoft.com/office/drawing/2014/main" id="{2A800EFD-F311-46D8-99B2-88CB4443D96D}"/>
                </a:ext>
              </a:extLst>
            </p:cNvPr>
            <p:cNvCxnSpPr>
              <a:cxnSpLocks/>
            </p:cNvCxnSpPr>
            <p:nvPr/>
          </p:nvCxnSpPr>
          <p:spPr>
            <a:xfrm flipH="1">
              <a:off x="11167213" y="4508699"/>
              <a:ext cx="868092" cy="0"/>
            </a:xfrm>
            <a:prstGeom prst="line">
              <a:avLst/>
            </a:prstGeom>
            <a:ln w="25400" cap="rnd">
              <a:gradFill flip="none" rotWithShape="1">
                <a:gsLst>
                  <a:gs pos="0">
                    <a:schemeClr val="accent1"/>
                  </a:gs>
                  <a:gs pos="100000">
                    <a:srgbClr val="C00000"/>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29062CC-0529-4B98-9B8C-91CB9617545F}"/>
                </a:ext>
              </a:extLst>
            </p:cNvPr>
            <p:cNvSpPr/>
            <p:nvPr/>
          </p:nvSpPr>
          <p:spPr>
            <a:xfrm>
              <a:off x="10450944" y="4840552"/>
              <a:ext cx="2300630" cy="757130"/>
            </a:xfrm>
            <a:prstGeom prst="rect">
              <a:avLst/>
            </a:prstGeom>
          </p:spPr>
          <p:txBody>
            <a:bodyPr wrap="none">
              <a:spAutoFit/>
            </a:bodyPr>
            <a:lstStyle/>
            <a:p>
              <a:pPr lvl="0" algn="ctr" defTabSz="1097278">
                <a:lnSpc>
                  <a:spcPct val="90000"/>
                </a:lnSpc>
                <a:spcBef>
                  <a:spcPct val="20000"/>
                </a:spcBef>
                <a:buSzPct val="90000"/>
              </a:pPr>
              <a:r>
                <a:rPr lang="en-US" sz="2400" dirty="0">
                  <a:latin typeface="+mj-lt"/>
                  <a:ea typeface="Amazon Ember Light" panose="020B0403020204020204" pitchFamily="34" charset="0"/>
                  <a:cs typeface="Amazon Ember Light" panose="020B0403020204020204" pitchFamily="34" charset="0"/>
                </a:rPr>
                <a:t>Highly available</a:t>
              </a:r>
              <a:br>
                <a:rPr lang="en-US" sz="2400" dirty="0">
                  <a:latin typeface="+mj-lt"/>
                  <a:ea typeface="Amazon Ember Light" panose="020B0403020204020204" pitchFamily="34" charset="0"/>
                  <a:cs typeface="Amazon Ember Light" panose="020B0403020204020204" pitchFamily="34" charset="0"/>
                </a:rPr>
              </a:br>
              <a:r>
                <a:rPr lang="en-US" sz="2400" dirty="0">
                  <a:latin typeface="+mj-lt"/>
                  <a:ea typeface="Amazon Ember Light" panose="020B0403020204020204" pitchFamily="34" charset="0"/>
                  <a:cs typeface="Amazon Ember Light" panose="020B0403020204020204" pitchFamily="34" charset="0"/>
                </a:rPr>
                <a:t>and secure</a:t>
              </a:r>
            </a:p>
          </p:txBody>
        </p:sp>
        <p:grpSp>
          <p:nvGrpSpPr>
            <p:cNvPr id="184" name="Group 183">
              <a:extLst>
                <a:ext uri="{FF2B5EF4-FFF2-40B4-BE49-F238E27FC236}">
                  <a16:creationId xmlns:a16="http://schemas.microsoft.com/office/drawing/2014/main" id="{B495D2D4-2E71-445B-8138-562435FC326B}"/>
                </a:ext>
              </a:extLst>
            </p:cNvPr>
            <p:cNvGrpSpPr/>
            <p:nvPr/>
          </p:nvGrpSpPr>
          <p:grpSpPr>
            <a:xfrm>
              <a:off x="10719732" y="2580996"/>
              <a:ext cx="1763055" cy="1927103"/>
              <a:chOff x="9663468" y="2355354"/>
              <a:chExt cx="1969490" cy="2152746"/>
            </a:xfrm>
          </p:grpSpPr>
          <p:grpSp>
            <p:nvGrpSpPr>
              <p:cNvPr id="155" name="Graphic 222">
                <a:extLst>
                  <a:ext uri="{FF2B5EF4-FFF2-40B4-BE49-F238E27FC236}">
                    <a16:creationId xmlns:a16="http://schemas.microsoft.com/office/drawing/2014/main" id="{9E436087-4D18-4234-B47D-F2F2121AD123}"/>
                  </a:ext>
                </a:extLst>
              </p:cNvPr>
              <p:cNvGrpSpPr/>
              <p:nvPr/>
            </p:nvGrpSpPr>
            <p:grpSpPr>
              <a:xfrm>
                <a:off x="9663468" y="2538610"/>
                <a:ext cx="1969490" cy="1969490"/>
                <a:chOff x="285253" y="4592514"/>
                <a:chExt cx="660952" cy="660952"/>
              </a:xfrm>
            </p:grpSpPr>
            <p:sp>
              <p:nvSpPr>
                <p:cNvPr id="156" name="Freeform: Shape 155">
                  <a:extLst>
                    <a:ext uri="{FF2B5EF4-FFF2-40B4-BE49-F238E27FC236}">
                      <a16:creationId xmlns:a16="http://schemas.microsoft.com/office/drawing/2014/main" id="{F6966EE5-A176-4007-8A8F-9D114CDA7625}"/>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C884D769-7D7A-49DB-A88F-97A751D52903}"/>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3019507E-74EF-47CD-8989-3DDFDF7F57D0}"/>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DECC43C4-A799-4472-B0C2-74B74CDD7A0D}"/>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809682DC-8DBD-44BC-8BBD-1867A2802198}"/>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1EC1A95F-4449-4556-BF7B-F692BB862812}"/>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27B335BF-923B-4DD9-8D6B-23AF8D4A94C0}"/>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4971B605-B91C-43DF-A247-C0156888FEEF}"/>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F0AFFE0A-02AD-44E2-85D8-75B6A65F5AD1}"/>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2899D3B9-B346-4D4D-88B1-6690CD0EAF9E}"/>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BB89A140-648E-47F0-BD95-E1F50659399D}"/>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4582D79C-42EA-4844-A08B-B2FED09E76D6}"/>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2A733D4E-C3B0-49FC-B437-89656C659A45}"/>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862DFDA3-0836-466B-A8AB-C33AE4CEDFD3}"/>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F0A6B763-2EC8-4A53-B2FD-FAECAFDD6FA7}"/>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940D915E-55CD-4009-ABF5-3384243A1D6F}"/>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961E0E80-CD65-4E24-B6A8-5663A1FEDAB2}"/>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14E20266-59C4-42C4-AE62-C1234DBB5A63}"/>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7D50BC01-4AF8-43C0-A3CC-721A06452332}"/>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D6A45FFD-BD98-4FD6-9A86-A56A78A8A7EC}"/>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chemeClr val="tx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B8381191-3503-4489-A83B-91155AE2B089}"/>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chemeClr val="tx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30920631-8F93-4F21-A889-1259EC7B77A9}"/>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chemeClr val="tx1"/>
                  </a:solidFill>
                  <a:prstDash val="solid"/>
                  <a:round/>
                </a:ln>
              </p:spPr>
              <p:txBody>
                <a:bodyPr rtlCol="0" anchor="ctr"/>
                <a:lstStyle/>
                <a:p>
                  <a:endParaRPr lang="en-US"/>
                </a:p>
              </p:txBody>
            </p:sp>
          </p:grpSp>
          <p:grpSp>
            <p:nvGrpSpPr>
              <p:cNvPr id="178" name="Graphic 158">
                <a:extLst>
                  <a:ext uri="{FF2B5EF4-FFF2-40B4-BE49-F238E27FC236}">
                    <a16:creationId xmlns:a16="http://schemas.microsoft.com/office/drawing/2014/main" id="{43177987-B92D-4156-8DCD-02C46FE842B7}"/>
                  </a:ext>
                </a:extLst>
              </p:cNvPr>
              <p:cNvGrpSpPr/>
              <p:nvPr/>
            </p:nvGrpSpPr>
            <p:grpSpPr>
              <a:xfrm>
                <a:off x="10259407" y="2355354"/>
                <a:ext cx="890152" cy="890148"/>
                <a:chOff x="342609" y="6071446"/>
                <a:chExt cx="546241" cy="546241"/>
              </a:xfrm>
              <a:solidFill>
                <a:schemeClr val="bg2"/>
              </a:solidFill>
            </p:grpSpPr>
            <p:sp>
              <p:nvSpPr>
                <p:cNvPr id="179" name="Freeform: Shape 178">
                  <a:extLst>
                    <a:ext uri="{FF2B5EF4-FFF2-40B4-BE49-F238E27FC236}">
                      <a16:creationId xmlns:a16="http://schemas.microsoft.com/office/drawing/2014/main" id="{21DD7A0F-E1DA-4311-9222-48F67A783A38}"/>
                    </a:ext>
                  </a:extLst>
                </p:cNvPr>
                <p:cNvSpPr/>
                <p:nvPr/>
              </p:nvSpPr>
              <p:spPr>
                <a:xfrm>
                  <a:off x="448034" y="6170417"/>
                  <a:ext cx="256733" cy="346863"/>
                </a:xfrm>
                <a:custGeom>
                  <a:avLst/>
                  <a:gdLst>
                    <a:gd name="connsiteX0" fmla="*/ 252910 w 256733"/>
                    <a:gd name="connsiteY0" fmla="*/ 61897 h 346863"/>
                    <a:gd name="connsiteX1" fmla="*/ 252910 w 256733"/>
                    <a:gd name="connsiteY1" fmla="*/ 43598 h 346863"/>
                    <a:gd name="connsiteX2" fmla="*/ 243077 w 256733"/>
                    <a:gd name="connsiteY2" fmla="*/ 35677 h 346863"/>
                    <a:gd name="connsiteX3" fmla="*/ 134922 w 256733"/>
                    <a:gd name="connsiteY3" fmla="*/ 6727 h 346863"/>
                    <a:gd name="connsiteX4" fmla="*/ 122631 w 256733"/>
                    <a:gd name="connsiteY4" fmla="*/ 7000 h 346863"/>
                    <a:gd name="connsiteX5" fmla="*/ 13929 w 256733"/>
                    <a:gd name="connsiteY5" fmla="*/ 35131 h 346863"/>
                    <a:gd name="connsiteX6" fmla="*/ 4097 w 256733"/>
                    <a:gd name="connsiteY6" fmla="*/ 43052 h 346863"/>
                    <a:gd name="connsiteX7" fmla="*/ 4097 w 256733"/>
                    <a:gd name="connsiteY7" fmla="*/ 270834 h 346863"/>
                    <a:gd name="connsiteX8" fmla="*/ 8194 w 256733"/>
                    <a:gd name="connsiteY8" fmla="*/ 277935 h 346863"/>
                    <a:gd name="connsiteX9" fmla="*/ 124543 w 256733"/>
                    <a:gd name="connsiteY9" fmla="*/ 343484 h 346863"/>
                    <a:gd name="connsiteX10" fmla="*/ 132463 w 256733"/>
                    <a:gd name="connsiteY10" fmla="*/ 343484 h 346863"/>
                    <a:gd name="connsiteX11" fmla="*/ 248813 w 256733"/>
                    <a:gd name="connsiteY11" fmla="*/ 278208 h 346863"/>
                    <a:gd name="connsiteX12" fmla="*/ 252910 w 256733"/>
                    <a:gd name="connsiteY12" fmla="*/ 271380 h 346863"/>
                    <a:gd name="connsiteX13" fmla="*/ 253183 w 256733"/>
                    <a:gd name="connsiteY13" fmla="*/ 253081 h 34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733" h="346863">
                      <a:moveTo>
                        <a:pt x="252910" y="61897"/>
                      </a:moveTo>
                      <a:lnTo>
                        <a:pt x="252910" y="43598"/>
                      </a:lnTo>
                      <a:cubicBezTo>
                        <a:pt x="252910" y="38409"/>
                        <a:pt x="248267" y="34585"/>
                        <a:pt x="243077" y="35677"/>
                      </a:cubicBezTo>
                      <a:cubicBezTo>
                        <a:pt x="221774" y="40320"/>
                        <a:pt x="169881" y="46056"/>
                        <a:pt x="134922" y="6727"/>
                      </a:cubicBezTo>
                      <a:cubicBezTo>
                        <a:pt x="131644" y="3176"/>
                        <a:pt x="125909" y="3176"/>
                        <a:pt x="122631" y="7000"/>
                      </a:cubicBezTo>
                      <a:cubicBezTo>
                        <a:pt x="110341" y="20929"/>
                        <a:pt x="77566" y="47968"/>
                        <a:pt x="13929" y="35131"/>
                      </a:cubicBezTo>
                      <a:cubicBezTo>
                        <a:pt x="8740" y="34039"/>
                        <a:pt x="4097" y="37862"/>
                        <a:pt x="4097" y="43052"/>
                      </a:cubicBezTo>
                      <a:lnTo>
                        <a:pt x="4097" y="270834"/>
                      </a:lnTo>
                      <a:cubicBezTo>
                        <a:pt x="4097" y="273838"/>
                        <a:pt x="5736" y="276570"/>
                        <a:pt x="8194" y="277935"/>
                      </a:cubicBezTo>
                      <a:lnTo>
                        <a:pt x="124543" y="343484"/>
                      </a:lnTo>
                      <a:cubicBezTo>
                        <a:pt x="127001" y="344850"/>
                        <a:pt x="130005" y="344850"/>
                        <a:pt x="132463" y="343484"/>
                      </a:cubicBezTo>
                      <a:lnTo>
                        <a:pt x="248813" y="278208"/>
                      </a:lnTo>
                      <a:cubicBezTo>
                        <a:pt x="251271" y="276843"/>
                        <a:pt x="252910" y="274112"/>
                        <a:pt x="252910" y="271380"/>
                      </a:cubicBezTo>
                      <a:lnTo>
                        <a:pt x="253183" y="253081"/>
                      </a:lnTo>
                    </a:path>
                  </a:pathLst>
                </a:custGeom>
                <a:grpFill/>
                <a:ln w="19050" cap="flat">
                  <a:solidFill>
                    <a:schemeClr val="tx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C9D01FBF-5C80-489B-80DA-B7481EC35905}"/>
                    </a:ext>
                  </a:extLst>
                </p:cNvPr>
                <p:cNvSpPr/>
                <p:nvPr/>
              </p:nvSpPr>
              <p:spPr>
                <a:xfrm>
                  <a:off x="450492" y="6343474"/>
                  <a:ext cx="163872" cy="57355"/>
                </a:xfrm>
                <a:custGeom>
                  <a:avLst/>
                  <a:gdLst>
                    <a:gd name="connsiteX0" fmla="*/ 4097 w 163872"/>
                    <a:gd name="connsiteY0" fmla="*/ 4097 h 57355"/>
                    <a:gd name="connsiteX1" fmla="*/ 160595 w 163872"/>
                    <a:gd name="connsiteY1" fmla="*/ 54897 h 57355"/>
                  </a:gdLst>
                  <a:ahLst/>
                  <a:cxnLst>
                    <a:cxn ang="0">
                      <a:pos x="connsiteX0" y="connsiteY0"/>
                    </a:cxn>
                    <a:cxn ang="0">
                      <a:pos x="connsiteX1" y="connsiteY1"/>
                    </a:cxn>
                  </a:cxnLst>
                  <a:rect l="l" t="t" r="r" b="b"/>
                  <a:pathLst>
                    <a:path w="163872" h="57355">
                      <a:moveTo>
                        <a:pt x="4097" y="4097"/>
                      </a:moveTo>
                      <a:lnTo>
                        <a:pt x="160595" y="54897"/>
                      </a:lnTo>
                    </a:path>
                  </a:pathLst>
                </a:custGeom>
                <a:grpFill/>
                <a:ln w="19050" cap="flat">
                  <a:solidFill>
                    <a:schemeClr val="tx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5F5B6898-4647-4A38-8FB2-40E086813575}"/>
                    </a:ext>
                  </a:extLst>
                </p:cNvPr>
                <p:cNvSpPr/>
                <p:nvPr/>
              </p:nvSpPr>
              <p:spPr>
                <a:xfrm>
                  <a:off x="449945" y="6251159"/>
                  <a:ext cx="155679" cy="54624"/>
                </a:xfrm>
                <a:custGeom>
                  <a:avLst/>
                  <a:gdLst>
                    <a:gd name="connsiteX0" fmla="*/ 4097 w 155678"/>
                    <a:gd name="connsiteY0" fmla="*/ 4097 h 54624"/>
                    <a:gd name="connsiteX1" fmla="*/ 153767 w 155678"/>
                    <a:gd name="connsiteY1" fmla="*/ 50527 h 54624"/>
                  </a:gdLst>
                  <a:ahLst/>
                  <a:cxnLst>
                    <a:cxn ang="0">
                      <a:pos x="connsiteX0" y="connsiteY0"/>
                    </a:cxn>
                    <a:cxn ang="0">
                      <a:pos x="connsiteX1" y="connsiteY1"/>
                    </a:cxn>
                  </a:cxnLst>
                  <a:rect l="l" t="t" r="r" b="b"/>
                  <a:pathLst>
                    <a:path w="155678" h="54624">
                      <a:moveTo>
                        <a:pt x="4097" y="4097"/>
                      </a:moveTo>
                      <a:lnTo>
                        <a:pt x="153767" y="50527"/>
                      </a:lnTo>
                    </a:path>
                  </a:pathLst>
                </a:custGeom>
                <a:grpFill/>
                <a:ln w="19050" cap="flat">
                  <a:solidFill>
                    <a:schemeClr val="tx1"/>
                  </a:solidFill>
                  <a:prstDash val="solid"/>
                  <a:round/>
                </a:ln>
              </p:spPr>
              <p:txBody>
                <a:bodyPr rtlCol="0" anchor="ctr"/>
                <a:lstStyle/>
                <a:p>
                  <a:endParaRPr lang="en-US"/>
                </a:p>
              </p:txBody>
            </p:sp>
            <p:sp>
              <p:nvSpPr>
                <p:cNvPr id="182" name="Freeform: Shape 181">
                  <a:extLst>
                    <a:ext uri="{FF2B5EF4-FFF2-40B4-BE49-F238E27FC236}">
                      <a16:creationId xmlns:a16="http://schemas.microsoft.com/office/drawing/2014/main" id="{329E5FC8-5D85-44AE-A515-362DC250928E}"/>
                    </a:ext>
                  </a:extLst>
                </p:cNvPr>
                <p:cNvSpPr/>
                <p:nvPr/>
              </p:nvSpPr>
              <p:spPr>
                <a:xfrm>
                  <a:off x="619553" y="6242966"/>
                  <a:ext cx="163872" cy="163872"/>
                </a:xfrm>
                <a:custGeom>
                  <a:avLst/>
                  <a:gdLst>
                    <a:gd name="connsiteX0" fmla="*/ 159775 w 163872"/>
                    <a:gd name="connsiteY0" fmla="*/ 81936 h 163872"/>
                    <a:gd name="connsiteX1" fmla="*/ 81936 w 163872"/>
                    <a:gd name="connsiteY1" fmla="*/ 159776 h 163872"/>
                    <a:gd name="connsiteX2" fmla="*/ 4097 w 163872"/>
                    <a:gd name="connsiteY2" fmla="*/ 81936 h 163872"/>
                    <a:gd name="connsiteX3" fmla="*/ 81936 w 163872"/>
                    <a:gd name="connsiteY3" fmla="*/ 4097 h 163872"/>
                    <a:gd name="connsiteX4" fmla="*/ 159775 w 163872"/>
                    <a:gd name="connsiteY4" fmla="*/ 81936 h 163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872" h="163872">
                      <a:moveTo>
                        <a:pt x="159775" y="81936"/>
                      </a:moveTo>
                      <a:cubicBezTo>
                        <a:pt x="159775" y="124926"/>
                        <a:pt x="124926" y="159776"/>
                        <a:pt x="81936" y="159776"/>
                      </a:cubicBezTo>
                      <a:cubicBezTo>
                        <a:pt x="38947" y="159776"/>
                        <a:pt x="4097" y="124926"/>
                        <a:pt x="4097" y="81936"/>
                      </a:cubicBezTo>
                      <a:cubicBezTo>
                        <a:pt x="4097" y="38947"/>
                        <a:pt x="38947" y="4097"/>
                        <a:pt x="81936" y="4097"/>
                      </a:cubicBezTo>
                      <a:cubicBezTo>
                        <a:pt x="124926" y="4097"/>
                        <a:pt x="159775" y="38947"/>
                        <a:pt x="159775" y="81936"/>
                      </a:cubicBezTo>
                      <a:close/>
                    </a:path>
                  </a:pathLst>
                </a:custGeom>
                <a:grpFill/>
                <a:ln w="19050" cap="flat">
                  <a:solidFill>
                    <a:schemeClr val="tx1"/>
                  </a:solidFill>
                  <a:prstDash val="solid"/>
                  <a:round/>
                </a:ln>
              </p:spPr>
              <p:txBody>
                <a:bodyPr rtlCol="0" anchor="ctr"/>
                <a:lstStyle/>
                <a:p>
                  <a:endParaRPr lang="en-US"/>
                </a:p>
              </p:txBody>
            </p:sp>
            <p:sp>
              <p:nvSpPr>
                <p:cNvPr id="183" name="Freeform: Shape 182">
                  <a:extLst>
                    <a:ext uri="{FF2B5EF4-FFF2-40B4-BE49-F238E27FC236}">
                      <a16:creationId xmlns:a16="http://schemas.microsoft.com/office/drawing/2014/main" id="{D2138356-7A9C-492C-959B-975C733A953F}"/>
                    </a:ext>
                  </a:extLst>
                </p:cNvPr>
                <p:cNvSpPr/>
                <p:nvPr/>
              </p:nvSpPr>
              <p:spPr>
                <a:xfrm>
                  <a:off x="655878" y="6293493"/>
                  <a:ext cx="87399" cy="65549"/>
                </a:xfrm>
                <a:custGeom>
                  <a:avLst/>
                  <a:gdLst>
                    <a:gd name="connsiteX0" fmla="*/ 4097 w 87398"/>
                    <a:gd name="connsiteY0" fmla="*/ 38510 h 65548"/>
                    <a:gd name="connsiteX1" fmla="*/ 27585 w 87398"/>
                    <a:gd name="connsiteY1" fmla="*/ 61998 h 65548"/>
                    <a:gd name="connsiteX2" fmla="*/ 85487 w 87398"/>
                    <a:gd name="connsiteY2" fmla="*/ 4097 h 65548"/>
                  </a:gdLst>
                  <a:ahLst/>
                  <a:cxnLst>
                    <a:cxn ang="0">
                      <a:pos x="connsiteX0" y="connsiteY0"/>
                    </a:cxn>
                    <a:cxn ang="0">
                      <a:pos x="connsiteX1" y="connsiteY1"/>
                    </a:cxn>
                    <a:cxn ang="0">
                      <a:pos x="connsiteX2" y="connsiteY2"/>
                    </a:cxn>
                  </a:cxnLst>
                  <a:rect l="l" t="t" r="r" b="b"/>
                  <a:pathLst>
                    <a:path w="87398" h="65548">
                      <a:moveTo>
                        <a:pt x="4097" y="38510"/>
                      </a:moveTo>
                      <a:lnTo>
                        <a:pt x="27585" y="61998"/>
                      </a:lnTo>
                      <a:lnTo>
                        <a:pt x="85487" y="4097"/>
                      </a:lnTo>
                    </a:path>
                  </a:pathLst>
                </a:custGeom>
                <a:grpFill/>
                <a:ln w="19050" cap="flat">
                  <a:solidFill>
                    <a:schemeClr val="tx1"/>
                  </a:solidFill>
                  <a:prstDash val="solid"/>
                  <a:round/>
                </a:ln>
              </p:spPr>
              <p:txBody>
                <a:bodyPr rtlCol="0" anchor="ctr"/>
                <a:lstStyle/>
                <a:p>
                  <a:endParaRPr lang="en-US"/>
                </a:p>
              </p:txBody>
            </p:sp>
          </p:grpSp>
        </p:grpSp>
      </p:grpSp>
    </p:spTree>
    <p:extLst>
      <p:ext uri="{BB962C8B-B14F-4D97-AF65-F5344CB8AC3E}">
        <p14:creationId xmlns:p14="http://schemas.microsoft.com/office/powerpoint/2010/main" val="267008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42" presetClass="path" presetSubtype="0" decel="100000" fill="hold" nodeType="withEffect">
                                  <p:stCondLst>
                                    <p:cond delay="0"/>
                                  </p:stCondLst>
                                  <p:childTnLst>
                                    <p:animMotion origin="layout" path="M -3.19444E-6 -2.22222E-6 L -3.19444E-6 0.03164 " pathEditMode="relative" rAng="0" ptsTypes="AA">
                                      <p:cBhvr>
                                        <p:cTn id="9" dur="750" spd="-100000" fill="hold"/>
                                        <p:tgtEl>
                                          <p:spTgt spid="188"/>
                                        </p:tgtEl>
                                        <p:attrNameLst>
                                          <p:attrName>ppt_x</p:attrName>
                                          <p:attrName>ppt_y</p:attrName>
                                        </p:attrNameLst>
                                      </p:cBhvr>
                                      <p:rCtr x="0" y="1582"/>
                                    </p:animMotion>
                                  </p:childTnLst>
                                </p:cTn>
                              </p:par>
                              <p:par>
                                <p:cTn id="10" presetID="10" presetClass="entr" presetSubtype="0" fill="hold" nodeType="withEffect">
                                  <p:stCondLst>
                                    <p:cond delay="250"/>
                                  </p:stCondLst>
                                  <p:childTnLst>
                                    <p:set>
                                      <p:cBhvr>
                                        <p:cTn id="11" dur="1" fill="hold">
                                          <p:stCondLst>
                                            <p:cond delay="0"/>
                                          </p:stCondLst>
                                        </p:cTn>
                                        <p:tgtEl>
                                          <p:spTgt spid="187"/>
                                        </p:tgtEl>
                                        <p:attrNameLst>
                                          <p:attrName>style.visibility</p:attrName>
                                        </p:attrNameLst>
                                      </p:cBhvr>
                                      <p:to>
                                        <p:strVal val="visible"/>
                                      </p:to>
                                    </p:set>
                                    <p:animEffect transition="in" filter="fade">
                                      <p:cBhvr>
                                        <p:cTn id="12" dur="750"/>
                                        <p:tgtEl>
                                          <p:spTgt spid="187"/>
                                        </p:tgtEl>
                                      </p:cBhvr>
                                    </p:animEffect>
                                  </p:childTnLst>
                                </p:cTn>
                              </p:par>
                              <p:par>
                                <p:cTn id="13" presetID="42" presetClass="path" presetSubtype="0" decel="100000" fill="hold" nodeType="withEffect">
                                  <p:stCondLst>
                                    <p:cond delay="250"/>
                                  </p:stCondLst>
                                  <p:childTnLst>
                                    <p:animMotion origin="layout" path="M -3.19444E-6 -2.22222E-6 L -3.19444E-6 0.03164 " pathEditMode="relative" rAng="0" ptsTypes="AA">
                                      <p:cBhvr>
                                        <p:cTn id="14" dur="750" spd="-100000" fill="hold"/>
                                        <p:tgtEl>
                                          <p:spTgt spid="187"/>
                                        </p:tgtEl>
                                        <p:attrNameLst>
                                          <p:attrName>ppt_x</p:attrName>
                                          <p:attrName>ppt_y</p:attrName>
                                        </p:attrNameLst>
                                      </p:cBhvr>
                                      <p:rCtr x="0" y="1582"/>
                                    </p:animMotion>
                                  </p:childTnLst>
                                </p:cTn>
                              </p:par>
                              <p:par>
                                <p:cTn id="15" presetID="10" presetClass="entr" presetSubtype="0" fill="hold" nodeType="withEffect">
                                  <p:stCondLst>
                                    <p:cond delay="500"/>
                                  </p:stCondLst>
                                  <p:childTnLst>
                                    <p:set>
                                      <p:cBhvr>
                                        <p:cTn id="16" dur="1" fill="hold">
                                          <p:stCondLst>
                                            <p:cond delay="0"/>
                                          </p:stCondLst>
                                        </p:cTn>
                                        <p:tgtEl>
                                          <p:spTgt spid="186"/>
                                        </p:tgtEl>
                                        <p:attrNameLst>
                                          <p:attrName>style.visibility</p:attrName>
                                        </p:attrNameLst>
                                      </p:cBhvr>
                                      <p:to>
                                        <p:strVal val="visible"/>
                                      </p:to>
                                    </p:set>
                                    <p:animEffect transition="in" filter="fade">
                                      <p:cBhvr>
                                        <p:cTn id="17" dur="750"/>
                                        <p:tgtEl>
                                          <p:spTgt spid="186"/>
                                        </p:tgtEl>
                                      </p:cBhvr>
                                    </p:animEffect>
                                  </p:childTnLst>
                                </p:cTn>
                              </p:par>
                              <p:par>
                                <p:cTn id="18" presetID="42" presetClass="path" presetSubtype="0" decel="100000" fill="hold" nodeType="withEffect">
                                  <p:stCondLst>
                                    <p:cond delay="500"/>
                                  </p:stCondLst>
                                  <p:childTnLst>
                                    <p:animMotion origin="layout" path="M -3.09028E-6 0 L -3.09028E-6 0.03164 " pathEditMode="relative" rAng="0" ptsTypes="AA">
                                      <p:cBhvr>
                                        <p:cTn id="19" dur="750" spd="-100000" fill="hold"/>
                                        <p:tgtEl>
                                          <p:spTgt spid="186"/>
                                        </p:tgtEl>
                                        <p:attrNameLst>
                                          <p:attrName>ppt_x</p:attrName>
                                          <p:attrName>ppt_y</p:attrName>
                                        </p:attrNameLst>
                                      </p:cBhvr>
                                      <p:rCtr x="0" y="1582"/>
                                    </p:animMotion>
                                  </p:childTnLst>
                                </p:cTn>
                              </p:par>
                              <p:par>
                                <p:cTn id="20" presetID="10" presetClass="entr" presetSubtype="0" fill="hold" nodeType="withEffect">
                                  <p:stCondLst>
                                    <p:cond delay="75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750"/>
                                        <p:tgtEl>
                                          <p:spTgt spid="185"/>
                                        </p:tgtEl>
                                      </p:cBhvr>
                                    </p:animEffect>
                                  </p:childTnLst>
                                </p:cTn>
                              </p:par>
                              <p:par>
                                <p:cTn id="23" presetID="42" presetClass="path" presetSubtype="0" decel="100000" fill="hold" nodeType="withEffect">
                                  <p:stCondLst>
                                    <p:cond delay="750"/>
                                  </p:stCondLst>
                                  <p:childTnLst>
                                    <p:animMotion origin="layout" path="M -3.19444E-6 -2.22222E-6 L -3.19444E-6 0.03164 " pathEditMode="relative" rAng="0" ptsTypes="AA">
                                      <p:cBhvr>
                                        <p:cTn id="24" dur="750" spd="-100000" fill="hold"/>
                                        <p:tgtEl>
                                          <p:spTgt spid="185"/>
                                        </p:tgtEl>
                                        <p:attrNameLst>
                                          <p:attrName>ppt_x</p:attrName>
                                          <p:attrName>ppt_y</p:attrName>
                                        </p:attrNameLst>
                                      </p:cBhvr>
                                      <p:rCtr x="0" y="15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8BCF1CAE-1D06-151C-5E95-53527653D3B9}"/>
              </a:ext>
            </a:extLst>
          </p:cNvPr>
          <p:cNvPicPr>
            <a:picLocks noChangeAspect="1"/>
          </p:cNvPicPr>
          <p:nvPr/>
        </p:nvPicPr>
        <p:blipFill>
          <a:blip r:embed="rId2"/>
          <a:stretch>
            <a:fillRect/>
          </a:stretch>
        </p:blipFill>
        <p:spPr>
          <a:xfrm>
            <a:off x="1098958" y="294901"/>
            <a:ext cx="12050355" cy="7011910"/>
          </a:xfrm>
          <a:prstGeom prst="rect">
            <a:avLst/>
          </a:prstGeom>
        </p:spPr>
      </p:pic>
    </p:spTree>
    <p:extLst>
      <p:ext uri="{BB962C8B-B14F-4D97-AF65-F5344CB8AC3E}">
        <p14:creationId xmlns:p14="http://schemas.microsoft.com/office/powerpoint/2010/main" val="2009527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B92DD98C-C2D0-7DA1-3D59-EB181D91544F}"/>
              </a:ext>
            </a:extLst>
          </p:cNvPr>
          <p:cNvPicPr>
            <a:picLocks noChangeAspect="1"/>
          </p:cNvPicPr>
          <p:nvPr/>
        </p:nvPicPr>
        <p:blipFill rotWithShape="1">
          <a:blip r:embed="rId2"/>
          <a:srcRect t="7407"/>
          <a:stretch/>
        </p:blipFill>
        <p:spPr>
          <a:xfrm>
            <a:off x="20" y="1"/>
            <a:ext cx="14630380" cy="8229598"/>
          </a:xfrm>
          <a:prstGeom prst="rect">
            <a:avLst/>
          </a:prstGeom>
          <a:noFill/>
        </p:spPr>
      </p:pic>
    </p:spTree>
    <p:extLst>
      <p:ext uri="{BB962C8B-B14F-4D97-AF65-F5344CB8AC3E}">
        <p14:creationId xmlns:p14="http://schemas.microsoft.com/office/powerpoint/2010/main" val="872890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รูปภาพ 4">
            <a:extLst>
              <a:ext uri="{FF2B5EF4-FFF2-40B4-BE49-F238E27FC236}">
                <a16:creationId xmlns:a16="http://schemas.microsoft.com/office/drawing/2014/main" id="{77392F66-D7FA-77BB-E65B-569D282897C4}"/>
              </a:ext>
            </a:extLst>
          </p:cNvPr>
          <p:cNvPicPr>
            <a:picLocks noChangeAspect="1"/>
          </p:cNvPicPr>
          <p:nvPr/>
        </p:nvPicPr>
        <p:blipFill rotWithShape="1">
          <a:blip r:embed="rId2"/>
          <a:srcRect t="9220" b="2890"/>
          <a:stretch/>
        </p:blipFill>
        <p:spPr>
          <a:xfrm>
            <a:off x="20" y="10"/>
            <a:ext cx="14630380" cy="8229590"/>
          </a:xfrm>
          <a:prstGeom prst="rect">
            <a:avLst/>
          </a:prstGeom>
          <a:noFill/>
        </p:spPr>
      </p:pic>
    </p:spTree>
    <p:extLst>
      <p:ext uri="{BB962C8B-B14F-4D97-AF65-F5344CB8AC3E}">
        <p14:creationId xmlns:p14="http://schemas.microsoft.com/office/powerpoint/2010/main" val="4045540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3CA4A-E87A-434D-9BEF-102EAE91BA6D}"/>
              </a:ext>
            </a:extLst>
          </p:cNvPr>
          <p:cNvSpPr>
            <a:spLocks noGrp="1"/>
          </p:cNvSpPr>
          <p:nvPr>
            <p:ph type="title"/>
          </p:nvPr>
        </p:nvSpPr>
        <p:spPr>
          <a:xfrm>
            <a:off x="1438326" y="2889010"/>
            <a:ext cx="12435840" cy="2451580"/>
          </a:xfrm>
        </p:spPr>
        <p:txBody>
          <a:bodyPr/>
          <a:lstStyle/>
          <a:p>
            <a:r>
              <a:rPr lang="en-US" dirty="0"/>
              <a:t>Demo time!</a:t>
            </a:r>
          </a:p>
        </p:txBody>
      </p:sp>
    </p:spTree>
    <p:extLst>
      <p:ext uri="{BB962C8B-B14F-4D97-AF65-F5344CB8AC3E}">
        <p14:creationId xmlns:p14="http://schemas.microsoft.com/office/powerpoint/2010/main" val="8760381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ADC66-B5FD-D747-96FE-62C7FB088D4C}"/>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8CFD704F-8BFC-2847-9F9E-08EBD45A313F}"/>
              </a:ext>
            </a:extLst>
          </p:cNvPr>
          <p:cNvSpPr>
            <a:spLocks noGrp="1"/>
          </p:cNvSpPr>
          <p:nvPr>
            <p:ph type="body" sz="quarter" idx="10"/>
          </p:nvPr>
        </p:nvSpPr>
        <p:spPr>
          <a:xfrm>
            <a:off x="548640" y="4752340"/>
            <a:ext cx="8219440" cy="1327183"/>
          </a:xfrm>
        </p:spPr>
        <p:txBody>
          <a:bodyPr/>
          <a:lstStyle/>
          <a:p>
            <a:endParaRPr lang="en-US" dirty="0"/>
          </a:p>
        </p:txBody>
      </p:sp>
    </p:spTree>
    <p:extLst>
      <p:ext uri="{BB962C8B-B14F-4D97-AF65-F5344CB8AC3E}">
        <p14:creationId xmlns:p14="http://schemas.microsoft.com/office/powerpoint/2010/main" val="13101258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6E977-F13D-0A42-AA42-1D4FBDD127CE}"/>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777759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B814DCE-2813-45F6-8B80-81646A29CCCB}"/>
              </a:ext>
            </a:extLst>
          </p:cNvPr>
          <p:cNvGrpSpPr/>
          <p:nvPr/>
        </p:nvGrpSpPr>
        <p:grpSpPr>
          <a:xfrm>
            <a:off x="1763487" y="1344386"/>
            <a:ext cx="11103428" cy="11103428"/>
            <a:chOff x="1763487" y="1344386"/>
            <a:chExt cx="11103428" cy="11103428"/>
          </a:xfrm>
        </p:grpSpPr>
        <p:grpSp>
          <p:nvGrpSpPr>
            <p:cNvPr id="133" name="Group 132">
              <a:extLst>
                <a:ext uri="{FF2B5EF4-FFF2-40B4-BE49-F238E27FC236}">
                  <a16:creationId xmlns:a16="http://schemas.microsoft.com/office/drawing/2014/main" id="{55E6BC08-88C4-4D50-B64F-13C434F09E02}"/>
                </a:ext>
              </a:extLst>
            </p:cNvPr>
            <p:cNvGrpSpPr/>
            <p:nvPr/>
          </p:nvGrpSpPr>
          <p:grpSpPr>
            <a:xfrm>
              <a:off x="1763487" y="1344386"/>
              <a:ext cx="11103428" cy="11103428"/>
              <a:chOff x="1763487" y="1344386"/>
              <a:chExt cx="11103428" cy="11103428"/>
            </a:xfrm>
          </p:grpSpPr>
          <p:sp>
            <p:nvSpPr>
              <p:cNvPr id="9" name="Partial Circle 8">
                <a:extLst>
                  <a:ext uri="{FF2B5EF4-FFF2-40B4-BE49-F238E27FC236}">
                    <a16:creationId xmlns:a16="http://schemas.microsoft.com/office/drawing/2014/main" id="{36B9E4AB-4299-447D-8903-8FF0C8982789}"/>
                  </a:ext>
                </a:extLst>
              </p:cNvPr>
              <p:cNvSpPr/>
              <p:nvPr/>
            </p:nvSpPr>
            <p:spPr bwMode="auto">
              <a:xfrm rot="5400000">
                <a:off x="1763487" y="1344386"/>
                <a:ext cx="11103428" cy="111034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26" name="Rectangle 25">
                <a:extLst>
                  <a:ext uri="{FF2B5EF4-FFF2-40B4-BE49-F238E27FC236}">
                    <a16:creationId xmlns:a16="http://schemas.microsoft.com/office/drawing/2014/main" id="{0C891D55-DC6B-4A98-A59F-406F48B7E1A8}"/>
                  </a:ext>
                </a:extLst>
              </p:cNvPr>
              <p:cNvSpPr/>
              <p:nvPr/>
            </p:nvSpPr>
            <p:spPr>
              <a:xfrm>
                <a:off x="6475067" y="1582683"/>
                <a:ext cx="1680268"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COMPUTE</a:t>
                </a:r>
              </a:p>
            </p:txBody>
          </p:sp>
        </p:grpSp>
        <p:sp>
          <p:nvSpPr>
            <p:cNvPr id="139" name="Partial Circle 138">
              <a:extLst>
                <a:ext uri="{FF2B5EF4-FFF2-40B4-BE49-F238E27FC236}">
                  <a16:creationId xmlns:a16="http://schemas.microsoft.com/office/drawing/2014/main" id="{FC73B368-AD07-41F0-A101-18D2D8A41460}"/>
                </a:ext>
              </a:extLst>
            </p:cNvPr>
            <p:cNvSpPr/>
            <p:nvPr/>
          </p:nvSpPr>
          <p:spPr bwMode="auto">
            <a:xfrm rot="5400000">
              <a:off x="2481944" y="2062845"/>
              <a:ext cx="9666514" cy="966651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5" name="Group 144">
            <a:extLst>
              <a:ext uri="{FF2B5EF4-FFF2-40B4-BE49-F238E27FC236}">
                <a16:creationId xmlns:a16="http://schemas.microsoft.com/office/drawing/2014/main" id="{9A47FC5C-F235-417B-87CF-C460B27CF330}"/>
              </a:ext>
            </a:extLst>
          </p:cNvPr>
          <p:cNvGrpSpPr/>
          <p:nvPr/>
        </p:nvGrpSpPr>
        <p:grpSpPr>
          <a:xfrm>
            <a:off x="2487157" y="2062845"/>
            <a:ext cx="9666514" cy="9666514"/>
            <a:chOff x="2481944" y="2062844"/>
            <a:chExt cx="9666514" cy="9666514"/>
          </a:xfrm>
        </p:grpSpPr>
        <p:grpSp>
          <p:nvGrpSpPr>
            <p:cNvPr id="134" name="Group 133">
              <a:extLst>
                <a:ext uri="{FF2B5EF4-FFF2-40B4-BE49-F238E27FC236}">
                  <a16:creationId xmlns:a16="http://schemas.microsoft.com/office/drawing/2014/main" id="{1480ACB5-0452-4A3F-9B63-2B4745D34B07}"/>
                </a:ext>
              </a:extLst>
            </p:cNvPr>
            <p:cNvGrpSpPr/>
            <p:nvPr/>
          </p:nvGrpSpPr>
          <p:grpSpPr>
            <a:xfrm>
              <a:off x="2481944" y="2062844"/>
              <a:ext cx="9666514" cy="9666514"/>
              <a:chOff x="2481944" y="2062844"/>
              <a:chExt cx="9666514" cy="9666514"/>
            </a:xfrm>
          </p:grpSpPr>
          <p:sp>
            <p:nvSpPr>
              <p:cNvPr id="80" name="Partial Circle 79">
                <a:extLst>
                  <a:ext uri="{FF2B5EF4-FFF2-40B4-BE49-F238E27FC236}">
                    <a16:creationId xmlns:a16="http://schemas.microsoft.com/office/drawing/2014/main" id="{CD7BADB3-4974-48C5-B479-9EFD1ADA0942}"/>
                  </a:ext>
                </a:extLst>
              </p:cNvPr>
              <p:cNvSpPr/>
              <p:nvPr/>
            </p:nvSpPr>
            <p:spPr bwMode="auto">
              <a:xfrm rot="5400000">
                <a:off x="2481944" y="2062844"/>
                <a:ext cx="9666514" cy="966651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6" name="Rectangle 85">
                <a:extLst>
                  <a:ext uri="{FF2B5EF4-FFF2-40B4-BE49-F238E27FC236}">
                    <a16:creationId xmlns:a16="http://schemas.microsoft.com/office/drawing/2014/main" id="{C1193801-BEE1-4269-B335-F6C5DAC86474}"/>
                  </a:ext>
                </a:extLst>
              </p:cNvPr>
              <p:cNvSpPr/>
              <p:nvPr/>
            </p:nvSpPr>
            <p:spPr>
              <a:xfrm>
                <a:off x="6313163" y="2366454"/>
                <a:ext cx="20040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DATABASES</a:t>
                </a:r>
              </a:p>
            </p:txBody>
          </p:sp>
        </p:grpSp>
        <p:sp>
          <p:nvSpPr>
            <p:cNvPr id="143" name="Partial Circle 142">
              <a:extLst>
                <a:ext uri="{FF2B5EF4-FFF2-40B4-BE49-F238E27FC236}">
                  <a16:creationId xmlns:a16="http://schemas.microsoft.com/office/drawing/2014/main" id="{F4D1602C-141A-47B3-A547-66E421B3DA68}"/>
                </a:ext>
              </a:extLst>
            </p:cNvPr>
            <p:cNvSpPr/>
            <p:nvPr/>
          </p:nvSpPr>
          <p:spPr bwMode="auto">
            <a:xfrm rot="5400000">
              <a:off x="3292929" y="2873830"/>
              <a:ext cx="8044544" cy="8044544"/>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49" name="Group 148">
            <a:extLst>
              <a:ext uri="{FF2B5EF4-FFF2-40B4-BE49-F238E27FC236}">
                <a16:creationId xmlns:a16="http://schemas.microsoft.com/office/drawing/2014/main" id="{F822EBC7-527D-4A2A-AC6E-A12A6F85DEFC}"/>
              </a:ext>
            </a:extLst>
          </p:cNvPr>
          <p:cNvGrpSpPr/>
          <p:nvPr/>
        </p:nvGrpSpPr>
        <p:grpSpPr>
          <a:xfrm>
            <a:off x="3292929" y="2873829"/>
            <a:ext cx="8044544" cy="8044544"/>
            <a:chOff x="3292929" y="2873829"/>
            <a:chExt cx="8044544" cy="8044544"/>
          </a:xfrm>
        </p:grpSpPr>
        <p:grpSp>
          <p:nvGrpSpPr>
            <p:cNvPr id="137" name="Group 136">
              <a:extLst>
                <a:ext uri="{FF2B5EF4-FFF2-40B4-BE49-F238E27FC236}">
                  <a16:creationId xmlns:a16="http://schemas.microsoft.com/office/drawing/2014/main" id="{D0A51FC8-D53A-43DB-A36B-FE2FAD18BD0A}"/>
                </a:ext>
              </a:extLst>
            </p:cNvPr>
            <p:cNvGrpSpPr/>
            <p:nvPr/>
          </p:nvGrpSpPr>
          <p:grpSpPr>
            <a:xfrm>
              <a:off x="3292929" y="2873829"/>
              <a:ext cx="8044544" cy="8044544"/>
              <a:chOff x="3292929" y="2873829"/>
              <a:chExt cx="8044544" cy="8044544"/>
            </a:xfrm>
          </p:grpSpPr>
          <p:sp>
            <p:nvSpPr>
              <p:cNvPr id="81" name="Partial Circle 80">
                <a:extLst>
                  <a:ext uri="{FF2B5EF4-FFF2-40B4-BE49-F238E27FC236}">
                    <a16:creationId xmlns:a16="http://schemas.microsoft.com/office/drawing/2014/main" id="{9267875F-94A8-4679-8C3D-DF431E0F3C25}"/>
                  </a:ext>
                </a:extLst>
              </p:cNvPr>
              <p:cNvSpPr/>
              <p:nvPr/>
            </p:nvSpPr>
            <p:spPr bwMode="auto">
              <a:xfrm rot="5400000">
                <a:off x="3292929" y="2873829"/>
                <a:ext cx="8044544" cy="8044544"/>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7" name="Rectangle 86">
                <a:extLst>
                  <a:ext uri="{FF2B5EF4-FFF2-40B4-BE49-F238E27FC236}">
                    <a16:creationId xmlns:a16="http://schemas.microsoft.com/office/drawing/2014/main" id="{18F5AA1F-0B9F-49DF-B91D-21B199AE7E2B}"/>
                  </a:ext>
                </a:extLst>
              </p:cNvPr>
              <p:cNvSpPr/>
              <p:nvPr/>
            </p:nvSpPr>
            <p:spPr>
              <a:xfrm>
                <a:off x="6503126" y="3058917"/>
                <a:ext cx="163057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STORAGE</a:t>
                </a:r>
              </a:p>
            </p:txBody>
          </p:sp>
        </p:grpSp>
        <p:sp>
          <p:nvSpPr>
            <p:cNvPr id="147" name="Partial Circle 146">
              <a:extLst>
                <a:ext uri="{FF2B5EF4-FFF2-40B4-BE49-F238E27FC236}">
                  <a16:creationId xmlns:a16="http://schemas.microsoft.com/office/drawing/2014/main" id="{9AC2877B-C259-46F8-82E7-9D67D519B83B}"/>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54" name="Group 153">
            <a:extLst>
              <a:ext uri="{FF2B5EF4-FFF2-40B4-BE49-F238E27FC236}">
                <a16:creationId xmlns:a16="http://schemas.microsoft.com/office/drawing/2014/main" id="{80FA9EA7-B381-4481-AE5C-3B1B0733F7C7}"/>
              </a:ext>
            </a:extLst>
          </p:cNvPr>
          <p:cNvGrpSpPr/>
          <p:nvPr/>
        </p:nvGrpSpPr>
        <p:grpSpPr>
          <a:xfrm>
            <a:off x="4011575" y="3592476"/>
            <a:ext cx="6607252" cy="6607252"/>
            <a:chOff x="4011575" y="3592476"/>
            <a:chExt cx="6607252" cy="6607252"/>
          </a:xfrm>
        </p:grpSpPr>
        <p:grpSp>
          <p:nvGrpSpPr>
            <p:cNvPr id="136" name="Group 135">
              <a:extLst>
                <a:ext uri="{FF2B5EF4-FFF2-40B4-BE49-F238E27FC236}">
                  <a16:creationId xmlns:a16="http://schemas.microsoft.com/office/drawing/2014/main" id="{77894BA8-5FE0-4D28-8A12-E245D6005A1A}"/>
                </a:ext>
              </a:extLst>
            </p:cNvPr>
            <p:cNvGrpSpPr/>
            <p:nvPr/>
          </p:nvGrpSpPr>
          <p:grpSpPr>
            <a:xfrm>
              <a:off x="4011575" y="3592476"/>
              <a:ext cx="6607252" cy="6607252"/>
              <a:chOff x="4011575" y="3592476"/>
              <a:chExt cx="6607252" cy="6607252"/>
            </a:xfrm>
          </p:grpSpPr>
          <p:sp>
            <p:nvSpPr>
              <p:cNvPr id="82" name="Partial Circle 81">
                <a:extLst>
                  <a:ext uri="{FF2B5EF4-FFF2-40B4-BE49-F238E27FC236}">
                    <a16:creationId xmlns:a16="http://schemas.microsoft.com/office/drawing/2014/main" id="{9BFBBF3A-675D-42FD-A017-78E13405158F}"/>
                  </a:ext>
                </a:extLst>
              </p:cNvPr>
              <p:cNvSpPr/>
              <p:nvPr/>
            </p:nvSpPr>
            <p:spPr bwMode="auto">
              <a:xfrm rot="5400000">
                <a:off x="4011575" y="3592476"/>
                <a:ext cx="6607252" cy="6607252"/>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8" name="Rectangle 87">
                <a:extLst>
                  <a:ext uri="{FF2B5EF4-FFF2-40B4-BE49-F238E27FC236}">
                    <a16:creationId xmlns:a16="http://schemas.microsoft.com/office/drawing/2014/main" id="{84894A4A-01B1-4E54-9DBF-B7DD8E580F9B}"/>
                  </a:ext>
                </a:extLst>
              </p:cNvPr>
              <p:cNvSpPr/>
              <p:nvPr/>
            </p:nvSpPr>
            <p:spPr>
              <a:xfrm>
                <a:off x="6318376" y="3840554"/>
                <a:ext cx="2020105"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MESSAGING</a:t>
                </a:r>
              </a:p>
            </p:txBody>
          </p:sp>
        </p:grpSp>
        <p:sp>
          <p:nvSpPr>
            <p:cNvPr id="151" name="Partial Circle 150">
              <a:extLst>
                <a:ext uri="{FF2B5EF4-FFF2-40B4-BE49-F238E27FC236}">
                  <a16:creationId xmlns:a16="http://schemas.microsoft.com/office/drawing/2014/main" id="{87791455-3D27-4B8C-9D0F-C581A082330C}"/>
                </a:ext>
              </a:extLst>
            </p:cNvPr>
            <p:cNvSpPr/>
            <p:nvPr/>
          </p:nvSpPr>
          <p:spPr bwMode="auto">
            <a:xfrm rot="5400000">
              <a:off x="4880387" y="4461289"/>
              <a:ext cx="4869628" cy="4869628"/>
            </a:xfrm>
            <a:prstGeom prst="pie">
              <a:avLst>
                <a:gd name="adj1" fmla="val 5400279"/>
                <a:gd name="adj2" fmla="val 16200000"/>
              </a:avLst>
            </a:prstGeom>
            <a:gradFill flip="none" rotWithShape="1">
              <a:gsLst>
                <a:gs pos="100000">
                  <a:srgbClr val="D232AA"/>
                </a:gs>
                <a:gs pos="11000">
                  <a:srgbClr val="8C28FF"/>
                </a:gs>
                <a:gs pos="57000">
                  <a:srgbClr val="C32FBD"/>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grpSp>
        <p:nvGrpSpPr>
          <p:cNvPr id="135" name="Group 134">
            <a:extLst>
              <a:ext uri="{FF2B5EF4-FFF2-40B4-BE49-F238E27FC236}">
                <a16:creationId xmlns:a16="http://schemas.microsoft.com/office/drawing/2014/main" id="{4B71A2E3-224F-4734-A773-E481DC28D1BE}"/>
              </a:ext>
            </a:extLst>
          </p:cNvPr>
          <p:cNvGrpSpPr/>
          <p:nvPr/>
        </p:nvGrpSpPr>
        <p:grpSpPr>
          <a:xfrm>
            <a:off x="4880387" y="4461288"/>
            <a:ext cx="4869628" cy="4869628"/>
            <a:chOff x="4880387" y="4461288"/>
            <a:chExt cx="4869628" cy="4869628"/>
          </a:xfrm>
        </p:grpSpPr>
        <p:sp>
          <p:nvSpPr>
            <p:cNvPr id="83" name="Partial Circle 82">
              <a:extLst>
                <a:ext uri="{FF2B5EF4-FFF2-40B4-BE49-F238E27FC236}">
                  <a16:creationId xmlns:a16="http://schemas.microsoft.com/office/drawing/2014/main" id="{D405EB8C-FE15-4798-8830-EA7AAAEF9232}"/>
                </a:ext>
              </a:extLst>
            </p:cNvPr>
            <p:cNvSpPr/>
            <p:nvPr/>
          </p:nvSpPr>
          <p:spPr bwMode="auto">
            <a:xfrm rot="5400000">
              <a:off x="4880387" y="4461288"/>
              <a:ext cx="4869628" cy="4869628"/>
            </a:xfrm>
            <a:prstGeom prst="pie">
              <a:avLst>
                <a:gd name="adj1" fmla="val 5400279"/>
                <a:gd name="adj2" fmla="val 16200000"/>
              </a:avLst>
            </a:prstGeom>
            <a:gradFill flip="none" rotWithShape="1">
              <a:gsLst>
                <a:gs pos="100000">
                  <a:srgbClr val="FFC000"/>
                </a:gs>
                <a:gs pos="11000">
                  <a:srgbClr val="8C28FF"/>
                </a:gs>
                <a:gs pos="57000">
                  <a:srgbClr val="F98C95"/>
                </a:gs>
              </a:gsLst>
              <a:lin ang="16200000" scaled="0"/>
              <a:tileRect/>
            </a:gra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sp>
          <p:nvSpPr>
            <p:cNvPr id="89" name="Rectangle 88">
              <a:extLst>
                <a:ext uri="{FF2B5EF4-FFF2-40B4-BE49-F238E27FC236}">
                  <a16:creationId xmlns:a16="http://schemas.microsoft.com/office/drawing/2014/main" id="{BAEF4A84-3016-40A1-89E4-1B08D0930B85}"/>
                </a:ext>
              </a:extLst>
            </p:cNvPr>
            <p:cNvSpPr/>
            <p:nvPr/>
          </p:nvSpPr>
          <p:spPr>
            <a:xfrm>
              <a:off x="6361656" y="4790320"/>
              <a:ext cx="1933543" cy="313932"/>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spc="600" dirty="0">
                  <a:solidFill>
                    <a:schemeClr val="bg1"/>
                  </a:solidFill>
                  <a:ea typeface="Amazon Ember Medium" panose="020B0603020204030204" pitchFamily="34" charset="0"/>
                  <a:cs typeface="Amazon Ember Medium" panose="020B0603020204030204" pitchFamily="34" charset="0"/>
                </a:rPr>
                <a:t>ANALYTICS</a:t>
              </a:r>
            </a:p>
          </p:txBody>
        </p:sp>
        <p:sp>
          <p:nvSpPr>
            <p:cNvPr id="84" name="Partial Circle 83">
              <a:extLst>
                <a:ext uri="{FF2B5EF4-FFF2-40B4-BE49-F238E27FC236}">
                  <a16:creationId xmlns:a16="http://schemas.microsoft.com/office/drawing/2014/main" id="{638FDEE6-CEC0-43A1-8EE8-6033ACD53E0D}"/>
                </a:ext>
              </a:extLst>
            </p:cNvPr>
            <p:cNvSpPr/>
            <p:nvPr/>
          </p:nvSpPr>
          <p:spPr bwMode="auto">
            <a:xfrm rot="5400000">
              <a:off x="5834743" y="5415646"/>
              <a:ext cx="2960914" cy="2960914"/>
            </a:xfrm>
            <a:prstGeom prst="pie">
              <a:avLst>
                <a:gd name="adj1" fmla="val 5400279"/>
                <a:gd name="adj2" fmla="val 16200000"/>
              </a:avLst>
            </a:prstGeom>
            <a:solidFill>
              <a:srgbClr val="F2F3F3"/>
            </a:solidFill>
            <a:ln w="57150">
              <a:solidFill>
                <a:srgbClr val="F2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bg1"/>
                </a:solidFill>
              </a:endParaRPr>
            </a:p>
          </p:txBody>
        </p:sp>
      </p:grpSp>
      <p:sp>
        <p:nvSpPr>
          <p:cNvPr id="90" name="TextBox 89">
            <a:extLst>
              <a:ext uri="{FF2B5EF4-FFF2-40B4-BE49-F238E27FC236}">
                <a16:creationId xmlns:a16="http://schemas.microsoft.com/office/drawing/2014/main" id="{B409F66E-AC83-45C4-BCEC-FE0B253410EA}"/>
              </a:ext>
            </a:extLst>
          </p:cNvPr>
          <p:cNvSpPr txBox="1"/>
          <p:nvPr/>
        </p:nvSpPr>
        <p:spPr>
          <a:xfrm>
            <a:off x="555547" y="6375983"/>
            <a:ext cx="1118896" cy="498598"/>
          </a:xfrm>
          <a:prstGeom prst="rect">
            <a:avLst/>
          </a:prstGeom>
          <a:noFill/>
        </p:spPr>
        <p:txBody>
          <a:bodyPr wrap="none" lIns="0" tIns="0" rIns="0" bIns="0" rtlCol="0">
            <a:spAutoFit/>
          </a:bodyPr>
          <a:lstStyle/>
          <a:p>
            <a:pPr algn="r">
              <a:lnSpc>
                <a:spcPct val="90000"/>
              </a:lnSpc>
              <a:spcAft>
                <a:spcPts val="1800"/>
              </a:spcAft>
            </a:pPr>
            <a:r>
              <a:rPr lang="en-US" sz="1800" dirty="0">
                <a:solidFill>
                  <a:srgbClr val="8D27FF"/>
                </a:solidFill>
              </a:rPr>
              <a:t>More</a:t>
            </a:r>
            <a:br>
              <a:rPr lang="en-US" sz="1800" dirty="0">
                <a:solidFill>
                  <a:srgbClr val="8D27FF"/>
                </a:solidFill>
              </a:rPr>
            </a:br>
            <a:r>
              <a:rPr lang="en-US" sz="1800" dirty="0">
                <a:solidFill>
                  <a:srgbClr val="8D27FF"/>
                </a:solidFill>
              </a:rPr>
              <a:t>operations</a:t>
            </a:r>
          </a:p>
        </p:txBody>
      </p:sp>
      <p:sp>
        <p:nvSpPr>
          <p:cNvPr id="91" name="TextBox 90">
            <a:extLst>
              <a:ext uri="{FF2B5EF4-FFF2-40B4-BE49-F238E27FC236}">
                <a16:creationId xmlns:a16="http://schemas.microsoft.com/office/drawing/2014/main" id="{91C5718A-3E16-4F27-BAE0-40FB48A70D74}"/>
              </a:ext>
            </a:extLst>
          </p:cNvPr>
          <p:cNvSpPr txBox="1"/>
          <p:nvPr/>
        </p:nvSpPr>
        <p:spPr>
          <a:xfrm>
            <a:off x="12955958" y="6375983"/>
            <a:ext cx="1118896" cy="498598"/>
          </a:xfrm>
          <a:prstGeom prst="rect">
            <a:avLst/>
          </a:prstGeom>
          <a:noFill/>
        </p:spPr>
        <p:txBody>
          <a:bodyPr wrap="none" lIns="0" tIns="0" rIns="0" bIns="0" rtlCol="0">
            <a:spAutoFit/>
          </a:bodyPr>
          <a:lstStyle/>
          <a:p>
            <a:pPr>
              <a:lnSpc>
                <a:spcPct val="90000"/>
              </a:lnSpc>
              <a:spcAft>
                <a:spcPts val="1800"/>
              </a:spcAft>
            </a:pPr>
            <a:r>
              <a:rPr lang="en-US" sz="1800" dirty="0">
                <a:solidFill>
                  <a:srgbClr val="FFC000"/>
                </a:solidFill>
              </a:rPr>
              <a:t>Less</a:t>
            </a:r>
            <a:br>
              <a:rPr lang="en-US" sz="1800" dirty="0">
                <a:solidFill>
                  <a:srgbClr val="FFC000"/>
                </a:solidFill>
              </a:rPr>
            </a:br>
            <a:r>
              <a:rPr lang="en-US" sz="1800" dirty="0">
                <a:solidFill>
                  <a:srgbClr val="FFC000"/>
                </a:solidFill>
              </a:rPr>
              <a:t>operations</a:t>
            </a:r>
          </a:p>
        </p:txBody>
      </p:sp>
      <p:sp>
        <p:nvSpPr>
          <p:cNvPr id="2" name="Title 1"/>
          <p:cNvSpPr>
            <a:spLocks noGrp="1"/>
          </p:cNvSpPr>
          <p:nvPr>
            <p:ph type="title"/>
          </p:nvPr>
        </p:nvSpPr>
        <p:spPr/>
        <p:txBody>
          <a:bodyPr/>
          <a:lstStyle/>
          <a:p>
            <a:r>
              <a:rPr lang="en-US" dirty="0"/>
              <a:t>Serverless is an </a:t>
            </a:r>
            <a:r>
              <a:rPr lang="en-US" dirty="0">
                <a:solidFill>
                  <a:srgbClr val="FFC000"/>
                </a:solidFill>
                <a:latin typeface="+mn-lt"/>
              </a:rPr>
              <a:t>operational construct</a:t>
            </a:r>
            <a:endParaRPr lang="en-CA" dirty="0">
              <a:solidFill>
                <a:srgbClr val="FFC000"/>
              </a:solidFill>
              <a:latin typeface="+mn-lt"/>
            </a:endParaRPr>
          </a:p>
        </p:txBody>
      </p:sp>
      <p:sp>
        <p:nvSpPr>
          <p:cNvPr id="22" name="TextBox 21"/>
          <p:cNvSpPr txBox="1"/>
          <p:nvPr/>
        </p:nvSpPr>
        <p:spPr>
          <a:xfrm>
            <a:off x="4759890" y="7589192"/>
            <a:ext cx="5110620" cy="433965"/>
          </a:xfrm>
          <a:prstGeom prst="rect">
            <a:avLst/>
          </a:prstGeom>
          <a:noFill/>
        </p:spPr>
        <p:txBody>
          <a:bodyPr wrap="square" lIns="0" tIns="146304" rIns="182880" bIns="146304" rtlCol="0">
            <a:spAutoFit/>
          </a:bodyPr>
          <a:lstStyle/>
          <a:p>
            <a:pPr algn="ctr">
              <a:lnSpc>
                <a:spcPct val="90000"/>
              </a:lnSpc>
              <a:spcAft>
                <a:spcPts val="1800"/>
              </a:spcAft>
            </a:pPr>
            <a:r>
              <a:rPr lang="en-US" sz="1000" dirty="0">
                <a:solidFill>
                  <a:schemeClr val="tx1">
                    <a:lumMod val="50000"/>
                  </a:schemeClr>
                </a:solidFill>
              </a:rPr>
              <a:t>Source: Digital Rewrites The Rules Of Business, Forrester, February 2018</a:t>
            </a:r>
            <a:endParaRPr lang="en-CA" sz="1000" dirty="0">
              <a:solidFill>
                <a:schemeClr val="tx1">
                  <a:lumMod val="50000"/>
                </a:schemeClr>
              </a:solidFill>
            </a:endParaRPr>
          </a:p>
        </p:txBody>
      </p:sp>
      <p:cxnSp>
        <p:nvCxnSpPr>
          <p:cNvPr id="85" name="Straight Connector 84">
            <a:extLst>
              <a:ext uri="{FF2B5EF4-FFF2-40B4-BE49-F238E27FC236}">
                <a16:creationId xmlns:a16="http://schemas.microsoft.com/office/drawing/2014/main" id="{C4537ABD-95A8-411F-A157-603B4F589A50}"/>
              </a:ext>
            </a:extLst>
          </p:cNvPr>
          <p:cNvCxnSpPr>
            <a:cxnSpLocks/>
          </p:cNvCxnSpPr>
          <p:nvPr/>
        </p:nvCxnSpPr>
        <p:spPr>
          <a:xfrm flipH="1">
            <a:off x="1763487" y="7116980"/>
            <a:ext cx="11103428" cy="0"/>
          </a:xfrm>
          <a:prstGeom prst="line">
            <a:avLst/>
          </a:prstGeom>
          <a:ln w="34925" cap="rnd">
            <a:gradFill flip="none" rotWithShape="1">
              <a:gsLst>
                <a:gs pos="100000">
                  <a:schemeClr val="accent3"/>
                </a:gs>
                <a:gs pos="26000">
                  <a:srgbClr val="FFC000"/>
                </a:gs>
              </a:gsLst>
              <a:lin ang="0" scaled="1"/>
              <a:tileRect/>
            </a:gradFill>
            <a:prstDash val="sysDot"/>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ABC286B-26A4-4610-BAF5-B5362C7D9D4C}"/>
              </a:ext>
            </a:extLst>
          </p:cNvPr>
          <p:cNvSpPr txBox="1"/>
          <p:nvPr/>
        </p:nvSpPr>
        <p:spPr>
          <a:xfrm>
            <a:off x="1838301"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VM</a:t>
            </a:r>
            <a:br>
              <a:rPr lang="en-US" sz="1000" dirty="0">
                <a:solidFill>
                  <a:schemeClr val="bg1"/>
                </a:solidFill>
              </a:rPr>
            </a:br>
            <a:r>
              <a:rPr lang="en-US" sz="1000" dirty="0">
                <a:solidFill>
                  <a:schemeClr val="bg1"/>
                </a:solidFill>
              </a:rPr>
              <a:t>ON-PREM</a:t>
            </a:r>
          </a:p>
        </p:txBody>
      </p:sp>
      <p:sp>
        <p:nvSpPr>
          <p:cNvPr id="94" name="TextBox 93">
            <a:extLst>
              <a:ext uri="{FF2B5EF4-FFF2-40B4-BE49-F238E27FC236}">
                <a16:creationId xmlns:a16="http://schemas.microsoft.com/office/drawing/2014/main" id="{68FACF78-4E14-4FE1-BD9D-A0DB33F66390}"/>
              </a:ext>
            </a:extLst>
          </p:cNvPr>
          <p:cNvSpPr txBox="1"/>
          <p:nvPr/>
        </p:nvSpPr>
        <p:spPr>
          <a:xfrm>
            <a:off x="2760404" y="4161002"/>
            <a:ext cx="226023"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EC2</a:t>
            </a:r>
          </a:p>
        </p:txBody>
      </p:sp>
      <p:sp>
        <p:nvSpPr>
          <p:cNvPr id="95" name="TextBox 94">
            <a:extLst>
              <a:ext uri="{FF2B5EF4-FFF2-40B4-BE49-F238E27FC236}">
                <a16:creationId xmlns:a16="http://schemas.microsoft.com/office/drawing/2014/main" id="{617E1011-00D8-4F60-BC02-85CEC829A022}"/>
              </a:ext>
            </a:extLst>
          </p:cNvPr>
          <p:cNvSpPr txBox="1"/>
          <p:nvPr/>
        </p:nvSpPr>
        <p:spPr>
          <a:xfrm>
            <a:off x="9360755" y="2226825"/>
            <a:ext cx="509755"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ECS/EKS</a:t>
            </a:r>
          </a:p>
        </p:txBody>
      </p:sp>
      <p:sp>
        <p:nvSpPr>
          <p:cNvPr id="96" name="TextBox 95">
            <a:extLst>
              <a:ext uri="{FF2B5EF4-FFF2-40B4-BE49-F238E27FC236}">
                <a16:creationId xmlns:a16="http://schemas.microsoft.com/office/drawing/2014/main" id="{59219DB9-D2BA-48C1-B7B5-A60F65771D7E}"/>
              </a:ext>
            </a:extLst>
          </p:cNvPr>
          <p:cNvSpPr txBox="1"/>
          <p:nvPr/>
        </p:nvSpPr>
        <p:spPr>
          <a:xfrm>
            <a:off x="11954769" y="5146980"/>
            <a:ext cx="543418"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FARGATE</a:t>
            </a:r>
          </a:p>
        </p:txBody>
      </p:sp>
      <p:sp>
        <p:nvSpPr>
          <p:cNvPr id="97" name="TextBox 96">
            <a:extLst>
              <a:ext uri="{FF2B5EF4-FFF2-40B4-BE49-F238E27FC236}">
                <a16:creationId xmlns:a16="http://schemas.microsoft.com/office/drawing/2014/main" id="{DB941496-4201-44C0-BF03-E3FA6CDA3F3C}"/>
              </a:ext>
            </a:extLst>
          </p:cNvPr>
          <p:cNvSpPr txBox="1"/>
          <p:nvPr/>
        </p:nvSpPr>
        <p:spPr>
          <a:xfrm>
            <a:off x="12258006" y="6479549"/>
            <a:ext cx="504946"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LAMBDA</a:t>
            </a:r>
          </a:p>
        </p:txBody>
      </p:sp>
      <p:sp>
        <p:nvSpPr>
          <p:cNvPr id="98" name="TextBox 97">
            <a:extLst>
              <a:ext uri="{FF2B5EF4-FFF2-40B4-BE49-F238E27FC236}">
                <a16:creationId xmlns:a16="http://schemas.microsoft.com/office/drawing/2014/main" id="{56931BE8-D0F4-4184-8028-04E99A372FBB}"/>
              </a:ext>
            </a:extLst>
          </p:cNvPr>
          <p:cNvSpPr txBox="1"/>
          <p:nvPr/>
        </p:nvSpPr>
        <p:spPr>
          <a:xfrm>
            <a:off x="4552629" y="2157575"/>
            <a:ext cx="69890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ELASTIC</a:t>
            </a:r>
            <a:br>
              <a:rPr lang="en-US" sz="1000" dirty="0">
                <a:solidFill>
                  <a:schemeClr val="bg1"/>
                </a:solidFill>
              </a:rPr>
            </a:br>
            <a:r>
              <a:rPr lang="en-US" sz="1000" dirty="0">
                <a:solidFill>
                  <a:schemeClr val="bg1"/>
                </a:solidFill>
              </a:rPr>
              <a:t>BEANSTALK</a:t>
            </a:r>
          </a:p>
        </p:txBody>
      </p:sp>
      <p:sp>
        <p:nvSpPr>
          <p:cNvPr id="99" name="TextBox 98">
            <a:extLst>
              <a:ext uri="{FF2B5EF4-FFF2-40B4-BE49-F238E27FC236}">
                <a16:creationId xmlns:a16="http://schemas.microsoft.com/office/drawing/2014/main" id="{BA35C6D3-C1B5-4753-AB96-BA832A36B1CF}"/>
              </a:ext>
            </a:extLst>
          </p:cNvPr>
          <p:cNvSpPr txBox="1"/>
          <p:nvPr/>
        </p:nvSpPr>
        <p:spPr>
          <a:xfrm>
            <a:off x="2611187"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ON-PREM</a:t>
            </a:r>
          </a:p>
        </p:txBody>
      </p:sp>
      <p:sp>
        <p:nvSpPr>
          <p:cNvPr id="100" name="TextBox 99">
            <a:extLst>
              <a:ext uri="{FF2B5EF4-FFF2-40B4-BE49-F238E27FC236}">
                <a16:creationId xmlns:a16="http://schemas.microsoft.com/office/drawing/2014/main" id="{57F32FE1-ECCF-4D09-B240-A6512924CA7C}"/>
              </a:ext>
            </a:extLst>
          </p:cNvPr>
          <p:cNvSpPr txBox="1"/>
          <p:nvPr/>
        </p:nvSpPr>
        <p:spPr>
          <a:xfrm>
            <a:off x="3384074"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STORAGE</a:t>
            </a:r>
            <a:br>
              <a:rPr lang="en-US" sz="1000" dirty="0">
                <a:solidFill>
                  <a:schemeClr val="bg1"/>
                </a:solidFill>
              </a:rPr>
            </a:br>
            <a:r>
              <a:rPr lang="en-US" sz="1000" dirty="0">
                <a:solidFill>
                  <a:schemeClr val="bg1"/>
                </a:solidFill>
              </a:rPr>
              <a:t>ON-PREM</a:t>
            </a:r>
          </a:p>
        </p:txBody>
      </p:sp>
      <p:sp>
        <p:nvSpPr>
          <p:cNvPr id="101" name="TextBox 100">
            <a:extLst>
              <a:ext uri="{FF2B5EF4-FFF2-40B4-BE49-F238E27FC236}">
                <a16:creationId xmlns:a16="http://schemas.microsoft.com/office/drawing/2014/main" id="{464DAEFD-63BE-4506-89A8-2652598D32CB}"/>
              </a:ext>
            </a:extLst>
          </p:cNvPr>
          <p:cNvSpPr txBox="1"/>
          <p:nvPr/>
        </p:nvSpPr>
        <p:spPr>
          <a:xfrm>
            <a:off x="4189619"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EBS</a:t>
            </a:r>
            <a:br>
              <a:rPr lang="en-US" sz="1000" dirty="0">
                <a:solidFill>
                  <a:schemeClr val="bg1"/>
                </a:solidFill>
              </a:rPr>
            </a:br>
            <a:r>
              <a:rPr lang="en-US" sz="1000" dirty="0">
                <a:solidFill>
                  <a:schemeClr val="bg1"/>
                </a:solidFill>
              </a:rPr>
              <a:t>ON-PREM</a:t>
            </a:r>
          </a:p>
        </p:txBody>
      </p:sp>
      <p:sp>
        <p:nvSpPr>
          <p:cNvPr id="102" name="TextBox 101">
            <a:extLst>
              <a:ext uri="{FF2B5EF4-FFF2-40B4-BE49-F238E27FC236}">
                <a16:creationId xmlns:a16="http://schemas.microsoft.com/office/drawing/2014/main" id="{980E32D3-D20A-4A38-A83B-7394D2281D8A}"/>
              </a:ext>
            </a:extLst>
          </p:cNvPr>
          <p:cNvSpPr txBox="1"/>
          <p:nvPr/>
        </p:nvSpPr>
        <p:spPr>
          <a:xfrm>
            <a:off x="5112276" y="6410299"/>
            <a:ext cx="575479"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ON-PREM</a:t>
            </a:r>
          </a:p>
        </p:txBody>
      </p:sp>
      <p:sp>
        <p:nvSpPr>
          <p:cNvPr id="103" name="TextBox 102">
            <a:extLst>
              <a:ext uri="{FF2B5EF4-FFF2-40B4-BE49-F238E27FC236}">
                <a16:creationId xmlns:a16="http://schemas.microsoft.com/office/drawing/2014/main" id="{67437F16-FA5A-4A71-9C19-9E5677E037C6}"/>
              </a:ext>
            </a:extLst>
          </p:cNvPr>
          <p:cNvSpPr txBox="1"/>
          <p:nvPr/>
        </p:nvSpPr>
        <p:spPr>
          <a:xfrm>
            <a:off x="9022967" y="6479549"/>
            <a:ext cx="492122"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ATHENA</a:t>
            </a:r>
          </a:p>
        </p:txBody>
      </p:sp>
      <p:sp>
        <p:nvSpPr>
          <p:cNvPr id="104" name="TextBox 103">
            <a:extLst>
              <a:ext uri="{FF2B5EF4-FFF2-40B4-BE49-F238E27FC236}">
                <a16:creationId xmlns:a16="http://schemas.microsoft.com/office/drawing/2014/main" id="{8E45F516-0350-430D-9BFA-7D5A39439401}"/>
              </a:ext>
            </a:extLst>
          </p:cNvPr>
          <p:cNvSpPr txBox="1"/>
          <p:nvPr/>
        </p:nvSpPr>
        <p:spPr>
          <a:xfrm>
            <a:off x="9828412" y="6341049"/>
            <a:ext cx="700513" cy="415498"/>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SNS/SQS</a:t>
            </a:r>
            <a:br>
              <a:rPr lang="en-US" sz="1000" dirty="0">
                <a:solidFill>
                  <a:schemeClr val="bg1"/>
                </a:solidFill>
              </a:rPr>
            </a:br>
            <a:r>
              <a:rPr lang="en-US" sz="1000" dirty="0">
                <a:solidFill>
                  <a:schemeClr val="bg1"/>
                </a:solidFill>
              </a:rPr>
              <a:t>STEP</a:t>
            </a:r>
            <a:br>
              <a:rPr lang="en-US" sz="1000" dirty="0">
                <a:solidFill>
                  <a:schemeClr val="bg1"/>
                </a:solidFill>
              </a:rPr>
            </a:br>
            <a:r>
              <a:rPr lang="en-US" sz="1000" dirty="0">
                <a:solidFill>
                  <a:schemeClr val="bg1"/>
                </a:solidFill>
              </a:rPr>
              <a:t>FUNCTIONS</a:t>
            </a:r>
          </a:p>
        </p:txBody>
      </p:sp>
      <p:sp>
        <p:nvSpPr>
          <p:cNvPr id="105" name="TextBox 104">
            <a:extLst>
              <a:ext uri="{FF2B5EF4-FFF2-40B4-BE49-F238E27FC236}">
                <a16:creationId xmlns:a16="http://schemas.microsoft.com/office/drawing/2014/main" id="{79BAFCBE-8A19-46D2-B12D-E084E6BBA965}"/>
              </a:ext>
            </a:extLst>
          </p:cNvPr>
          <p:cNvSpPr txBox="1"/>
          <p:nvPr/>
        </p:nvSpPr>
        <p:spPr>
          <a:xfrm>
            <a:off x="10901584" y="6479549"/>
            <a:ext cx="14908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S3</a:t>
            </a:r>
          </a:p>
        </p:txBody>
      </p:sp>
      <p:sp>
        <p:nvSpPr>
          <p:cNvPr id="106" name="TextBox 105">
            <a:extLst>
              <a:ext uri="{FF2B5EF4-FFF2-40B4-BE49-F238E27FC236}">
                <a16:creationId xmlns:a16="http://schemas.microsoft.com/office/drawing/2014/main" id="{2B860923-5588-4D8E-BBBA-55E80F8ACB56}"/>
              </a:ext>
            </a:extLst>
          </p:cNvPr>
          <p:cNvSpPr txBox="1"/>
          <p:nvPr/>
        </p:nvSpPr>
        <p:spPr>
          <a:xfrm>
            <a:off x="11371251" y="6479549"/>
            <a:ext cx="71173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DYNAMODB</a:t>
            </a:r>
          </a:p>
        </p:txBody>
      </p:sp>
      <p:sp>
        <p:nvSpPr>
          <p:cNvPr id="107" name="TextBox 106">
            <a:extLst>
              <a:ext uri="{FF2B5EF4-FFF2-40B4-BE49-F238E27FC236}">
                <a16:creationId xmlns:a16="http://schemas.microsoft.com/office/drawing/2014/main" id="{F7AA6CD0-D7F7-4EC3-B10D-AE75FCE96A4C}"/>
              </a:ext>
            </a:extLst>
          </p:cNvPr>
          <p:cNvSpPr txBox="1"/>
          <p:nvPr/>
        </p:nvSpPr>
        <p:spPr>
          <a:xfrm>
            <a:off x="3551709" y="4091752"/>
            <a:ext cx="45044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MYSQL</a:t>
            </a:r>
            <a:br>
              <a:rPr lang="en-US" sz="1000" dirty="0">
                <a:solidFill>
                  <a:schemeClr val="bg1"/>
                </a:solidFill>
              </a:rPr>
            </a:br>
            <a:r>
              <a:rPr lang="en-US" sz="1000" dirty="0">
                <a:solidFill>
                  <a:schemeClr val="bg1"/>
                </a:solidFill>
              </a:rPr>
              <a:t>ON EC2</a:t>
            </a:r>
          </a:p>
        </p:txBody>
      </p:sp>
      <p:sp>
        <p:nvSpPr>
          <p:cNvPr id="108" name="TextBox 107">
            <a:extLst>
              <a:ext uri="{FF2B5EF4-FFF2-40B4-BE49-F238E27FC236}">
                <a16:creationId xmlns:a16="http://schemas.microsoft.com/office/drawing/2014/main" id="{4CAE0632-341C-4E5D-AB73-D1A673883023}"/>
              </a:ext>
            </a:extLst>
          </p:cNvPr>
          <p:cNvSpPr txBox="1"/>
          <p:nvPr/>
        </p:nvSpPr>
        <p:spPr>
          <a:xfrm>
            <a:off x="5073236" y="2817737"/>
            <a:ext cx="464871"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 ON</a:t>
            </a:r>
            <a:br>
              <a:rPr lang="en-US" sz="1000" dirty="0">
                <a:solidFill>
                  <a:schemeClr val="bg1"/>
                </a:solidFill>
              </a:rPr>
            </a:br>
            <a:r>
              <a:rPr lang="en-US" sz="1000" dirty="0">
                <a:solidFill>
                  <a:schemeClr val="bg1"/>
                </a:solidFill>
              </a:rPr>
              <a:t>MYSQL</a:t>
            </a:r>
          </a:p>
        </p:txBody>
      </p:sp>
      <p:sp>
        <p:nvSpPr>
          <p:cNvPr id="123" name="TextBox 122">
            <a:extLst>
              <a:ext uri="{FF2B5EF4-FFF2-40B4-BE49-F238E27FC236}">
                <a16:creationId xmlns:a16="http://schemas.microsoft.com/office/drawing/2014/main" id="{D557DEB3-52E1-4950-B443-FA31C0316928}"/>
              </a:ext>
            </a:extLst>
          </p:cNvPr>
          <p:cNvSpPr txBox="1"/>
          <p:nvPr/>
        </p:nvSpPr>
        <p:spPr>
          <a:xfrm>
            <a:off x="8847299" y="2817737"/>
            <a:ext cx="667789" cy="276999"/>
          </a:xfrm>
          <a:prstGeom prst="rect">
            <a:avLst/>
          </a:prstGeom>
          <a:noFill/>
        </p:spPr>
        <p:txBody>
          <a:bodyPr wrap="square" lIns="0" tIns="0" rIns="0" bIns="0" rtlCol="0">
            <a:spAutoFit/>
          </a:bodyPr>
          <a:lstStyle/>
          <a:p>
            <a:pPr algn="ctr">
              <a:lnSpc>
                <a:spcPct val="90000"/>
              </a:lnSpc>
              <a:spcAft>
                <a:spcPts val="1800"/>
              </a:spcAft>
            </a:pPr>
            <a:r>
              <a:rPr lang="en-US" sz="1000" dirty="0">
                <a:solidFill>
                  <a:schemeClr val="bg1"/>
                </a:solidFill>
              </a:rPr>
              <a:t>AMAZON REDSHIFT</a:t>
            </a:r>
          </a:p>
        </p:txBody>
      </p:sp>
      <p:sp>
        <p:nvSpPr>
          <p:cNvPr id="125" name="TextBox 124">
            <a:extLst>
              <a:ext uri="{FF2B5EF4-FFF2-40B4-BE49-F238E27FC236}">
                <a16:creationId xmlns:a16="http://schemas.microsoft.com/office/drawing/2014/main" id="{2F32EB4A-434A-44A3-BD68-DC5E7FF9902C}"/>
              </a:ext>
            </a:extLst>
          </p:cNvPr>
          <p:cNvSpPr txBox="1"/>
          <p:nvPr/>
        </p:nvSpPr>
        <p:spPr>
          <a:xfrm>
            <a:off x="10589730" y="3997520"/>
            <a:ext cx="50975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RDS</a:t>
            </a:r>
            <a:br>
              <a:rPr lang="en-US" sz="1000" dirty="0">
                <a:solidFill>
                  <a:schemeClr val="bg1"/>
                </a:solidFill>
              </a:rPr>
            </a:br>
            <a:r>
              <a:rPr lang="en-US" sz="1000" dirty="0">
                <a:solidFill>
                  <a:schemeClr val="bg1"/>
                </a:solidFill>
              </a:rPr>
              <a:t>AURORA</a:t>
            </a:r>
          </a:p>
        </p:txBody>
      </p:sp>
      <p:sp>
        <p:nvSpPr>
          <p:cNvPr id="126" name="TextBox 125">
            <a:extLst>
              <a:ext uri="{FF2B5EF4-FFF2-40B4-BE49-F238E27FC236}">
                <a16:creationId xmlns:a16="http://schemas.microsoft.com/office/drawing/2014/main" id="{ED02B2F8-643B-4B0B-9E59-7B0B85D70A19}"/>
              </a:ext>
            </a:extLst>
          </p:cNvPr>
          <p:cNvSpPr txBox="1"/>
          <p:nvPr/>
        </p:nvSpPr>
        <p:spPr>
          <a:xfrm>
            <a:off x="11173222" y="5415646"/>
            <a:ext cx="743794"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AURORA</a:t>
            </a:r>
            <a:br>
              <a:rPr lang="en-US" sz="1000" dirty="0">
                <a:solidFill>
                  <a:schemeClr val="bg1"/>
                </a:solidFill>
              </a:rPr>
            </a:br>
            <a:r>
              <a:rPr lang="en-US" sz="1000" dirty="0">
                <a:solidFill>
                  <a:schemeClr val="bg1"/>
                </a:solidFill>
              </a:rPr>
              <a:t>SERVERLESS</a:t>
            </a:r>
          </a:p>
        </p:txBody>
      </p:sp>
      <p:sp>
        <p:nvSpPr>
          <p:cNvPr id="127" name="TextBox 126">
            <a:extLst>
              <a:ext uri="{FF2B5EF4-FFF2-40B4-BE49-F238E27FC236}">
                <a16:creationId xmlns:a16="http://schemas.microsoft.com/office/drawing/2014/main" id="{E744B711-CB5D-4DFA-8427-A4C7060AEE98}"/>
              </a:ext>
            </a:extLst>
          </p:cNvPr>
          <p:cNvSpPr txBox="1"/>
          <p:nvPr/>
        </p:nvSpPr>
        <p:spPr>
          <a:xfrm>
            <a:off x="5607645" y="4297997"/>
            <a:ext cx="535403"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a:t>
            </a:r>
            <a:br>
              <a:rPr lang="en-US" sz="1000" dirty="0">
                <a:solidFill>
                  <a:schemeClr val="bg1"/>
                </a:solidFill>
              </a:rPr>
            </a:br>
            <a:r>
              <a:rPr lang="en-US" sz="1000" dirty="0">
                <a:solidFill>
                  <a:schemeClr val="bg1"/>
                </a:solidFill>
              </a:rPr>
              <a:t>MQ</a:t>
            </a:r>
          </a:p>
        </p:txBody>
      </p:sp>
      <p:sp>
        <p:nvSpPr>
          <p:cNvPr id="128" name="TextBox 127">
            <a:extLst>
              <a:ext uri="{FF2B5EF4-FFF2-40B4-BE49-F238E27FC236}">
                <a16:creationId xmlns:a16="http://schemas.microsoft.com/office/drawing/2014/main" id="{F814565C-A556-42A0-A9BD-3CFED11EEDD9}"/>
              </a:ext>
            </a:extLst>
          </p:cNvPr>
          <p:cNvSpPr txBox="1"/>
          <p:nvPr/>
        </p:nvSpPr>
        <p:spPr>
          <a:xfrm>
            <a:off x="5610485" y="5452356"/>
            <a:ext cx="537005" cy="2769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HADOOP</a:t>
            </a:r>
            <a:br>
              <a:rPr lang="en-US" sz="1000" dirty="0">
                <a:solidFill>
                  <a:schemeClr val="bg1"/>
                </a:solidFill>
              </a:rPr>
            </a:br>
            <a:r>
              <a:rPr lang="en-US" sz="1000" dirty="0">
                <a:solidFill>
                  <a:schemeClr val="bg1"/>
                </a:solidFill>
              </a:rPr>
              <a:t>ON EC2</a:t>
            </a:r>
          </a:p>
        </p:txBody>
      </p:sp>
      <p:sp>
        <p:nvSpPr>
          <p:cNvPr id="130" name="TextBox 129">
            <a:extLst>
              <a:ext uri="{FF2B5EF4-FFF2-40B4-BE49-F238E27FC236}">
                <a16:creationId xmlns:a16="http://schemas.microsoft.com/office/drawing/2014/main" id="{B42D1B7E-C0C5-4187-B878-6427A93C40D9}"/>
              </a:ext>
            </a:extLst>
          </p:cNvPr>
          <p:cNvSpPr txBox="1"/>
          <p:nvPr/>
        </p:nvSpPr>
        <p:spPr>
          <a:xfrm>
            <a:off x="8308088" y="5245528"/>
            <a:ext cx="258084"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EMR</a:t>
            </a:r>
          </a:p>
        </p:txBody>
      </p:sp>
      <p:sp>
        <p:nvSpPr>
          <p:cNvPr id="132" name="TextBox 131">
            <a:extLst>
              <a:ext uri="{FF2B5EF4-FFF2-40B4-BE49-F238E27FC236}">
                <a16:creationId xmlns:a16="http://schemas.microsoft.com/office/drawing/2014/main" id="{2F36BE66-436A-4780-B7CE-75DA2D1738E5}"/>
              </a:ext>
            </a:extLst>
          </p:cNvPr>
          <p:cNvSpPr txBox="1"/>
          <p:nvPr/>
        </p:nvSpPr>
        <p:spPr>
          <a:xfrm>
            <a:off x="8612128" y="5811584"/>
            <a:ext cx="714940" cy="138499"/>
          </a:xfrm>
          <a:prstGeom prst="rect">
            <a:avLst/>
          </a:prstGeom>
          <a:noFill/>
        </p:spPr>
        <p:txBody>
          <a:bodyPr wrap="none" lIns="0" tIns="0" rIns="0" bIns="0" rtlCol="0">
            <a:spAutoFit/>
          </a:bodyPr>
          <a:lstStyle/>
          <a:p>
            <a:pPr algn="ctr">
              <a:lnSpc>
                <a:spcPct val="90000"/>
              </a:lnSpc>
              <a:spcAft>
                <a:spcPts val="1800"/>
              </a:spcAft>
            </a:pPr>
            <a:r>
              <a:rPr lang="en-US" sz="1000" dirty="0">
                <a:solidFill>
                  <a:schemeClr val="bg1"/>
                </a:solidFill>
              </a:rPr>
              <a:t>AMAZON ES</a:t>
            </a:r>
          </a:p>
        </p:txBody>
      </p:sp>
    </p:spTree>
    <p:extLst>
      <p:ext uri="{BB962C8B-B14F-4D97-AF65-F5344CB8AC3E}">
        <p14:creationId xmlns:p14="http://schemas.microsoft.com/office/powerpoint/2010/main" val="3841448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750"/>
                                        <p:tgtEl>
                                          <p:spTgt spid="141"/>
                                        </p:tgtEl>
                                      </p:cBhvr>
                                    </p:animEffect>
                                  </p:childTnLst>
                                </p:cTn>
                              </p:par>
                              <p:par>
                                <p:cTn id="8" presetID="42" presetClass="path" presetSubtype="0" decel="100000" fill="hold" nodeType="withEffect">
                                  <p:stCondLst>
                                    <p:cond delay="0"/>
                                  </p:stCondLst>
                                  <p:childTnLst>
                                    <p:animMotion origin="layout" path="M 0 -2.96296E-6 L 0 0.02682 " pathEditMode="relative" rAng="0" ptsTypes="AA">
                                      <p:cBhvr>
                                        <p:cTn id="9" dur="750" spd="-100000" fill="hold"/>
                                        <p:tgtEl>
                                          <p:spTgt spid="141"/>
                                        </p:tgtEl>
                                        <p:attrNameLst>
                                          <p:attrName>ppt_x</p:attrName>
                                          <p:attrName>ppt_y</p:attrName>
                                        </p:attrNameLst>
                                      </p:cBhvr>
                                      <p:rCtr x="0" y="1331"/>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8"/>
                                        </p:tgtEl>
                                        <p:attrNameLst>
                                          <p:attrName>style.visibility</p:attrName>
                                        </p:attrNameLst>
                                      </p:cBhvr>
                                      <p:to>
                                        <p:strVal val="visible"/>
                                      </p:to>
                                    </p:set>
                                    <p:animEffect transition="in" filter="fade">
                                      <p:cBhvr>
                                        <p:cTn id="24" dur="500"/>
                                        <p:tgtEl>
                                          <p:spTgt spid="9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5"/>
                                        </p:tgtEl>
                                        <p:attrNameLst>
                                          <p:attrName>style.visibility</p:attrName>
                                        </p:attrNameLst>
                                      </p:cBhvr>
                                      <p:to>
                                        <p:strVal val="visible"/>
                                      </p:to>
                                    </p:set>
                                    <p:animEffect transition="in" filter="fade">
                                      <p:cBhvr>
                                        <p:cTn id="29" dur="500"/>
                                        <p:tgtEl>
                                          <p:spTgt spid="9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fade">
                                      <p:cBhvr>
                                        <p:cTn id="34" dur="500"/>
                                        <p:tgtEl>
                                          <p:spTgt spid="9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fade">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5"/>
                                        </p:tgtEl>
                                        <p:attrNameLst>
                                          <p:attrName>style.visibility</p:attrName>
                                        </p:attrNameLst>
                                      </p:cBhvr>
                                      <p:to>
                                        <p:strVal val="visible"/>
                                      </p:to>
                                    </p:set>
                                    <p:animEffect transition="in" filter="fade">
                                      <p:cBhvr>
                                        <p:cTn id="44" dur="750"/>
                                        <p:tgtEl>
                                          <p:spTgt spid="145"/>
                                        </p:tgtEl>
                                      </p:cBhvr>
                                    </p:animEffect>
                                  </p:childTnLst>
                                </p:cTn>
                              </p:par>
                              <p:par>
                                <p:cTn id="45" presetID="42" presetClass="path" presetSubtype="0" decel="100000" fill="hold" nodeType="withEffect">
                                  <p:stCondLst>
                                    <p:cond delay="0"/>
                                  </p:stCondLst>
                                  <p:childTnLst>
                                    <p:animMotion origin="layout" path="M 0 -2.96296E-6 L 0 0.02682 " pathEditMode="relative" rAng="0" ptsTypes="AA">
                                      <p:cBhvr>
                                        <p:cTn id="46" dur="750" spd="-100000" fill="hold"/>
                                        <p:tgtEl>
                                          <p:spTgt spid="145"/>
                                        </p:tgtEl>
                                        <p:attrNameLst>
                                          <p:attrName>ppt_x</p:attrName>
                                          <p:attrName>ppt_y</p:attrName>
                                        </p:attrNameLst>
                                      </p:cBhvr>
                                      <p:rCtr x="0" y="1331"/>
                                    </p:animMotion>
                                  </p:childTnLst>
                                </p:cTn>
                              </p:par>
                              <p:par>
                                <p:cTn id="47" presetID="10" presetClass="entr" presetSubtype="0" fill="hold" grpId="0" nodeType="withEffect">
                                  <p:stCondLst>
                                    <p:cond delay="25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7"/>
                                        </p:tgtEl>
                                        <p:attrNameLst>
                                          <p:attrName>style.visibility</p:attrName>
                                        </p:attrNameLst>
                                      </p:cBhvr>
                                      <p:to>
                                        <p:strVal val="visible"/>
                                      </p:to>
                                    </p:set>
                                    <p:animEffect transition="in" filter="fade">
                                      <p:cBhvr>
                                        <p:cTn id="54" dur="500"/>
                                        <p:tgtEl>
                                          <p:spTgt spid="10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8"/>
                                        </p:tgtEl>
                                        <p:attrNameLst>
                                          <p:attrName>style.visibility</p:attrName>
                                        </p:attrNameLst>
                                      </p:cBhvr>
                                      <p:to>
                                        <p:strVal val="visible"/>
                                      </p:to>
                                    </p:set>
                                    <p:animEffect transition="in" filter="fade">
                                      <p:cBhvr>
                                        <p:cTn id="59" dur="500"/>
                                        <p:tgtEl>
                                          <p:spTgt spid="10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6"/>
                                        </p:tgtEl>
                                        <p:attrNameLst>
                                          <p:attrName>style.visibility</p:attrName>
                                        </p:attrNameLst>
                                      </p:cBhvr>
                                      <p:to>
                                        <p:strVal val="visible"/>
                                      </p:to>
                                    </p:set>
                                    <p:animEffect transition="in" filter="fade">
                                      <p:cBhvr>
                                        <p:cTn id="74" dur="500"/>
                                        <p:tgtEl>
                                          <p:spTgt spid="12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49"/>
                                        </p:tgtEl>
                                        <p:attrNameLst>
                                          <p:attrName>style.visibility</p:attrName>
                                        </p:attrNameLst>
                                      </p:cBhvr>
                                      <p:to>
                                        <p:strVal val="visible"/>
                                      </p:to>
                                    </p:set>
                                    <p:animEffect transition="in" filter="fade">
                                      <p:cBhvr>
                                        <p:cTn id="84" dur="750"/>
                                        <p:tgtEl>
                                          <p:spTgt spid="149"/>
                                        </p:tgtEl>
                                      </p:cBhvr>
                                    </p:animEffect>
                                  </p:childTnLst>
                                </p:cTn>
                              </p:par>
                              <p:par>
                                <p:cTn id="85" presetID="42" presetClass="path" presetSubtype="0" decel="100000" fill="hold" nodeType="withEffect">
                                  <p:stCondLst>
                                    <p:cond delay="0"/>
                                  </p:stCondLst>
                                  <p:childTnLst>
                                    <p:animMotion origin="layout" path="M 0 -2.96296E-6 L 0 0.02682 " pathEditMode="relative" rAng="0" ptsTypes="AA">
                                      <p:cBhvr>
                                        <p:cTn id="86" dur="750" spd="-100000" fill="hold"/>
                                        <p:tgtEl>
                                          <p:spTgt spid="149"/>
                                        </p:tgtEl>
                                        <p:attrNameLst>
                                          <p:attrName>ppt_x</p:attrName>
                                          <p:attrName>ppt_y</p:attrName>
                                        </p:attrNameLst>
                                      </p:cBhvr>
                                      <p:rCtr x="0" y="1331"/>
                                    </p:animMotion>
                                  </p:childTnLst>
                                </p:cTn>
                              </p:par>
                              <p:par>
                                <p:cTn id="87" presetID="10" presetClass="entr" presetSubtype="0" fill="hold" grpId="0" nodeType="withEffect">
                                  <p:stCondLst>
                                    <p:cond delay="25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05"/>
                                        </p:tgtEl>
                                        <p:attrNameLst>
                                          <p:attrName>style.visibility</p:attrName>
                                        </p:attrNameLst>
                                      </p:cBhvr>
                                      <p:to>
                                        <p:strVal val="visible"/>
                                      </p:to>
                                    </p:set>
                                    <p:animEffect transition="in" filter="fade">
                                      <p:cBhvr>
                                        <p:cTn id="94" dur="500"/>
                                        <p:tgtEl>
                                          <p:spTgt spid="10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fade">
                                      <p:cBhvr>
                                        <p:cTn id="99" dur="750"/>
                                        <p:tgtEl>
                                          <p:spTgt spid="154"/>
                                        </p:tgtEl>
                                      </p:cBhvr>
                                    </p:animEffect>
                                  </p:childTnLst>
                                </p:cTn>
                              </p:par>
                              <p:par>
                                <p:cTn id="100" presetID="42" presetClass="path" presetSubtype="0" decel="100000" fill="hold" nodeType="withEffect">
                                  <p:stCondLst>
                                    <p:cond delay="0"/>
                                  </p:stCondLst>
                                  <p:childTnLst>
                                    <p:animMotion origin="layout" path="M 0 -2.96296E-6 L 0 0.02682 " pathEditMode="relative" rAng="0" ptsTypes="AA">
                                      <p:cBhvr>
                                        <p:cTn id="101" dur="750" spd="-100000" fill="hold"/>
                                        <p:tgtEl>
                                          <p:spTgt spid="154"/>
                                        </p:tgtEl>
                                        <p:attrNameLst>
                                          <p:attrName>ppt_x</p:attrName>
                                          <p:attrName>ppt_y</p:attrName>
                                        </p:attrNameLst>
                                      </p:cBhvr>
                                      <p:rCtr x="0" y="1331"/>
                                    </p:animMotion>
                                  </p:childTnLst>
                                </p:cTn>
                              </p:par>
                              <p:par>
                                <p:cTn id="102" presetID="10" presetClass="entr" presetSubtype="0" fill="hold" grpId="0" nodeType="withEffect">
                                  <p:stCondLst>
                                    <p:cond delay="25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27"/>
                                        </p:tgtEl>
                                        <p:attrNameLst>
                                          <p:attrName>style.visibility</p:attrName>
                                        </p:attrNameLst>
                                      </p:cBhvr>
                                      <p:to>
                                        <p:strVal val="visible"/>
                                      </p:to>
                                    </p:set>
                                    <p:animEffect transition="in" filter="fade">
                                      <p:cBhvr>
                                        <p:cTn id="109" dur="500"/>
                                        <p:tgtEl>
                                          <p:spTgt spid="127"/>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104"/>
                                        </p:tgtEl>
                                        <p:attrNameLst>
                                          <p:attrName>style.visibility</p:attrName>
                                        </p:attrNameLst>
                                      </p:cBhvr>
                                      <p:to>
                                        <p:strVal val="visible"/>
                                      </p:to>
                                    </p:set>
                                    <p:animEffect transition="in" filter="fade">
                                      <p:cBhvr>
                                        <p:cTn id="114" dur="500"/>
                                        <p:tgtEl>
                                          <p:spTgt spid="104"/>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5"/>
                                        </p:tgtEl>
                                        <p:attrNameLst>
                                          <p:attrName>style.visibility</p:attrName>
                                        </p:attrNameLst>
                                      </p:cBhvr>
                                      <p:to>
                                        <p:strVal val="visible"/>
                                      </p:to>
                                    </p:set>
                                    <p:animEffect transition="in" filter="fade">
                                      <p:cBhvr>
                                        <p:cTn id="119" dur="750"/>
                                        <p:tgtEl>
                                          <p:spTgt spid="135"/>
                                        </p:tgtEl>
                                      </p:cBhvr>
                                    </p:animEffect>
                                  </p:childTnLst>
                                </p:cTn>
                              </p:par>
                              <p:par>
                                <p:cTn id="120" presetID="42" presetClass="path" presetSubtype="0" decel="100000" fill="hold" nodeType="withEffect">
                                  <p:stCondLst>
                                    <p:cond delay="0"/>
                                  </p:stCondLst>
                                  <p:childTnLst>
                                    <p:animMotion origin="layout" path="M 0 -2.96296E-6 L 0 0.02682 " pathEditMode="relative" rAng="0" ptsTypes="AA">
                                      <p:cBhvr>
                                        <p:cTn id="121" dur="750" spd="-100000" fill="hold"/>
                                        <p:tgtEl>
                                          <p:spTgt spid="135"/>
                                        </p:tgtEl>
                                        <p:attrNameLst>
                                          <p:attrName>ppt_x</p:attrName>
                                          <p:attrName>ppt_y</p:attrName>
                                        </p:attrNameLst>
                                      </p:cBhvr>
                                      <p:rCtr x="0" y="1331"/>
                                    </p:animMotion>
                                  </p:childTnLst>
                                </p:cTn>
                              </p:par>
                              <p:par>
                                <p:cTn id="122" presetID="10" presetClass="entr" presetSubtype="0" fill="hold" grpId="0" nodeType="withEffect">
                                  <p:stCondLst>
                                    <p:cond delay="250"/>
                                  </p:stCondLst>
                                  <p:childTnLst>
                                    <p:set>
                                      <p:cBhvr>
                                        <p:cTn id="123" dur="1" fill="hold">
                                          <p:stCondLst>
                                            <p:cond delay="0"/>
                                          </p:stCondLst>
                                        </p:cTn>
                                        <p:tgtEl>
                                          <p:spTgt spid="102"/>
                                        </p:tgtEl>
                                        <p:attrNameLst>
                                          <p:attrName>style.visibility</p:attrName>
                                        </p:attrNameLst>
                                      </p:cBhvr>
                                      <p:to>
                                        <p:strVal val="visible"/>
                                      </p:to>
                                    </p:set>
                                    <p:animEffect transition="in" filter="fade">
                                      <p:cBhvr>
                                        <p:cTn id="124" dur="500"/>
                                        <p:tgtEl>
                                          <p:spTgt spid="102"/>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128"/>
                                        </p:tgtEl>
                                        <p:attrNameLst>
                                          <p:attrName>style.visibility</p:attrName>
                                        </p:attrNameLst>
                                      </p:cBhvr>
                                      <p:to>
                                        <p:strVal val="visible"/>
                                      </p:to>
                                    </p:set>
                                    <p:animEffect transition="in" filter="fade">
                                      <p:cBhvr>
                                        <p:cTn id="129" dur="500"/>
                                        <p:tgtEl>
                                          <p:spTgt spid="128"/>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130"/>
                                        </p:tgtEl>
                                        <p:attrNameLst>
                                          <p:attrName>style.visibility</p:attrName>
                                        </p:attrNameLst>
                                      </p:cBhvr>
                                      <p:to>
                                        <p:strVal val="visible"/>
                                      </p:to>
                                    </p:set>
                                    <p:animEffect transition="in" filter="fade">
                                      <p:cBhvr>
                                        <p:cTn id="134" dur="500"/>
                                        <p:tgtEl>
                                          <p:spTgt spid="130"/>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2"/>
                                        </p:tgtEl>
                                        <p:attrNameLst>
                                          <p:attrName>style.visibility</p:attrName>
                                        </p:attrNameLst>
                                      </p:cBhvr>
                                      <p:to>
                                        <p:strVal val="visible"/>
                                      </p:to>
                                    </p:set>
                                    <p:animEffect transition="in" filter="fade">
                                      <p:cBhvr>
                                        <p:cTn id="139" dur="500"/>
                                        <p:tgtEl>
                                          <p:spTgt spid="132"/>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03"/>
                                        </p:tgtEl>
                                        <p:attrNameLst>
                                          <p:attrName>style.visibility</p:attrName>
                                        </p:attrNameLst>
                                      </p:cBhvr>
                                      <p:to>
                                        <p:strVal val="visible"/>
                                      </p:to>
                                    </p:set>
                                    <p:animEffect transition="in" filter="fade">
                                      <p:cBhvr>
                                        <p:cTn id="14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23" grpId="0"/>
      <p:bldP spid="125" grpId="0"/>
      <p:bldP spid="126" grpId="0"/>
      <p:bldP spid="127" grpId="0"/>
      <p:bldP spid="128" grpId="0"/>
      <p:bldP spid="130" grpId="0"/>
      <p:bldP spid="1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97431-68CA-CE43-8E51-F94B1AC85BE0}"/>
              </a:ext>
            </a:extLst>
          </p:cNvPr>
          <p:cNvSpPr>
            <a:spLocks noGrp="1"/>
          </p:cNvSpPr>
          <p:nvPr>
            <p:ph type="title"/>
          </p:nvPr>
        </p:nvSpPr>
        <p:spPr>
          <a:xfrm>
            <a:off x="323088" y="347413"/>
            <a:ext cx="13987008" cy="1079598"/>
          </a:xfrm>
        </p:spPr>
        <p:txBody>
          <a:bodyPr/>
          <a:lstStyle/>
          <a:p>
            <a:r>
              <a:rPr lang="en-US" dirty="0"/>
              <a:t>Options for architecting your microservices</a:t>
            </a:r>
          </a:p>
        </p:txBody>
      </p:sp>
      <p:cxnSp>
        <p:nvCxnSpPr>
          <p:cNvPr id="8" name="Straight Connector 7">
            <a:extLst>
              <a:ext uri="{FF2B5EF4-FFF2-40B4-BE49-F238E27FC236}">
                <a16:creationId xmlns:a16="http://schemas.microsoft.com/office/drawing/2014/main" id="{7755E283-E167-FA49-AD3F-8834E3D63038}"/>
              </a:ext>
            </a:extLst>
          </p:cNvPr>
          <p:cNvCxnSpPr>
            <a:cxnSpLocks/>
          </p:cNvCxnSpPr>
          <p:nvPr/>
        </p:nvCxnSpPr>
        <p:spPr>
          <a:xfrm>
            <a:off x="7316592" y="2156878"/>
            <a:ext cx="0" cy="4183961"/>
          </a:xfrm>
          <a:prstGeom prst="line">
            <a:avLst/>
          </a:prstGeom>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6E39E5E0-7606-2F42-86CB-8407F6D42F72}"/>
              </a:ext>
            </a:extLst>
          </p:cNvPr>
          <p:cNvSpPr txBox="1"/>
          <p:nvPr/>
        </p:nvSpPr>
        <p:spPr>
          <a:xfrm>
            <a:off x="9208053" y="2781211"/>
            <a:ext cx="3009157" cy="646331"/>
          </a:xfrm>
          <a:prstGeom prst="rect">
            <a:avLst/>
          </a:prstGeom>
          <a:noFill/>
        </p:spPr>
        <p:txBody>
          <a:bodyPr wrap="squar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a:t>
            </a:r>
            <a:r>
              <a:rPr lang="en-US" sz="3600" dirty="0">
                <a:latin typeface="Amazon Ember" panose="020B0603020204020204" pitchFamily="34" charset="0"/>
                <a:ea typeface="Amazon Ember" panose="020B0603020204020204" pitchFamily="34" charset="0"/>
                <a:cs typeface="Amazon Ember" panose="020B0603020204020204" pitchFamily="34" charset="0"/>
              </a:rPr>
              <a:t> Lambda</a:t>
            </a:r>
          </a:p>
        </p:txBody>
      </p:sp>
      <p:sp>
        <p:nvSpPr>
          <p:cNvPr id="11" name="TextBox 10">
            <a:extLst>
              <a:ext uri="{FF2B5EF4-FFF2-40B4-BE49-F238E27FC236}">
                <a16:creationId xmlns:a16="http://schemas.microsoft.com/office/drawing/2014/main" id="{A918FD4B-1A47-374A-B9D9-F9E311859FE0}"/>
              </a:ext>
            </a:extLst>
          </p:cNvPr>
          <p:cNvSpPr txBox="1"/>
          <p:nvPr/>
        </p:nvSpPr>
        <p:spPr>
          <a:xfrm>
            <a:off x="3272511" y="4032963"/>
            <a:ext cx="287931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EKS</a:t>
            </a:r>
          </a:p>
        </p:txBody>
      </p:sp>
      <p:sp>
        <p:nvSpPr>
          <p:cNvPr id="12" name="TextBox 11">
            <a:extLst>
              <a:ext uri="{FF2B5EF4-FFF2-40B4-BE49-F238E27FC236}">
                <a16:creationId xmlns:a16="http://schemas.microsoft.com/office/drawing/2014/main" id="{0753F26C-0083-9E43-AD22-87C50954A417}"/>
              </a:ext>
            </a:extLst>
          </p:cNvPr>
          <p:cNvSpPr txBox="1"/>
          <p:nvPr/>
        </p:nvSpPr>
        <p:spPr>
          <a:xfrm>
            <a:off x="3272511" y="2781212"/>
            <a:ext cx="2874505"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Amazon </a:t>
            </a:r>
            <a:r>
              <a:rPr lang="en-US" sz="3600" dirty="0">
                <a:latin typeface="Amazon Ember" panose="020B0603020204020204" pitchFamily="34" charset="0"/>
                <a:ea typeface="Amazon Ember" panose="020B0603020204020204" pitchFamily="34" charset="0"/>
                <a:cs typeface="Amazon Ember" panose="020B0603020204020204" pitchFamily="34" charset="0"/>
              </a:rPr>
              <a:t>ECS</a:t>
            </a:r>
          </a:p>
        </p:txBody>
      </p:sp>
      <p:sp>
        <p:nvSpPr>
          <p:cNvPr id="13" name="TextBox 12">
            <a:extLst>
              <a:ext uri="{FF2B5EF4-FFF2-40B4-BE49-F238E27FC236}">
                <a16:creationId xmlns:a16="http://schemas.microsoft.com/office/drawing/2014/main" id="{26172C85-1966-B947-8D86-514FA367F569}"/>
              </a:ext>
            </a:extLst>
          </p:cNvPr>
          <p:cNvSpPr txBox="1"/>
          <p:nvPr/>
        </p:nvSpPr>
        <p:spPr>
          <a:xfrm>
            <a:off x="3272511" y="5284714"/>
            <a:ext cx="2911374" cy="646331"/>
          </a:xfrm>
          <a:prstGeom prst="rect">
            <a:avLst/>
          </a:prstGeom>
          <a:noFill/>
        </p:spPr>
        <p:txBody>
          <a:bodyPr wrap="none" rtlCol="0">
            <a:spAutoFit/>
          </a:bodyPr>
          <a:lstStyle/>
          <a:p>
            <a:r>
              <a:rPr lang="en-US" sz="3600" b="1" dirty="0">
                <a:latin typeface="Amazon Ember" panose="020B0603020204020204" pitchFamily="34" charset="0"/>
                <a:ea typeface="Amazon Ember" panose="020B0603020204020204" pitchFamily="34" charset="0"/>
                <a:cs typeface="Amazon Ember" panose="020B0603020204020204" pitchFamily="34" charset="0"/>
              </a:rPr>
              <a:t>AWS </a:t>
            </a:r>
            <a:r>
              <a:rPr lang="en-US" sz="3600" dirty="0">
                <a:latin typeface="Amazon Ember" panose="020B0603020204020204" pitchFamily="34" charset="0"/>
                <a:ea typeface="Amazon Ember" panose="020B0603020204020204" pitchFamily="34" charset="0"/>
                <a:cs typeface="Amazon Ember" panose="020B0603020204020204" pitchFamily="34" charset="0"/>
              </a:rPr>
              <a:t>Fargate</a:t>
            </a:r>
          </a:p>
        </p:txBody>
      </p:sp>
      <p:sp>
        <p:nvSpPr>
          <p:cNvPr id="14" name="TextBox 13">
            <a:extLst>
              <a:ext uri="{FF2B5EF4-FFF2-40B4-BE49-F238E27FC236}">
                <a16:creationId xmlns:a16="http://schemas.microsoft.com/office/drawing/2014/main" id="{812EA215-6522-DB4C-BBB5-0383AA8A32A4}"/>
              </a:ext>
            </a:extLst>
          </p:cNvPr>
          <p:cNvSpPr txBox="1"/>
          <p:nvPr/>
        </p:nvSpPr>
        <p:spPr>
          <a:xfrm>
            <a:off x="3086081" y="1778898"/>
            <a:ext cx="2425664"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TextBox 14">
            <a:extLst>
              <a:ext uri="{FF2B5EF4-FFF2-40B4-BE49-F238E27FC236}">
                <a16:creationId xmlns:a16="http://schemas.microsoft.com/office/drawing/2014/main" id="{4F588D55-7E8F-F542-83F1-9185378BFAE2}"/>
              </a:ext>
            </a:extLst>
          </p:cNvPr>
          <p:cNvSpPr txBox="1"/>
          <p:nvPr/>
        </p:nvSpPr>
        <p:spPr>
          <a:xfrm>
            <a:off x="9180359" y="1782992"/>
            <a:ext cx="2286203" cy="646331"/>
          </a:xfrm>
          <a:prstGeom prst="rect">
            <a:avLst/>
          </a:prstGeom>
          <a:noFill/>
        </p:spPr>
        <p:txBody>
          <a:bodyPr wrap="none" rtlCol="0">
            <a:spAutoFit/>
          </a:bodyPr>
          <a:lstStyle/>
          <a:p>
            <a:pPr algn="ctr"/>
            <a:r>
              <a:rPr lang="en-US" sz="3600" dirty="0">
                <a:solidFill>
                  <a:schemeClr val="bg2"/>
                </a:solidFill>
                <a:latin typeface="Amazon Ember" panose="020B0603020204020204" pitchFamily="34" charset="0"/>
                <a:ea typeface="Amazon Ember" panose="020B0603020204020204" pitchFamily="34" charset="0"/>
                <a:cs typeface="Amazon Ember" panose="020B0603020204020204" pitchFamily="34" charset="0"/>
              </a:rPr>
              <a:t>Serverless</a:t>
            </a:r>
          </a:p>
        </p:txBody>
      </p:sp>
      <p:pic>
        <p:nvPicPr>
          <p:cNvPr id="21" name="Picture 20">
            <a:extLst>
              <a:ext uri="{FF2B5EF4-FFF2-40B4-BE49-F238E27FC236}">
                <a16:creationId xmlns:a16="http://schemas.microsoft.com/office/drawing/2014/main" id="{0CFDDE70-C762-7942-960B-ED448AE659D5}"/>
              </a:ext>
            </a:extLst>
          </p:cNvPr>
          <p:cNvPicPr>
            <a:picLocks noChangeAspect="1"/>
          </p:cNvPicPr>
          <p:nvPr/>
        </p:nvPicPr>
        <p:blipFill>
          <a:blip r:embed="rId2"/>
          <a:stretch>
            <a:fillRect/>
          </a:stretch>
        </p:blipFill>
        <p:spPr>
          <a:xfrm>
            <a:off x="2375496" y="2664338"/>
            <a:ext cx="810158" cy="874971"/>
          </a:xfrm>
          <a:prstGeom prst="rect">
            <a:avLst/>
          </a:prstGeom>
        </p:spPr>
      </p:pic>
      <p:pic>
        <p:nvPicPr>
          <p:cNvPr id="22" name="Picture 21">
            <a:extLst>
              <a:ext uri="{FF2B5EF4-FFF2-40B4-BE49-F238E27FC236}">
                <a16:creationId xmlns:a16="http://schemas.microsoft.com/office/drawing/2014/main" id="{4D9637F4-79FE-064D-AB64-65242454F4DB}"/>
              </a:ext>
            </a:extLst>
          </p:cNvPr>
          <p:cNvPicPr>
            <a:picLocks noChangeAspect="1"/>
          </p:cNvPicPr>
          <p:nvPr/>
        </p:nvPicPr>
        <p:blipFill>
          <a:blip r:embed="rId3"/>
          <a:stretch>
            <a:fillRect/>
          </a:stretch>
        </p:blipFill>
        <p:spPr>
          <a:xfrm>
            <a:off x="2375496" y="3916667"/>
            <a:ext cx="813816" cy="878921"/>
          </a:xfrm>
          <a:prstGeom prst="rect">
            <a:avLst/>
          </a:prstGeom>
        </p:spPr>
      </p:pic>
      <p:pic>
        <p:nvPicPr>
          <p:cNvPr id="23" name="Picture 22">
            <a:extLst>
              <a:ext uri="{FF2B5EF4-FFF2-40B4-BE49-F238E27FC236}">
                <a16:creationId xmlns:a16="http://schemas.microsoft.com/office/drawing/2014/main" id="{1BF9277F-4460-F94D-9D27-8D84BCDB8C61}"/>
              </a:ext>
            </a:extLst>
          </p:cNvPr>
          <p:cNvPicPr>
            <a:picLocks noChangeAspect="1"/>
          </p:cNvPicPr>
          <p:nvPr/>
        </p:nvPicPr>
        <p:blipFill>
          <a:blip r:embed="rId4"/>
          <a:stretch>
            <a:fillRect/>
          </a:stretch>
        </p:blipFill>
        <p:spPr>
          <a:xfrm>
            <a:off x="2371838" y="5200971"/>
            <a:ext cx="813816" cy="813816"/>
          </a:xfrm>
          <a:prstGeom prst="rect">
            <a:avLst/>
          </a:prstGeom>
        </p:spPr>
      </p:pic>
      <p:pic>
        <p:nvPicPr>
          <p:cNvPr id="24" name="Picture 23">
            <a:extLst>
              <a:ext uri="{FF2B5EF4-FFF2-40B4-BE49-F238E27FC236}">
                <a16:creationId xmlns:a16="http://schemas.microsoft.com/office/drawing/2014/main" id="{CD3B5FA2-8733-2B43-9191-CE84FA946094}"/>
              </a:ext>
            </a:extLst>
          </p:cNvPr>
          <p:cNvPicPr>
            <a:picLocks noChangeAspect="1"/>
          </p:cNvPicPr>
          <p:nvPr/>
        </p:nvPicPr>
        <p:blipFill>
          <a:blip r:embed="rId5"/>
          <a:stretch>
            <a:fillRect/>
          </a:stretch>
        </p:blipFill>
        <p:spPr>
          <a:xfrm>
            <a:off x="8307624" y="2694915"/>
            <a:ext cx="813816" cy="813816"/>
          </a:xfrm>
          <a:prstGeom prst="rect">
            <a:avLst/>
          </a:prstGeom>
        </p:spPr>
      </p:pic>
    </p:spTree>
    <p:extLst>
      <p:ext uri="{BB962C8B-B14F-4D97-AF65-F5344CB8AC3E}">
        <p14:creationId xmlns:p14="http://schemas.microsoft.com/office/powerpoint/2010/main" val="2531795302"/>
      </p:ext>
    </p:extLst>
  </p:cSld>
  <p:clrMapOvr>
    <a:masterClrMapping/>
  </p:clrMapOvr>
  <p:transition>
    <p:fade/>
  </p:transition>
</p:sld>
</file>

<file path=ppt/theme/theme1.xml><?xml version="1.0" encoding="utf-8"?>
<a:theme xmlns:a="http://schemas.openxmlformats.org/drawingml/2006/main" name="DeckTemplate-AWS">
  <a:themeElements>
    <a:clrScheme name="Custom 14">
      <a:dk1>
        <a:srgbClr val="002D43"/>
      </a:dk1>
      <a:lt1>
        <a:srgbClr val="FFFFFF"/>
      </a:lt1>
      <a:dk2>
        <a:srgbClr val="232F3E"/>
      </a:dk2>
      <a:lt2>
        <a:srgbClr val="FFFFFF"/>
      </a:lt2>
      <a:accent1>
        <a:srgbClr val="FF9900"/>
      </a:accent1>
      <a:accent2>
        <a:srgbClr val="00A0C8"/>
      </a:accent2>
      <a:accent3>
        <a:srgbClr val="007DBC"/>
      </a:accent3>
      <a:accent4>
        <a:srgbClr val="69AE35"/>
      </a:accent4>
      <a:accent5>
        <a:srgbClr val="1D8900"/>
      </a:accent5>
      <a:accent6>
        <a:srgbClr val="FF5745"/>
      </a:accent6>
      <a:hlink>
        <a:srgbClr val="00E0EA"/>
      </a:hlink>
      <a:folHlink>
        <a:srgbClr val="00A0C8"/>
      </a:folHlink>
    </a:clrScheme>
    <a:fontScheme name="Test">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l">
          <a:defRPr sz="2900" dirty="0" err="1" smtClean="0">
            <a:latin typeface="Amazon Ember" panose="020B0603020204020204" pitchFamily="34" charset="0"/>
            <a:ea typeface="Amazon Ember" panose="020B0603020204020204" pitchFamily="34" charset="0"/>
            <a:cs typeface="Amazon Ember" panose="020B0603020204020204" pitchFamily="34" charset="0"/>
          </a:defRPr>
        </a:defPPr>
      </a:lstStyle>
    </a:tx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_activity xmlns="123d333b-f925-4dfc-8e09-c18ba2073d3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1DB64E4318C04285BAE60C3961B499" ma:contentTypeVersion="14" ma:contentTypeDescription="Create a new document." ma:contentTypeScope="" ma:versionID="b9da43aae483463887ac588858937171">
  <xsd:schema xmlns:xsd="http://www.w3.org/2001/XMLSchema" xmlns:xs="http://www.w3.org/2001/XMLSchema" xmlns:p="http://schemas.microsoft.com/office/2006/metadata/properties" xmlns:ns3="123d333b-f925-4dfc-8e09-c18ba2073d33" xmlns:ns4="d8642d74-48dc-4739-8259-7be2e8b6c003" targetNamespace="http://schemas.microsoft.com/office/2006/metadata/properties" ma:root="true" ma:fieldsID="35ac5833a200b35f2df803d002967a19" ns3:_="" ns4:_="">
    <xsd:import namespace="123d333b-f925-4dfc-8e09-c18ba2073d33"/>
    <xsd:import namespace="d8642d74-48dc-4739-8259-7be2e8b6c00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LengthInSecond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3d333b-f925-4dfc-8e09-c18ba2073d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8642d74-48dc-4739-8259-7be2e8b6c00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5B35A6-8B52-46A5-AE45-B98C6459DC10}">
  <ds:schemaRefs>
    <ds:schemaRef ds:uri="http://schemas.microsoft.com/sharepoint/v3/contenttype/forms"/>
  </ds:schemaRefs>
</ds:datastoreItem>
</file>

<file path=customXml/itemProps2.xml><?xml version="1.0" encoding="utf-8"?>
<ds:datastoreItem xmlns:ds="http://schemas.openxmlformats.org/officeDocument/2006/customXml" ds:itemID="{C597C89A-FD0C-431E-81F6-90225B937683}">
  <ds:schemaRefs>
    <ds:schemaRef ds:uri="123d333b-f925-4dfc-8e09-c18ba2073d33"/>
    <ds:schemaRef ds:uri="d8642d74-48dc-4739-8259-7be2e8b6c00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448DC07-C27F-43F8-91C0-80F9129248D9}">
  <ds:schemaRefs>
    <ds:schemaRef ds:uri="123d333b-f925-4dfc-8e09-c18ba2073d33"/>
    <ds:schemaRef ds:uri="d8642d74-48dc-4739-8259-7be2e8b6c0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26361</TotalTime>
  <Words>3232</Words>
  <Application>Microsoft Office PowerPoint</Application>
  <PresentationFormat>กำหนดเอง</PresentationFormat>
  <Paragraphs>660</Paragraphs>
  <Slides>75</Slides>
  <Notes>15</Notes>
  <HiddenSlides>0</HiddenSlides>
  <MMClips>1</MMClips>
  <ScaleCrop>false</ScaleCrop>
  <HeadingPairs>
    <vt:vector size="6" baseType="variant">
      <vt:variant>
        <vt:lpstr>ฟอนต์ที่ถูกใช้</vt:lpstr>
      </vt:variant>
      <vt:variant>
        <vt:i4>10</vt:i4>
      </vt:variant>
      <vt:variant>
        <vt:lpstr>ธีม</vt:lpstr>
      </vt:variant>
      <vt:variant>
        <vt:i4>1</vt:i4>
      </vt:variant>
      <vt:variant>
        <vt:lpstr>ชื่อเรื่องสไลด์</vt:lpstr>
      </vt:variant>
      <vt:variant>
        <vt:i4>75</vt:i4>
      </vt:variant>
    </vt:vector>
  </HeadingPairs>
  <TitlesOfParts>
    <vt:vector size="86" baseType="lpstr">
      <vt:lpstr>Amazon Ember</vt:lpstr>
      <vt:lpstr>Amazon Ember Light</vt:lpstr>
      <vt:lpstr>Amazon Ember Regular</vt:lpstr>
      <vt:lpstr>Arial</vt:lpstr>
      <vt:lpstr>Calibri</vt:lpstr>
      <vt:lpstr>Consolas</vt:lpstr>
      <vt:lpstr>Gill Sans MT</vt:lpstr>
      <vt:lpstr>Helvetica Neue</vt:lpstr>
      <vt:lpstr>Times New Roman</vt:lpstr>
      <vt:lpstr>YouTube Sans</vt:lpstr>
      <vt:lpstr>DeckTemplate-AWS</vt:lpstr>
      <vt:lpstr>งานนำเสนอ PowerPoint</vt:lpstr>
      <vt:lpstr>Workshop URL : myh-st/aws-workshop-lambda-ecs: resource contain lambda + container services on AWS (github.com)</vt:lpstr>
      <vt:lpstr>งานนำเสนอ PowerPoint</vt:lpstr>
      <vt:lpstr>Objective</vt:lpstr>
      <vt:lpstr>Day 1 – Serverless Lambda</vt:lpstr>
      <vt:lpstr>Microservices eliminate the need to focus on infrastructure as your critical differentiator</vt:lpstr>
      <vt:lpstr>Amazon views serverless as the native architecture of the cloud</vt:lpstr>
      <vt:lpstr>Serverless is an operational construct</vt:lpstr>
      <vt:lpstr>Options for architecting your microservices</vt:lpstr>
      <vt:lpstr>Containers: ECS, EKS, Fargate</vt:lpstr>
      <vt:lpstr>AWS container web architecture</vt:lpstr>
      <vt:lpstr>Serverless Computing </vt:lpstr>
      <vt:lpstr>Serverless: Lambda</vt:lpstr>
      <vt:lpstr>AWS serverless web architecture</vt:lpstr>
      <vt:lpstr>Architectural considerations</vt:lpstr>
      <vt:lpstr>Other considerations</vt:lpstr>
      <vt:lpstr>So how do we decide?</vt:lpstr>
      <vt:lpstr>Ideas on selecting … containers</vt:lpstr>
      <vt:lpstr>Ideas on selecting … serverless</vt:lpstr>
      <vt:lpstr>What if I can’t decide?</vt:lpstr>
      <vt:lpstr>Decision Tree – well, almost!</vt:lpstr>
      <vt:lpstr>Architecting microservices</vt:lpstr>
      <vt:lpstr>API Gateway integrations</vt:lpstr>
      <vt:lpstr>Amazon API Gateway</vt:lpstr>
      <vt:lpstr>AWS X-Ray</vt:lpstr>
      <vt:lpstr>Demo time!</vt:lpstr>
      <vt:lpstr>1. Configuring an ALB to Invoke a Lambda Function  2. Packaging Libraries with Lambda Layers  3. Invoking Lambda Functions on a Schedule  4. Configuring a Lambda Function to Access an EFS File System  5. Running Trusted Code in Lambda Using AWS Signer  6. Packaging Lambda Code in a Container Image  7. Automating CSV Import into DynamoDB from S3 with Lambda  8. Reducing Lambda Startup Times with Provisioned Concurrency  9. Accessing VPC Resources with Lambda </vt:lpstr>
      <vt:lpstr>Q&amp;A</vt:lpstr>
      <vt:lpstr>Day 2 – Container Services on AWS ECS, ECR</vt:lpstr>
      <vt:lpstr>Why use containers?</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Amazon Elastic Container Service (ECS)</vt:lpstr>
      <vt:lpstr>งานนำเสนอ PowerPoint</vt:lpstr>
      <vt:lpstr>ECS Clusters Overview</vt:lpstr>
      <vt:lpstr>ECS T ask Definitions</vt:lpstr>
      <vt:lpstr>ECS Service</vt:lpstr>
      <vt:lpstr>ECS Service with Load Balancer</vt:lpstr>
      <vt:lpstr>ECR</vt:lpstr>
      <vt:lpstr>Why use AWS Fargate?</vt:lpstr>
      <vt:lpstr>AWS Fargate helps you run container images directly</vt:lpstr>
      <vt:lpstr>AWS Fargate launches each container in it’s own isolated micro VM that is right sized for that container alone.</vt:lpstr>
      <vt:lpstr>Amazon Elastic Container Service and AWS Fargate automate resource attachments to application containers</vt:lpstr>
      <vt:lpstr>AWS Copilot</vt:lpstr>
      <vt:lpstr>AWS Copilot is the command line tool for AWS Fargate</vt:lpstr>
      <vt:lpstr>AWS Copilot is the command line tool for AWS Fargate</vt:lpstr>
      <vt:lpstr>SDLC Automation (Systems development life cycle)</vt:lpstr>
      <vt:lpstr>Continuous Integration</vt:lpstr>
      <vt:lpstr>Continuous Delivery</vt:lpstr>
      <vt:lpstr>Continuous Delivery vs Continuous Deployment</vt:lpstr>
      <vt:lpstr>Technology Stack for CICD</vt:lpstr>
      <vt:lpstr>CodeCommit</vt:lpstr>
      <vt:lpstr>CodeCommit</vt:lpstr>
      <vt:lpstr>CodeBuild Overview</vt:lpstr>
      <vt:lpstr>CodeBuild Overview</vt:lpstr>
      <vt:lpstr>AWS CodeDeploy</vt:lpstr>
      <vt:lpstr>AWS CodeDeploy – Steps to make it work</vt:lpstr>
      <vt:lpstr>AWS CodeDeploy</vt:lpstr>
      <vt:lpstr>CodePipeline</vt:lpstr>
      <vt:lpstr>Technology Stack for CICD</vt:lpstr>
      <vt:lpstr>AWS CodePipeline Artifacts</vt:lpstr>
      <vt:lpstr>ECS Blue / Green Deployment</vt:lpstr>
      <vt:lpstr>งานนำเสนอ PowerPoint</vt:lpstr>
      <vt:lpstr>งานนำเสนอ PowerPoint</vt:lpstr>
      <vt:lpstr>งานนำเสนอ PowerPoint</vt:lpstr>
      <vt:lpstr>งานนำเสนอ PowerPoint</vt:lpstr>
      <vt:lpstr>งานนำเสนอ PowerPoint</vt:lpstr>
      <vt:lpstr>Demo time!</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Myh St</cp:lastModifiedBy>
  <cp:revision>220</cp:revision>
  <dcterms:created xsi:type="dcterms:W3CDTF">2016-06-17T18:22:10Z</dcterms:created>
  <dcterms:modified xsi:type="dcterms:W3CDTF">2023-05-09T10:35:59Z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0x0101002D1DB64E4318C04285BAE60C3961B499</vt:lpwstr>
  </property>
  <property fmtid="{D5CDD505-2E9C-101B-9397-08002B2CF9AE}" pid="3" name="MSIP_Label_4637e5cc-ed1f-4ad6-a881-35c0f1c6f3d8_Enabled">
    <vt:lpwstr>true</vt:lpwstr>
  </property>
  <property fmtid="{D5CDD505-2E9C-101B-9397-08002B2CF9AE}" pid="4" name="MSIP_Label_4637e5cc-ed1f-4ad6-a881-35c0f1c6f3d8_SetDate">
    <vt:lpwstr>2023-05-09T03:46:13Z</vt:lpwstr>
  </property>
  <property fmtid="{D5CDD505-2E9C-101B-9397-08002B2CF9AE}" pid="5" name="MSIP_Label_4637e5cc-ed1f-4ad6-a881-35c0f1c6f3d8_ContentBits">
    <vt:lpwstr>0</vt:lpwstr>
  </property>
  <property fmtid="{D5CDD505-2E9C-101B-9397-08002B2CF9AE}" pid="6" name="MSIP_Label_4637e5cc-ed1f-4ad6-a881-35c0f1c6f3d8_Name">
    <vt:lpwstr>General</vt:lpwstr>
  </property>
  <property fmtid="{D5CDD505-2E9C-101B-9397-08002B2CF9AE}" pid="7" name="MSIP_Label_4637e5cc-ed1f-4ad6-a881-35c0f1c6f3d8_SiteId">
    <vt:lpwstr>e3cf3c98-a978-465f-8254-9d541eeea73c</vt:lpwstr>
  </property>
  <property fmtid="{D5CDD505-2E9C-101B-9397-08002B2CF9AE}" pid="8" name="MSIP_Label_4637e5cc-ed1f-4ad6-a881-35c0f1c6f3d8_Method">
    <vt:lpwstr>Standard</vt:lpwstr>
  </property>
  <property fmtid="{D5CDD505-2E9C-101B-9397-08002B2CF9AE}" pid="9" name="MSIP_Label_4637e5cc-ed1f-4ad6-a881-35c0f1c6f3d8_ActionId">
    <vt:lpwstr>61713505-5f62-426c-a423-fbe4fae00bfb</vt:lpwstr>
  </property>
</Properties>
</file>